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527" r:id="rId2"/>
    <p:sldId id="141168428" r:id="rId3"/>
    <p:sldId id="2142534402" r:id="rId4"/>
    <p:sldId id="2142534427" r:id="rId5"/>
    <p:sldId id="141168414" r:id="rId6"/>
    <p:sldId id="2142534418" r:id="rId7"/>
    <p:sldId id="2142534425" r:id="rId8"/>
    <p:sldId id="2142534423" r:id="rId9"/>
    <p:sldId id="2142534428" r:id="rId10"/>
    <p:sldId id="2142534437" r:id="rId11"/>
    <p:sldId id="2142534412" r:id="rId12"/>
    <p:sldId id="2142534373" r:id="rId13"/>
    <p:sldId id="2142534379" r:id="rId14"/>
    <p:sldId id="2142534399" r:id="rId15"/>
    <p:sldId id="2142534376" r:id="rId16"/>
    <p:sldId id="2142534426" r:id="rId17"/>
    <p:sldId id="2142534445" r:id="rId18"/>
    <p:sldId id="2142534450" r:id="rId19"/>
    <p:sldId id="2142534381" r:id="rId20"/>
    <p:sldId id="2142534368" r:id="rId21"/>
    <p:sldId id="2142534446" r:id="rId22"/>
    <p:sldId id="2142534448" r:id="rId23"/>
    <p:sldId id="2142534377" r:id="rId24"/>
    <p:sldId id="2142534408" r:id="rId25"/>
    <p:sldId id="2142534419" r:id="rId26"/>
    <p:sldId id="2142534364" r:id="rId27"/>
    <p:sldId id="2142534358" r:id="rId28"/>
    <p:sldId id="2142534424" r:id="rId29"/>
    <p:sldId id="2142534449" r:id="rId30"/>
    <p:sldId id="2142534413" r:id="rId31"/>
    <p:sldId id="2142534363" r:id="rId32"/>
    <p:sldId id="2142534386" r:id="rId33"/>
    <p:sldId id="2142534387" r:id="rId34"/>
    <p:sldId id="2142534378" r:id="rId35"/>
    <p:sldId id="396"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7289"/>
    <a:srgbClr val="B50029"/>
    <a:srgbClr val="FBDB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4" autoAdjust="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EB210-B54E-430A-9981-7C8A2881D5C2}" type="doc">
      <dgm:prSet loTypeId="urn:microsoft.com/office/officeart/2005/8/layout/vList3" loCatId="list" qsTypeId="urn:microsoft.com/office/officeart/2005/8/quickstyle/simple1" qsCatId="simple" csTypeId="urn:microsoft.com/office/officeart/2005/8/colors/accent1_2" csCatId="accent1" phldr="1"/>
      <dgm:spPr/>
    </dgm:pt>
    <dgm:pt modelId="{44CF46A3-DFA1-4DE6-8EF0-3293F2753CD8}">
      <dgm:prSet phldrT="[文本]" custT="1"/>
      <dgm:spPr>
        <a:xfrm rot="10800000">
          <a:off x="508561" y="792"/>
          <a:ext cx="1773555" cy="247355"/>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gm:spPr>
      <dgm:t>
        <a:bodyPr/>
        <a:lstStyle/>
        <a:p>
          <a:pPr>
            <a:buNone/>
          </a:pPr>
          <a:r>
            <a:rPr lang="zh-CN" altLang="en-US" sz="1400" dirty="0">
              <a:solidFill>
                <a:srgbClr val="051243"/>
              </a:solidFill>
              <a:latin typeface="微软雅黑" panose="020B0503020204020204" pitchFamily="34" charset="-122"/>
              <a:ea typeface="微软雅黑" panose="020B0503020204020204" pitchFamily="34" charset="-122"/>
              <a:cs typeface="+mn-cs"/>
            </a:rPr>
            <a:t>专人账号管理</a:t>
          </a:r>
        </a:p>
      </dgm:t>
    </dgm:pt>
    <dgm:pt modelId="{567EB691-6D7E-490C-BF00-349BE1351C51}" type="parTrans" cxnId="{FED7F2A4-5A26-4164-A581-584B4D06292F}">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09E6BF92-1074-4A3A-80A1-CA892D29FF2E}" type="sibTrans" cxnId="{FED7F2A4-5A26-4164-A581-584B4D06292F}">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DC2163FD-D5EF-4365-A19F-DDF77584DF22}">
      <dgm:prSet phldrT="[文本]" custT="1"/>
      <dgm:spPr>
        <a:xfrm rot="10800000">
          <a:off x="508561" y="321984"/>
          <a:ext cx="1773555" cy="247355"/>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gm:spPr>
      <dgm:t>
        <a:bodyPr/>
        <a:lstStyle/>
        <a:p>
          <a:pPr>
            <a:buNone/>
          </a:pPr>
          <a:r>
            <a:rPr lang="zh-CN" altLang="en-US" sz="1400" dirty="0">
              <a:solidFill>
                <a:srgbClr val="051243"/>
              </a:solidFill>
              <a:latin typeface="微软雅黑" panose="020B0503020204020204" pitchFamily="34" charset="-122"/>
              <a:ea typeface="微软雅黑" panose="020B0503020204020204" pitchFamily="34" charset="-122"/>
              <a:cs typeface="+mn-cs"/>
            </a:rPr>
            <a:t>账号授权审批</a:t>
          </a:r>
        </a:p>
      </dgm:t>
    </dgm:pt>
    <dgm:pt modelId="{DF072F36-79B8-4505-951F-ACFDCD3AF51D}" type="parTrans" cxnId="{4193FCC0-C831-4FE5-A02B-BD3275A73E57}">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FF70088C-3895-4E89-9C2B-22FABEAF7050}" type="sibTrans" cxnId="{4193FCC0-C831-4FE5-A02B-BD3275A73E57}">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87B05EA6-4C66-476E-865E-C19F956742F0}">
      <dgm:prSet phldrT="[文本]" custT="1"/>
      <dgm:spPr>
        <a:xfrm rot="10800000">
          <a:off x="508561" y="1285562"/>
          <a:ext cx="1773555" cy="247355"/>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gm:spPr>
      <dgm:t>
        <a:bodyPr/>
        <a:lstStyle/>
        <a:p>
          <a:pPr>
            <a:buNone/>
          </a:pPr>
          <a:r>
            <a:rPr lang="zh-CN" altLang="en-US" sz="1400" dirty="0">
              <a:solidFill>
                <a:srgbClr val="051243"/>
              </a:solidFill>
              <a:latin typeface="微软雅黑" panose="020B0503020204020204" pitchFamily="34" charset="-122"/>
              <a:ea typeface="微软雅黑" panose="020B0503020204020204" pitchFamily="34" charset="-122"/>
              <a:cs typeface="+mn-cs"/>
            </a:rPr>
            <a:t>管理行为审计记录</a:t>
          </a:r>
        </a:p>
      </dgm:t>
    </dgm:pt>
    <dgm:pt modelId="{86B51745-249B-447A-AF34-0C82CD733F55}" type="parTrans" cxnId="{C78B673D-8349-4EB7-949C-2CD89E751BC0}">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FA790FBC-C5CC-482B-BC98-A3092FD8395C}" type="sibTrans" cxnId="{C78B673D-8349-4EB7-949C-2CD89E751BC0}">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73D1470B-68DB-4539-B703-2EC933675A0B}">
      <dgm:prSet custT="1"/>
      <dgm:spPr>
        <a:xfrm rot="10800000">
          <a:off x="508561" y="964369"/>
          <a:ext cx="1773555" cy="247355"/>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gm:spPr>
      <dgm:t>
        <a:bodyPr/>
        <a:lstStyle/>
        <a:p>
          <a:pPr>
            <a:buNone/>
          </a:pPr>
          <a:r>
            <a:rPr lang="zh-CN" altLang="en-US" sz="1400" dirty="0">
              <a:solidFill>
                <a:srgbClr val="051243"/>
              </a:solidFill>
              <a:latin typeface="微软雅黑" panose="020B0503020204020204" pitchFamily="34" charset="-122"/>
              <a:ea typeface="微软雅黑" panose="020B0503020204020204" pitchFamily="34" charset="-122"/>
              <a:cs typeface="+mn-cs"/>
            </a:rPr>
            <a:t>账号回收管理</a:t>
          </a:r>
        </a:p>
      </dgm:t>
    </dgm:pt>
    <dgm:pt modelId="{D51A1853-2089-41A1-B475-78F6DF768A43}" type="parTrans" cxnId="{CF1D71E6-3E0E-4715-9B27-1A91280B7687}">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FC22113C-A875-4473-BCF7-9165CD649C5C}" type="sibTrans" cxnId="{CF1D71E6-3E0E-4715-9B27-1A91280B7687}">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F234DF45-5F0A-4D8B-83AD-EDB02C703474}">
      <dgm:prSet custT="1"/>
      <dgm:spPr>
        <a:xfrm rot="10800000">
          <a:off x="508561" y="643177"/>
          <a:ext cx="1773555" cy="247355"/>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gm:spPr>
      <dgm:t>
        <a:bodyPr/>
        <a:lstStyle/>
        <a:p>
          <a:pPr>
            <a:buNone/>
          </a:pPr>
          <a:r>
            <a:rPr lang="zh-CN" altLang="en-US" sz="1400">
              <a:solidFill>
                <a:srgbClr val="051243"/>
              </a:solidFill>
              <a:latin typeface="微软雅黑" panose="020B0503020204020204" pitchFamily="34" charset="-122"/>
              <a:ea typeface="微软雅黑" panose="020B0503020204020204" pitchFamily="34" charset="-122"/>
              <a:cs typeface="+mn-cs"/>
            </a:rPr>
            <a:t>最小授权情况</a:t>
          </a:r>
        </a:p>
      </dgm:t>
    </dgm:pt>
    <dgm:pt modelId="{F8653717-3FDD-484B-A2D0-240DF03FE107}" type="parTrans" cxnId="{D5BCFE2B-5D50-4A7A-8A0A-D95841CE9693}">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9794D2E8-FA34-45FC-B510-CEDF0F301823}" type="sibTrans" cxnId="{D5BCFE2B-5D50-4A7A-8A0A-D95841CE9693}">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C1F6DA4E-4E73-4D60-AC57-97D4E71BC9AA}">
      <dgm:prSet custT="1"/>
      <dgm:spPr>
        <a:xfrm rot="10800000">
          <a:off x="508561" y="1606754"/>
          <a:ext cx="1773555" cy="247355"/>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gm:spPr>
      <dgm:t>
        <a:bodyPr/>
        <a:lstStyle/>
        <a:p>
          <a:pPr>
            <a:buNone/>
          </a:pPr>
          <a:r>
            <a:rPr lang="zh-CN" altLang="en-US" sz="1400">
              <a:solidFill>
                <a:srgbClr val="051243"/>
              </a:solidFill>
              <a:latin typeface="微软雅黑" panose="020B0503020204020204" pitchFamily="34" charset="-122"/>
              <a:ea typeface="微软雅黑" panose="020B0503020204020204" pitchFamily="34" charset="-122"/>
              <a:cs typeface="+mn-cs"/>
            </a:rPr>
            <a:t>定期账号稽核</a:t>
          </a:r>
        </a:p>
      </dgm:t>
    </dgm:pt>
    <dgm:pt modelId="{E7A7884E-4911-4472-A80C-1450E7162580}" type="parTrans" cxnId="{B7C58A76-B4EC-4A45-A9B4-1A945997D72A}">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4881BD6B-7DD2-4F38-96F9-F393AD85EC65}" type="sibTrans" cxnId="{B7C58A76-B4EC-4A45-A9B4-1A945997D72A}">
      <dgm:prSet/>
      <dgm:spPr/>
      <dgm:t>
        <a:bodyPr/>
        <a:lstStyle/>
        <a:p>
          <a:endParaRPr lang="zh-CN" altLang="en-US" sz="3200">
            <a:latin typeface="微软雅黑" panose="020B0503020204020204" pitchFamily="34" charset="-122"/>
            <a:ea typeface="微软雅黑" panose="020B0503020204020204" pitchFamily="34" charset="-122"/>
          </a:endParaRPr>
        </a:p>
      </dgm:t>
    </dgm:pt>
    <dgm:pt modelId="{A62A21D7-29C1-44CD-B62D-ECE894DCF0A4}" type="pres">
      <dgm:prSet presAssocID="{2A8EB210-B54E-430A-9981-7C8A2881D5C2}" presName="linearFlow" presStyleCnt="0">
        <dgm:presLayoutVars>
          <dgm:dir/>
          <dgm:resizeHandles val="exact"/>
        </dgm:presLayoutVars>
      </dgm:prSet>
      <dgm:spPr/>
    </dgm:pt>
    <dgm:pt modelId="{2B41B505-AFB6-4F5B-AC61-4398FBD51C01}" type="pres">
      <dgm:prSet presAssocID="{44CF46A3-DFA1-4DE6-8EF0-3293F2753CD8}" presName="composite" presStyleCnt="0"/>
      <dgm:spPr/>
    </dgm:pt>
    <dgm:pt modelId="{47394058-1CE9-4C72-9B84-E477E951527F}" type="pres">
      <dgm:prSet presAssocID="{44CF46A3-DFA1-4DE6-8EF0-3293F2753CD8}" presName="imgShp" presStyleLbl="fgImgPlace1" presStyleIdx="0" presStyleCnt="6"/>
      <dgm:spPr>
        <a:xfrm>
          <a:off x="384883" y="792"/>
          <a:ext cx="247355" cy="247355"/>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gm:spPr>
    </dgm:pt>
    <dgm:pt modelId="{7AD4B02B-2A04-4277-95CE-800775709E40}" type="pres">
      <dgm:prSet presAssocID="{44CF46A3-DFA1-4DE6-8EF0-3293F2753CD8}" presName="txShp" presStyleLbl="node1" presStyleIdx="0" presStyleCnt="6">
        <dgm:presLayoutVars>
          <dgm:bulletEnabled val="1"/>
        </dgm:presLayoutVars>
      </dgm:prSet>
      <dgm:spPr/>
      <dgm:t>
        <a:bodyPr/>
        <a:lstStyle/>
        <a:p>
          <a:endParaRPr lang="zh-CN" altLang="en-US"/>
        </a:p>
      </dgm:t>
    </dgm:pt>
    <dgm:pt modelId="{D286C8D4-69DB-4424-8C0F-E901D4F84C73}" type="pres">
      <dgm:prSet presAssocID="{09E6BF92-1074-4A3A-80A1-CA892D29FF2E}" presName="spacing" presStyleCnt="0"/>
      <dgm:spPr/>
    </dgm:pt>
    <dgm:pt modelId="{B8AD2915-3693-4347-BA86-D93847A2DCBF}" type="pres">
      <dgm:prSet presAssocID="{DC2163FD-D5EF-4365-A19F-DDF77584DF22}" presName="composite" presStyleCnt="0"/>
      <dgm:spPr/>
    </dgm:pt>
    <dgm:pt modelId="{FFBEC533-8F51-40D5-9A2C-BD0D9AC81DBF}" type="pres">
      <dgm:prSet presAssocID="{DC2163FD-D5EF-4365-A19F-DDF77584DF22}" presName="imgShp" presStyleLbl="fgImgPlace1" presStyleIdx="1" presStyleCnt="6"/>
      <dgm:spPr>
        <a:xfrm>
          <a:off x="384883" y="321984"/>
          <a:ext cx="247355" cy="247355"/>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gm:spPr>
    </dgm:pt>
    <dgm:pt modelId="{BD310D28-2276-43CE-9750-8D12D58E95FE}" type="pres">
      <dgm:prSet presAssocID="{DC2163FD-D5EF-4365-A19F-DDF77584DF22}" presName="txShp" presStyleLbl="node1" presStyleIdx="1" presStyleCnt="6">
        <dgm:presLayoutVars>
          <dgm:bulletEnabled val="1"/>
        </dgm:presLayoutVars>
      </dgm:prSet>
      <dgm:spPr/>
      <dgm:t>
        <a:bodyPr/>
        <a:lstStyle/>
        <a:p>
          <a:endParaRPr lang="zh-CN" altLang="en-US"/>
        </a:p>
      </dgm:t>
    </dgm:pt>
    <dgm:pt modelId="{9723A956-BB62-4DCC-9010-3E31C020AA89}" type="pres">
      <dgm:prSet presAssocID="{FF70088C-3895-4E89-9C2B-22FABEAF7050}" presName="spacing" presStyleCnt="0"/>
      <dgm:spPr/>
    </dgm:pt>
    <dgm:pt modelId="{2A3099BB-C284-4A87-A5FE-02C15FB027B0}" type="pres">
      <dgm:prSet presAssocID="{F234DF45-5F0A-4D8B-83AD-EDB02C703474}" presName="composite" presStyleCnt="0"/>
      <dgm:spPr/>
    </dgm:pt>
    <dgm:pt modelId="{77BA238B-6CA1-41C4-B739-534620A639B8}" type="pres">
      <dgm:prSet presAssocID="{F234DF45-5F0A-4D8B-83AD-EDB02C703474}" presName="imgShp" presStyleLbl="fgImgPlace1" presStyleIdx="2" presStyleCnt="6"/>
      <dgm:spPr>
        <a:xfrm>
          <a:off x="384883" y="643177"/>
          <a:ext cx="247355" cy="247355"/>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gm:spPr>
    </dgm:pt>
    <dgm:pt modelId="{5557DC67-A068-4FC9-807A-5BEDCF2A0323}" type="pres">
      <dgm:prSet presAssocID="{F234DF45-5F0A-4D8B-83AD-EDB02C703474}" presName="txShp" presStyleLbl="node1" presStyleIdx="2" presStyleCnt="6">
        <dgm:presLayoutVars>
          <dgm:bulletEnabled val="1"/>
        </dgm:presLayoutVars>
      </dgm:prSet>
      <dgm:spPr/>
      <dgm:t>
        <a:bodyPr/>
        <a:lstStyle/>
        <a:p>
          <a:endParaRPr lang="zh-CN" altLang="en-US"/>
        </a:p>
      </dgm:t>
    </dgm:pt>
    <dgm:pt modelId="{6B495857-5ECD-4CAD-A94E-A79F582B0D46}" type="pres">
      <dgm:prSet presAssocID="{9794D2E8-FA34-45FC-B510-CEDF0F301823}" presName="spacing" presStyleCnt="0"/>
      <dgm:spPr/>
    </dgm:pt>
    <dgm:pt modelId="{87603D85-4694-42A1-BF9B-18D0C27B8448}" type="pres">
      <dgm:prSet presAssocID="{73D1470B-68DB-4539-B703-2EC933675A0B}" presName="composite" presStyleCnt="0"/>
      <dgm:spPr/>
    </dgm:pt>
    <dgm:pt modelId="{A9464AE4-EE8C-43F8-9379-47B10888A144}" type="pres">
      <dgm:prSet presAssocID="{73D1470B-68DB-4539-B703-2EC933675A0B}" presName="imgShp" presStyleLbl="fgImgPlace1" presStyleIdx="3" presStyleCnt="6"/>
      <dgm:spPr>
        <a:xfrm>
          <a:off x="384883" y="964369"/>
          <a:ext cx="247355" cy="247355"/>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gm:spPr>
    </dgm:pt>
    <dgm:pt modelId="{37CDF2B0-004B-4886-A351-1ED34AA1C31F}" type="pres">
      <dgm:prSet presAssocID="{73D1470B-68DB-4539-B703-2EC933675A0B}" presName="txShp" presStyleLbl="node1" presStyleIdx="3" presStyleCnt="6">
        <dgm:presLayoutVars>
          <dgm:bulletEnabled val="1"/>
        </dgm:presLayoutVars>
      </dgm:prSet>
      <dgm:spPr/>
      <dgm:t>
        <a:bodyPr/>
        <a:lstStyle/>
        <a:p>
          <a:endParaRPr lang="zh-CN" altLang="en-US"/>
        </a:p>
      </dgm:t>
    </dgm:pt>
    <dgm:pt modelId="{5E4936FF-7FAF-44C8-ADE8-EFE755366B9C}" type="pres">
      <dgm:prSet presAssocID="{FC22113C-A875-4473-BCF7-9165CD649C5C}" presName="spacing" presStyleCnt="0"/>
      <dgm:spPr/>
    </dgm:pt>
    <dgm:pt modelId="{479755BF-BDA4-46D5-908E-1F720994C1BF}" type="pres">
      <dgm:prSet presAssocID="{87B05EA6-4C66-476E-865E-C19F956742F0}" presName="composite" presStyleCnt="0"/>
      <dgm:spPr/>
    </dgm:pt>
    <dgm:pt modelId="{3184B85A-BA0E-414B-A235-833B259E4121}" type="pres">
      <dgm:prSet presAssocID="{87B05EA6-4C66-476E-865E-C19F956742F0}" presName="imgShp" presStyleLbl="fgImgPlace1" presStyleIdx="4" presStyleCnt="6"/>
      <dgm:spPr>
        <a:xfrm>
          <a:off x="384883" y="1285562"/>
          <a:ext cx="247355" cy="247355"/>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gm:spPr>
    </dgm:pt>
    <dgm:pt modelId="{448954FC-3A4A-4244-9562-675A77B3A5F8}" type="pres">
      <dgm:prSet presAssocID="{87B05EA6-4C66-476E-865E-C19F956742F0}" presName="txShp" presStyleLbl="node1" presStyleIdx="4" presStyleCnt="6">
        <dgm:presLayoutVars>
          <dgm:bulletEnabled val="1"/>
        </dgm:presLayoutVars>
      </dgm:prSet>
      <dgm:spPr/>
      <dgm:t>
        <a:bodyPr/>
        <a:lstStyle/>
        <a:p>
          <a:endParaRPr lang="zh-CN" altLang="en-US"/>
        </a:p>
      </dgm:t>
    </dgm:pt>
    <dgm:pt modelId="{2D02C97A-82A0-46E5-A110-B0F88E582616}" type="pres">
      <dgm:prSet presAssocID="{FA790FBC-C5CC-482B-BC98-A3092FD8395C}" presName="spacing" presStyleCnt="0"/>
      <dgm:spPr/>
    </dgm:pt>
    <dgm:pt modelId="{0A267843-9E07-4D35-920E-DA37DBF3CECA}" type="pres">
      <dgm:prSet presAssocID="{C1F6DA4E-4E73-4D60-AC57-97D4E71BC9AA}" presName="composite" presStyleCnt="0"/>
      <dgm:spPr/>
    </dgm:pt>
    <dgm:pt modelId="{9097FF4B-FA50-4298-91B5-872A794E7E1C}" type="pres">
      <dgm:prSet presAssocID="{C1F6DA4E-4E73-4D60-AC57-97D4E71BC9AA}" presName="imgShp" presStyleLbl="fgImgPlace1" presStyleIdx="5" presStyleCnt="6"/>
      <dgm:spPr>
        <a:xfrm>
          <a:off x="384883" y="1606754"/>
          <a:ext cx="247355" cy="247355"/>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gm:spPr>
    </dgm:pt>
    <dgm:pt modelId="{4D446E8A-6619-4C60-854A-F447AD9DA195}" type="pres">
      <dgm:prSet presAssocID="{C1F6DA4E-4E73-4D60-AC57-97D4E71BC9AA}" presName="txShp" presStyleLbl="node1" presStyleIdx="5" presStyleCnt="6">
        <dgm:presLayoutVars>
          <dgm:bulletEnabled val="1"/>
        </dgm:presLayoutVars>
      </dgm:prSet>
      <dgm:spPr/>
      <dgm:t>
        <a:bodyPr/>
        <a:lstStyle/>
        <a:p>
          <a:endParaRPr lang="zh-CN" altLang="en-US"/>
        </a:p>
      </dgm:t>
    </dgm:pt>
  </dgm:ptLst>
  <dgm:cxnLst>
    <dgm:cxn modelId="{D5BCFE2B-5D50-4A7A-8A0A-D95841CE9693}" srcId="{2A8EB210-B54E-430A-9981-7C8A2881D5C2}" destId="{F234DF45-5F0A-4D8B-83AD-EDB02C703474}" srcOrd="2" destOrd="0" parTransId="{F8653717-3FDD-484B-A2D0-240DF03FE107}" sibTransId="{9794D2E8-FA34-45FC-B510-CEDF0F301823}"/>
    <dgm:cxn modelId="{7ABC5086-F6CE-4DF3-A50F-144AFB7D07D3}" type="presOf" srcId="{44CF46A3-DFA1-4DE6-8EF0-3293F2753CD8}" destId="{7AD4B02B-2A04-4277-95CE-800775709E40}" srcOrd="0" destOrd="0" presId="urn:microsoft.com/office/officeart/2005/8/layout/vList3"/>
    <dgm:cxn modelId="{CF1D71E6-3E0E-4715-9B27-1A91280B7687}" srcId="{2A8EB210-B54E-430A-9981-7C8A2881D5C2}" destId="{73D1470B-68DB-4539-B703-2EC933675A0B}" srcOrd="3" destOrd="0" parTransId="{D51A1853-2089-41A1-B475-78F6DF768A43}" sibTransId="{FC22113C-A875-4473-BCF7-9165CD649C5C}"/>
    <dgm:cxn modelId="{FED7F2A4-5A26-4164-A581-584B4D06292F}" srcId="{2A8EB210-B54E-430A-9981-7C8A2881D5C2}" destId="{44CF46A3-DFA1-4DE6-8EF0-3293F2753CD8}" srcOrd="0" destOrd="0" parTransId="{567EB691-6D7E-490C-BF00-349BE1351C51}" sibTransId="{09E6BF92-1074-4A3A-80A1-CA892D29FF2E}"/>
    <dgm:cxn modelId="{4193FCC0-C831-4FE5-A02B-BD3275A73E57}" srcId="{2A8EB210-B54E-430A-9981-7C8A2881D5C2}" destId="{DC2163FD-D5EF-4365-A19F-DDF77584DF22}" srcOrd="1" destOrd="0" parTransId="{DF072F36-79B8-4505-951F-ACFDCD3AF51D}" sibTransId="{FF70088C-3895-4E89-9C2B-22FABEAF7050}"/>
    <dgm:cxn modelId="{58240674-256B-4444-82B7-52EA6131733D}" type="presOf" srcId="{DC2163FD-D5EF-4365-A19F-DDF77584DF22}" destId="{BD310D28-2276-43CE-9750-8D12D58E95FE}" srcOrd="0" destOrd="0" presId="urn:microsoft.com/office/officeart/2005/8/layout/vList3"/>
    <dgm:cxn modelId="{4F07581D-F312-417C-88AA-8555015BAE3F}" type="presOf" srcId="{87B05EA6-4C66-476E-865E-C19F956742F0}" destId="{448954FC-3A4A-4244-9562-675A77B3A5F8}" srcOrd="0" destOrd="0" presId="urn:microsoft.com/office/officeart/2005/8/layout/vList3"/>
    <dgm:cxn modelId="{C78B673D-8349-4EB7-949C-2CD89E751BC0}" srcId="{2A8EB210-B54E-430A-9981-7C8A2881D5C2}" destId="{87B05EA6-4C66-476E-865E-C19F956742F0}" srcOrd="4" destOrd="0" parTransId="{86B51745-249B-447A-AF34-0C82CD733F55}" sibTransId="{FA790FBC-C5CC-482B-BC98-A3092FD8395C}"/>
    <dgm:cxn modelId="{387B648A-9BCF-4E42-A4A9-96FD2BFC6709}" type="presOf" srcId="{2A8EB210-B54E-430A-9981-7C8A2881D5C2}" destId="{A62A21D7-29C1-44CD-B62D-ECE894DCF0A4}" srcOrd="0" destOrd="0" presId="urn:microsoft.com/office/officeart/2005/8/layout/vList3"/>
    <dgm:cxn modelId="{B7C58A76-B4EC-4A45-A9B4-1A945997D72A}" srcId="{2A8EB210-B54E-430A-9981-7C8A2881D5C2}" destId="{C1F6DA4E-4E73-4D60-AC57-97D4E71BC9AA}" srcOrd="5" destOrd="0" parTransId="{E7A7884E-4911-4472-A80C-1450E7162580}" sibTransId="{4881BD6B-7DD2-4F38-96F9-F393AD85EC65}"/>
    <dgm:cxn modelId="{7E13280C-7513-4BC6-9229-74A0E692720B}" type="presOf" srcId="{73D1470B-68DB-4539-B703-2EC933675A0B}" destId="{37CDF2B0-004B-4886-A351-1ED34AA1C31F}" srcOrd="0" destOrd="0" presId="urn:microsoft.com/office/officeart/2005/8/layout/vList3"/>
    <dgm:cxn modelId="{02F7820A-F1FF-4004-AAA7-30F201497CB8}" type="presOf" srcId="{F234DF45-5F0A-4D8B-83AD-EDB02C703474}" destId="{5557DC67-A068-4FC9-807A-5BEDCF2A0323}" srcOrd="0" destOrd="0" presId="urn:microsoft.com/office/officeart/2005/8/layout/vList3"/>
    <dgm:cxn modelId="{B207EFED-F977-4517-ADF5-4822936CFC91}" type="presOf" srcId="{C1F6DA4E-4E73-4D60-AC57-97D4E71BC9AA}" destId="{4D446E8A-6619-4C60-854A-F447AD9DA195}" srcOrd="0" destOrd="0" presId="urn:microsoft.com/office/officeart/2005/8/layout/vList3"/>
    <dgm:cxn modelId="{A25A86DB-87F7-4D89-9F35-DE6EF8606674}" type="presParOf" srcId="{A62A21D7-29C1-44CD-B62D-ECE894DCF0A4}" destId="{2B41B505-AFB6-4F5B-AC61-4398FBD51C01}" srcOrd="0" destOrd="0" presId="urn:microsoft.com/office/officeart/2005/8/layout/vList3"/>
    <dgm:cxn modelId="{BB74713B-39BD-427E-886F-ED02CBD80C22}" type="presParOf" srcId="{2B41B505-AFB6-4F5B-AC61-4398FBD51C01}" destId="{47394058-1CE9-4C72-9B84-E477E951527F}" srcOrd="0" destOrd="0" presId="urn:microsoft.com/office/officeart/2005/8/layout/vList3"/>
    <dgm:cxn modelId="{DE6306C1-359C-431E-B0A6-584BAA54D532}" type="presParOf" srcId="{2B41B505-AFB6-4F5B-AC61-4398FBD51C01}" destId="{7AD4B02B-2A04-4277-95CE-800775709E40}" srcOrd="1" destOrd="0" presId="urn:microsoft.com/office/officeart/2005/8/layout/vList3"/>
    <dgm:cxn modelId="{D5479D5C-3449-488E-9670-414E19F11A20}" type="presParOf" srcId="{A62A21D7-29C1-44CD-B62D-ECE894DCF0A4}" destId="{D286C8D4-69DB-4424-8C0F-E901D4F84C73}" srcOrd="1" destOrd="0" presId="urn:microsoft.com/office/officeart/2005/8/layout/vList3"/>
    <dgm:cxn modelId="{8A60CB41-C4AB-451B-B025-7A5C1014C1F5}" type="presParOf" srcId="{A62A21D7-29C1-44CD-B62D-ECE894DCF0A4}" destId="{B8AD2915-3693-4347-BA86-D93847A2DCBF}" srcOrd="2" destOrd="0" presId="urn:microsoft.com/office/officeart/2005/8/layout/vList3"/>
    <dgm:cxn modelId="{505F84E4-8D70-417F-9550-501E404B84B8}" type="presParOf" srcId="{B8AD2915-3693-4347-BA86-D93847A2DCBF}" destId="{FFBEC533-8F51-40D5-9A2C-BD0D9AC81DBF}" srcOrd="0" destOrd="0" presId="urn:microsoft.com/office/officeart/2005/8/layout/vList3"/>
    <dgm:cxn modelId="{C61DA13F-334E-469B-969C-1000E31342EB}" type="presParOf" srcId="{B8AD2915-3693-4347-BA86-D93847A2DCBF}" destId="{BD310D28-2276-43CE-9750-8D12D58E95FE}" srcOrd="1" destOrd="0" presId="urn:microsoft.com/office/officeart/2005/8/layout/vList3"/>
    <dgm:cxn modelId="{75143DEE-A404-4529-BC11-DCBDEECE1727}" type="presParOf" srcId="{A62A21D7-29C1-44CD-B62D-ECE894DCF0A4}" destId="{9723A956-BB62-4DCC-9010-3E31C020AA89}" srcOrd="3" destOrd="0" presId="urn:microsoft.com/office/officeart/2005/8/layout/vList3"/>
    <dgm:cxn modelId="{1AAE38F5-3C2C-4FF9-8B3D-0988342F8822}" type="presParOf" srcId="{A62A21D7-29C1-44CD-B62D-ECE894DCF0A4}" destId="{2A3099BB-C284-4A87-A5FE-02C15FB027B0}" srcOrd="4" destOrd="0" presId="urn:microsoft.com/office/officeart/2005/8/layout/vList3"/>
    <dgm:cxn modelId="{48564374-635B-4798-B452-85BB030FE4E3}" type="presParOf" srcId="{2A3099BB-C284-4A87-A5FE-02C15FB027B0}" destId="{77BA238B-6CA1-41C4-B739-534620A639B8}" srcOrd="0" destOrd="0" presId="urn:microsoft.com/office/officeart/2005/8/layout/vList3"/>
    <dgm:cxn modelId="{56AC0FA0-8568-4E42-AAE9-82F1E4ADBA6A}" type="presParOf" srcId="{2A3099BB-C284-4A87-A5FE-02C15FB027B0}" destId="{5557DC67-A068-4FC9-807A-5BEDCF2A0323}" srcOrd="1" destOrd="0" presId="urn:microsoft.com/office/officeart/2005/8/layout/vList3"/>
    <dgm:cxn modelId="{A9D4DEF6-619F-413E-AEF1-CBE9983AB578}" type="presParOf" srcId="{A62A21D7-29C1-44CD-B62D-ECE894DCF0A4}" destId="{6B495857-5ECD-4CAD-A94E-A79F582B0D46}" srcOrd="5" destOrd="0" presId="urn:microsoft.com/office/officeart/2005/8/layout/vList3"/>
    <dgm:cxn modelId="{40104D7D-A6F5-458C-98DA-1C2F666D6092}" type="presParOf" srcId="{A62A21D7-29C1-44CD-B62D-ECE894DCF0A4}" destId="{87603D85-4694-42A1-BF9B-18D0C27B8448}" srcOrd="6" destOrd="0" presId="urn:microsoft.com/office/officeart/2005/8/layout/vList3"/>
    <dgm:cxn modelId="{9FB25C25-AAF5-4D9F-8C7B-E90C22333117}" type="presParOf" srcId="{87603D85-4694-42A1-BF9B-18D0C27B8448}" destId="{A9464AE4-EE8C-43F8-9379-47B10888A144}" srcOrd="0" destOrd="0" presId="urn:microsoft.com/office/officeart/2005/8/layout/vList3"/>
    <dgm:cxn modelId="{BE932866-58DB-40A0-8109-1839B31B3D6A}" type="presParOf" srcId="{87603D85-4694-42A1-BF9B-18D0C27B8448}" destId="{37CDF2B0-004B-4886-A351-1ED34AA1C31F}" srcOrd="1" destOrd="0" presId="urn:microsoft.com/office/officeart/2005/8/layout/vList3"/>
    <dgm:cxn modelId="{CA89D429-8900-4252-8912-13B17897526D}" type="presParOf" srcId="{A62A21D7-29C1-44CD-B62D-ECE894DCF0A4}" destId="{5E4936FF-7FAF-44C8-ADE8-EFE755366B9C}" srcOrd="7" destOrd="0" presId="urn:microsoft.com/office/officeart/2005/8/layout/vList3"/>
    <dgm:cxn modelId="{4C6E82A8-AB8A-439C-ADEC-9BEEECAFB540}" type="presParOf" srcId="{A62A21D7-29C1-44CD-B62D-ECE894DCF0A4}" destId="{479755BF-BDA4-46D5-908E-1F720994C1BF}" srcOrd="8" destOrd="0" presId="urn:microsoft.com/office/officeart/2005/8/layout/vList3"/>
    <dgm:cxn modelId="{E34D1E33-91C5-4955-9F9F-9AF15E678DE7}" type="presParOf" srcId="{479755BF-BDA4-46D5-908E-1F720994C1BF}" destId="{3184B85A-BA0E-414B-A235-833B259E4121}" srcOrd="0" destOrd="0" presId="urn:microsoft.com/office/officeart/2005/8/layout/vList3"/>
    <dgm:cxn modelId="{8BC995AD-D953-4EF1-89D6-1F015E727315}" type="presParOf" srcId="{479755BF-BDA4-46D5-908E-1F720994C1BF}" destId="{448954FC-3A4A-4244-9562-675A77B3A5F8}" srcOrd="1" destOrd="0" presId="urn:microsoft.com/office/officeart/2005/8/layout/vList3"/>
    <dgm:cxn modelId="{E8B14DB5-8983-41D6-8752-56B7B5663B55}" type="presParOf" srcId="{A62A21D7-29C1-44CD-B62D-ECE894DCF0A4}" destId="{2D02C97A-82A0-46E5-A110-B0F88E582616}" srcOrd="9" destOrd="0" presId="urn:microsoft.com/office/officeart/2005/8/layout/vList3"/>
    <dgm:cxn modelId="{61AC16F2-B7F7-4A31-AD1A-E72087958347}" type="presParOf" srcId="{A62A21D7-29C1-44CD-B62D-ECE894DCF0A4}" destId="{0A267843-9E07-4D35-920E-DA37DBF3CECA}" srcOrd="10" destOrd="0" presId="urn:microsoft.com/office/officeart/2005/8/layout/vList3"/>
    <dgm:cxn modelId="{FAFE21B1-89AB-48D2-A223-56170953E924}" type="presParOf" srcId="{0A267843-9E07-4D35-920E-DA37DBF3CECA}" destId="{9097FF4B-FA50-4298-91B5-872A794E7E1C}" srcOrd="0" destOrd="0" presId="urn:microsoft.com/office/officeart/2005/8/layout/vList3"/>
    <dgm:cxn modelId="{F910CB7B-6504-499B-8B43-4C26F5F2B988}" type="presParOf" srcId="{0A267843-9E07-4D35-920E-DA37DBF3CECA}" destId="{4D446E8A-6619-4C60-854A-F447AD9DA195}"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CFF8A-094B-40DB-B494-859BB71D12FA}" type="doc">
      <dgm:prSet loTypeId="urn:microsoft.com/office/officeart/2005/8/layout/chevron1" loCatId="process" qsTypeId="urn:microsoft.com/office/officeart/2005/8/quickstyle/simple4" qsCatId="simple" csTypeId="urn:microsoft.com/office/officeart/2005/8/colors/accent1_2" csCatId="accent1" phldr="1"/>
      <dgm:spPr/>
    </dgm:pt>
    <dgm:pt modelId="{A2425258-005E-4573-A850-2E35DC65CED2}">
      <dgm:prSet phldrT="[Text]" custT="1"/>
      <dgm:spPr>
        <a:xfrm>
          <a:off x="0" y="0"/>
          <a:ext cx="1488665" cy="461665"/>
        </a:xfrm>
        <a:prstGeom prst="homePlate">
          <a:avLst/>
        </a:prstGeom>
        <a:solidFill>
          <a:srgbClr val="008BC9">
            <a:lumMod val="40000"/>
            <a:lumOff val="60000"/>
          </a:srgbClr>
        </a:solidFill>
        <a:ln>
          <a:noFill/>
        </a:ln>
        <a:effectLst/>
      </dgm:spPr>
      <dgm:t>
        <a:bodyPr/>
        <a:lstStyle/>
        <a:p>
          <a:pPr>
            <a:buNone/>
          </a:pPr>
          <a:r>
            <a:rPr lang="zh-CN" altLang="en-US" sz="1600" b="1" dirty="0">
              <a:solidFill>
                <a:srgbClr val="FFFFFF"/>
              </a:solidFill>
              <a:latin typeface="黑体" panose="02010609060101010101" pitchFamily="49" charset="-122"/>
              <a:ea typeface="黑体" panose="02010609060101010101" pitchFamily="49" charset="-122"/>
              <a:cs typeface="+mn-cs"/>
            </a:rPr>
            <a:t>产生、获取</a:t>
          </a:r>
          <a:endParaRPr lang="en-US" sz="1600" b="1" dirty="0">
            <a:solidFill>
              <a:srgbClr val="FFFFFF"/>
            </a:solidFill>
            <a:latin typeface="黑体" panose="02010609060101010101" pitchFamily="49" charset="-122"/>
            <a:ea typeface="黑体" panose="02010609060101010101" pitchFamily="49" charset="-122"/>
            <a:cs typeface="+mn-cs"/>
          </a:endParaRPr>
        </a:p>
      </dgm:t>
    </dgm:pt>
    <dgm:pt modelId="{C94D2121-9816-4C14-9527-D155EBB7C89A}" type="parTrans" cxnId="{F735309B-0A09-448B-AA82-52B5D6AC261F}">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C233DC38-FB5A-4AED-8E85-A7C78F1BD218}" type="sibTrans" cxnId="{F735309B-0A09-448B-AA82-52B5D6AC261F}">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01B55195-F16C-4135-AFC9-3EBC74B12DAE}">
      <dgm:prSet phldrT="[Text]" custT="1"/>
      <dgm:spPr>
        <a:xfrm>
          <a:off x="1339799" y="0"/>
          <a:ext cx="1488665" cy="461665"/>
        </a:xfrm>
        <a:prstGeom prst="chevron">
          <a:avLst/>
        </a:prstGeom>
        <a:solidFill>
          <a:srgbClr val="008BC9">
            <a:lumMod val="60000"/>
            <a:lumOff val="40000"/>
          </a:srgbClr>
        </a:solidFill>
        <a:ln>
          <a:noFill/>
        </a:ln>
        <a:effectLst/>
      </dgm:spPr>
      <dgm:t>
        <a:bodyPr/>
        <a:lstStyle/>
        <a:p>
          <a:pPr>
            <a:buNone/>
          </a:pPr>
          <a:r>
            <a:rPr lang="zh-CN" altLang="en-US" sz="1600" b="1" dirty="0">
              <a:solidFill>
                <a:srgbClr val="FFFFFF"/>
              </a:solidFill>
              <a:latin typeface="黑体" panose="02010609060101010101" pitchFamily="49" charset="-122"/>
              <a:ea typeface="黑体" panose="02010609060101010101" pitchFamily="49" charset="-122"/>
              <a:cs typeface="+mn-cs"/>
            </a:rPr>
            <a:t>传输</a:t>
          </a:r>
          <a:endParaRPr lang="en-US" sz="1600" b="1" dirty="0">
            <a:solidFill>
              <a:srgbClr val="FFFFFF"/>
            </a:solidFill>
            <a:latin typeface="黑体" panose="02010609060101010101" pitchFamily="49" charset="-122"/>
            <a:ea typeface="黑体" panose="02010609060101010101" pitchFamily="49" charset="-122"/>
            <a:cs typeface="+mn-cs"/>
          </a:endParaRPr>
        </a:p>
      </dgm:t>
    </dgm:pt>
    <dgm:pt modelId="{BB97033C-3F80-4048-B004-6C47FD15C715}" type="parTrans" cxnId="{882FCE18-3C65-494A-B36E-7616BFA24FC9}">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4BADF5AA-1102-49D6-BED4-939227C4069B}" type="sibTrans" cxnId="{882FCE18-3C65-494A-B36E-7616BFA24FC9}">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CBD6E4A9-514C-45F5-8BCD-F0FDC92937A5}">
      <dgm:prSet phldrT="[Text]" custT="1"/>
      <dgm:spPr>
        <a:xfrm>
          <a:off x="2679598" y="0"/>
          <a:ext cx="1488665" cy="461665"/>
        </a:xfrm>
        <a:prstGeom prst="chevron">
          <a:avLst/>
        </a:prstGeom>
        <a:solidFill>
          <a:srgbClr val="008BC9">
            <a:lumMod val="60000"/>
            <a:lumOff val="40000"/>
          </a:srgbClr>
        </a:solidFill>
        <a:ln>
          <a:noFill/>
        </a:ln>
        <a:effectLst/>
      </dgm:spPr>
      <dgm:t>
        <a:bodyPr/>
        <a:lstStyle/>
        <a:p>
          <a:pPr>
            <a:buNone/>
          </a:pPr>
          <a:r>
            <a:rPr lang="zh-CN" altLang="en-US" sz="1600" b="1" dirty="0">
              <a:solidFill>
                <a:srgbClr val="FFFFFF"/>
              </a:solidFill>
              <a:latin typeface="黑体" panose="02010609060101010101" pitchFamily="49" charset="-122"/>
              <a:ea typeface="黑体" panose="02010609060101010101" pitchFamily="49" charset="-122"/>
              <a:cs typeface="+mn-cs"/>
            </a:rPr>
            <a:t>存储</a:t>
          </a:r>
          <a:endParaRPr lang="en-US" sz="1600" b="1" dirty="0">
            <a:solidFill>
              <a:srgbClr val="FFFFFF"/>
            </a:solidFill>
            <a:latin typeface="黑体" panose="02010609060101010101" pitchFamily="49" charset="-122"/>
            <a:ea typeface="黑体" panose="02010609060101010101" pitchFamily="49" charset="-122"/>
            <a:cs typeface="+mn-cs"/>
          </a:endParaRPr>
        </a:p>
      </dgm:t>
    </dgm:pt>
    <dgm:pt modelId="{9B49385F-0378-4483-92D9-B492EB919757}" type="parTrans" cxnId="{46316656-B9AC-4C40-8DBF-7572DCC13C1E}">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9E740870-7CB2-4691-9565-252DA98A198C}" type="sibTrans" cxnId="{46316656-B9AC-4C40-8DBF-7572DCC13C1E}">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C4154C76-16EF-41E8-B44E-824D99FB1D67}">
      <dgm:prSet phldrT="[Text]" custT="1"/>
      <dgm:spPr>
        <a:xfrm>
          <a:off x="4019397" y="0"/>
          <a:ext cx="1488665" cy="461665"/>
        </a:xfrm>
        <a:prstGeom prst="chevron">
          <a:avLst/>
        </a:prstGeom>
        <a:solidFill>
          <a:srgbClr val="008BC9">
            <a:lumMod val="75000"/>
          </a:srgbClr>
        </a:solidFill>
        <a:ln>
          <a:noFill/>
        </a:ln>
        <a:effectLst/>
      </dgm:spPr>
      <dgm:t>
        <a:bodyPr/>
        <a:lstStyle/>
        <a:p>
          <a:pPr>
            <a:buNone/>
          </a:pPr>
          <a:r>
            <a:rPr lang="zh-CN" altLang="en-US" sz="1600" b="1" dirty="0">
              <a:solidFill>
                <a:srgbClr val="FFFFFF"/>
              </a:solidFill>
              <a:latin typeface="黑体" panose="02010609060101010101" pitchFamily="49" charset="-122"/>
              <a:ea typeface="黑体" panose="02010609060101010101" pitchFamily="49" charset="-122"/>
              <a:cs typeface="+mn-cs"/>
            </a:rPr>
            <a:t>使用</a:t>
          </a:r>
          <a:endParaRPr lang="en-US" sz="1600" b="1" dirty="0">
            <a:solidFill>
              <a:srgbClr val="FFFFFF"/>
            </a:solidFill>
            <a:latin typeface="黑体" panose="02010609060101010101" pitchFamily="49" charset="-122"/>
            <a:ea typeface="黑体" panose="02010609060101010101" pitchFamily="49" charset="-122"/>
            <a:cs typeface="+mn-cs"/>
          </a:endParaRPr>
        </a:p>
      </dgm:t>
    </dgm:pt>
    <dgm:pt modelId="{9E33D63F-E952-4F1C-8759-B652CDE4EFD3}" type="parTrans" cxnId="{AB8A7376-5E05-4447-919B-F19BD2C2178D}">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497A1F0F-0719-4A83-B07A-550D41E403ED}" type="sibTrans" cxnId="{AB8A7376-5E05-4447-919B-F19BD2C2178D}">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7048E532-0AEC-4ECD-8971-E6A586170444}">
      <dgm:prSet phldrT="[Text]" custT="1"/>
      <dgm:spPr>
        <a:xfrm>
          <a:off x="5359196" y="0"/>
          <a:ext cx="1488665" cy="461665"/>
        </a:xfrm>
        <a:prstGeom prst="chevron">
          <a:avLst/>
        </a:prstGeom>
        <a:solidFill>
          <a:srgbClr val="008BC9">
            <a:lumMod val="75000"/>
          </a:srgbClr>
        </a:solidFill>
        <a:ln>
          <a:noFill/>
        </a:ln>
        <a:effectLst/>
      </dgm:spPr>
      <dgm:t>
        <a:bodyPr/>
        <a:lstStyle/>
        <a:p>
          <a:pPr>
            <a:buNone/>
          </a:pPr>
          <a:r>
            <a:rPr lang="zh-CN" altLang="en-US" sz="1600" b="1" dirty="0">
              <a:solidFill>
                <a:srgbClr val="FFFFFF"/>
              </a:solidFill>
              <a:latin typeface="黑体" panose="02010609060101010101" pitchFamily="49" charset="-122"/>
              <a:ea typeface="黑体" panose="02010609060101010101" pitchFamily="49" charset="-122"/>
              <a:cs typeface="+mn-cs"/>
            </a:rPr>
            <a:t>共享</a:t>
          </a:r>
          <a:endParaRPr lang="en-US" sz="1600" b="1" dirty="0">
            <a:solidFill>
              <a:srgbClr val="FFFFFF"/>
            </a:solidFill>
            <a:latin typeface="黑体" panose="02010609060101010101" pitchFamily="49" charset="-122"/>
            <a:ea typeface="黑体" panose="02010609060101010101" pitchFamily="49" charset="-122"/>
            <a:cs typeface="+mn-cs"/>
          </a:endParaRPr>
        </a:p>
      </dgm:t>
    </dgm:pt>
    <dgm:pt modelId="{38F2A48E-7912-4827-98B6-5F7CF1FF9AF0}" type="parTrans" cxnId="{981BCE79-502A-4ECC-9B8D-34C0CCBF217C}">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B690BF05-400D-4C8E-B120-53B36A49D3EF}" type="sibTrans" cxnId="{981BCE79-502A-4ECC-9B8D-34C0CCBF217C}">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A3CCC158-31B7-4CFB-AF69-2F80619AA5C1}">
      <dgm:prSet phldrT="[Text]" custT="1"/>
      <dgm:spPr>
        <a:xfrm>
          <a:off x="6698996" y="0"/>
          <a:ext cx="1488665" cy="461665"/>
        </a:xfrm>
        <a:prstGeom prst="chevron">
          <a:avLst/>
        </a:prstGeom>
        <a:solidFill>
          <a:srgbClr val="008BC9">
            <a:lumMod val="75000"/>
          </a:srgbClr>
        </a:solidFill>
        <a:ln>
          <a:noFill/>
        </a:ln>
        <a:effectLst/>
      </dgm:spPr>
      <dgm:t>
        <a:bodyPr/>
        <a:lstStyle/>
        <a:p>
          <a:pPr>
            <a:buNone/>
          </a:pPr>
          <a:r>
            <a:rPr lang="zh-CN" altLang="en-US" sz="1600" b="1" dirty="0">
              <a:solidFill>
                <a:srgbClr val="FFFFFF"/>
              </a:solidFill>
              <a:latin typeface="黑体" panose="02010609060101010101" pitchFamily="49" charset="-122"/>
              <a:ea typeface="黑体" panose="02010609060101010101" pitchFamily="49" charset="-122"/>
              <a:cs typeface="+mn-cs"/>
            </a:rPr>
            <a:t>归档</a:t>
          </a:r>
          <a:endParaRPr lang="en-US" sz="1600" b="1" dirty="0">
            <a:solidFill>
              <a:srgbClr val="FFFFFF"/>
            </a:solidFill>
            <a:latin typeface="黑体" panose="02010609060101010101" pitchFamily="49" charset="-122"/>
            <a:ea typeface="黑体" panose="02010609060101010101" pitchFamily="49" charset="-122"/>
            <a:cs typeface="+mn-cs"/>
          </a:endParaRPr>
        </a:p>
      </dgm:t>
    </dgm:pt>
    <dgm:pt modelId="{0623163D-CD5B-457D-AA42-B6C6D93A72E7}" type="parTrans" cxnId="{305FCF6A-5CB4-4708-88F3-7AFCE350BA0A}">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EE107FF8-69D5-4469-896A-2B05FE3E3928}" type="sibTrans" cxnId="{305FCF6A-5CB4-4708-88F3-7AFCE350BA0A}">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F9E9A1AA-C2DE-4E04-A297-E96E9CD06700}">
      <dgm:prSet phldrT="[Text]" custT="1"/>
      <dgm:spPr>
        <a:xfrm>
          <a:off x="8029531" y="0"/>
          <a:ext cx="1488665" cy="461665"/>
        </a:xfrm>
        <a:prstGeom prst="chevron">
          <a:avLst/>
        </a:prstGeom>
        <a:solidFill>
          <a:srgbClr val="008BC9">
            <a:lumMod val="75000"/>
          </a:srgbClr>
        </a:solidFill>
        <a:ln>
          <a:noFill/>
        </a:ln>
        <a:effectLst/>
      </dgm:spPr>
      <dgm:t>
        <a:bodyPr/>
        <a:lstStyle/>
        <a:p>
          <a:pPr>
            <a:buNone/>
          </a:pPr>
          <a:r>
            <a:rPr lang="zh-CN" altLang="en-US" sz="1600" b="1" dirty="0">
              <a:solidFill>
                <a:srgbClr val="FFFFFF"/>
              </a:solidFill>
              <a:latin typeface="黑体" panose="02010609060101010101" pitchFamily="49" charset="-122"/>
              <a:ea typeface="黑体" panose="02010609060101010101" pitchFamily="49" charset="-122"/>
              <a:cs typeface="+mn-cs"/>
            </a:rPr>
            <a:t>销毁</a:t>
          </a:r>
          <a:endParaRPr lang="en-US" sz="1600" b="1" dirty="0">
            <a:solidFill>
              <a:srgbClr val="FFFFFF"/>
            </a:solidFill>
            <a:latin typeface="黑体" panose="02010609060101010101" pitchFamily="49" charset="-122"/>
            <a:ea typeface="黑体" panose="02010609060101010101" pitchFamily="49" charset="-122"/>
            <a:cs typeface="+mn-cs"/>
          </a:endParaRPr>
        </a:p>
      </dgm:t>
    </dgm:pt>
    <dgm:pt modelId="{74437DD1-1F9F-433D-B441-BAE20FBA6424}" type="parTrans" cxnId="{4D2B1C09-4FCC-48F2-94D2-2651DD1E5B40}">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B1E4AE9E-70DF-47C7-BC8B-70E854763CB4}" type="sibTrans" cxnId="{4D2B1C09-4FCC-48F2-94D2-2651DD1E5B40}">
      <dgm:prSet/>
      <dgm:spPr/>
      <dgm:t>
        <a:bodyPr/>
        <a:lstStyle/>
        <a:p>
          <a:endParaRPr lang="en-US" sz="1600" b="1">
            <a:solidFill>
              <a:schemeClr val="bg1"/>
            </a:solidFill>
            <a:latin typeface="黑体" panose="02010609060101010101" pitchFamily="49" charset="-122"/>
            <a:ea typeface="黑体" panose="02010609060101010101" pitchFamily="49" charset="-122"/>
          </a:endParaRPr>
        </a:p>
      </dgm:t>
    </dgm:pt>
    <dgm:pt modelId="{EB4E3195-F843-47B5-A3B4-C08ACE824F58}" type="pres">
      <dgm:prSet presAssocID="{A5BCFF8A-094B-40DB-B494-859BB71D12FA}" presName="Name0" presStyleCnt="0">
        <dgm:presLayoutVars>
          <dgm:dir/>
          <dgm:animLvl val="lvl"/>
          <dgm:resizeHandles val="exact"/>
        </dgm:presLayoutVars>
      </dgm:prSet>
      <dgm:spPr/>
    </dgm:pt>
    <dgm:pt modelId="{AE27C960-E199-4CA2-BF89-944F831B9DA1}" type="pres">
      <dgm:prSet presAssocID="{A2425258-005E-4573-A850-2E35DC65CED2}" presName="parTxOnly" presStyleLbl="node1" presStyleIdx="0" presStyleCnt="7">
        <dgm:presLayoutVars>
          <dgm:chMax val="0"/>
          <dgm:chPref val="0"/>
          <dgm:bulletEnabled val="1"/>
        </dgm:presLayoutVars>
      </dgm:prSet>
      <dgm:spPr>
        <a:prstGeom prst="homePlate">
          <a:avLst/>
        </a:prstGeom>
      </dgm:spPr>
      <dgm:t>
        <a:bodyPr/>
        <a:lstStyle/>
        <a:p>
          <a:endParaRPr lang="zh-CN" altLang="en-US"/>
        </a:p>
      </dgm:t>
    </dgm:pt>
    <dgm:pt modelId="{7C684D98-3E17-4D43-9E22-E79B68E7509D}" type="pres">
      <dgm:prSet presAssocID="{C233DC38-FB5A-4AED-8E85-A7C78F1BD218}" presName="parTxOnlySpace" presStyleCnt="0"/>
      <dgm:spPr/>
    </dgm:pt>
    <dgm:pt modelId="{04EFB6CB-9DEE-4979-ABC1-EA40DD235298}" type="pres">
      <dgm:prSet presAssocID="{01B55195-F16C-4135-AFC9-3EBC74B12DAE}" presName="parTxOnly" presStyleLbl="node1" presStyleIdx="1" presStyleCnt="7">
        <dgm:presLayoutVars>
          <dgm:chMax val="0"/>
          <dgm:chPref val="0"/>
          <dgm:bulletEnabled val="1"/>
        </dgm:presLayoutVars>
      </dgm:prSet>
      <dgm:spPr/>
      <dgm:t>
        <a:bodyPr/>
        <a:lstStyle/>
        <a:p>
          <a:endParaRPr lang="zh-CN" altLang="en-US"/>
        </a:p>
      </dgm:t>
    </dgm:pt>
    <dgm:pt modelId="{C4A0C2AC-6B57-47BF-820B-08DF7E47A98B}" type="pres">
      <dgm:prSet presAssocID="{4BADF5AA-1102-49D6-BED4-939227C4069B}" presName="parTxOnlySpace" presStyleCnt="0"/>
      <dgm:spPr/>
    </dgm:pt>
    <dgm:pt modelId="{FF7A3E2F-6710-4667-82CD-4607149F249A}" type="pres">
      <dgm:prSet presAssocID="{CBD6E4A9-514C-45F5-8BCD-F0FDC92937A5}" presName="parTxOnly" presStyleLbl="node1" presStyleIdx="2" presStyleCnt="7">
        <dgm:presLayoutVars>
          <dgm:chMax val="0"/>
          <dgm:chPref val="0"/>
          <dgm:bulletEnabled val="1"/>
        </dgm:presLayoutVars>
      </dgm:prSet>
      <dgm:spPr/>
      <dgm:t>
        <a:bodyPr/>
        <a:lstStyle/>
        <a:p>
          <a:endParaRPr lang="zh-CN" altLang="en-US"/>
        </a:p>
      </dgm:t>
    </dgm:pt>
    <dgm:pt modelId="{F3EC6248-6D2B-4060-9CC9-A0AD847DD72E}" type="pres">
      <dgm:prSet presAssocID="{9E740870-7CB2-4691-9565-252DA98A198C}" presName="parTxOnlySpace" presStyleCnt="0"/>
      <dgm:spPr/>
    </dgm:pt>
    <dgm:pt modelId="{9E686406-64B1-4399-8371-59BD19A41D3F}" type="pres">
      <dgm:prSet presAssocID="{C4154C76-16EF-41E8-B44E-824D99FB1D67}" presName="parTxOnly" presStyleLbl="node1" presStyleIdx="3" presStyleCnt="7">
        <dgm:presLayoutVars>
          <dgm:chMax val="0"/>
          <dgm:chPref val="0"/>
          <dgm:bulletEnabled val="1"/>
        </dgm:presLayoutVars>
      </dgm:prSet>
      <dgm:spPr/>
      <dgm:t>
        <a:bodyPr/>
        <a:lstStyle/>
        <a:p>
          <a:endParaRPr lang="zh-CN" altLang="en-US"/>
        </a:p>
      </dgm:t>
    </dgm:pt>
    <dgm:pt modelId="{C1E65EA1-AD9F-4A21-96DD-AC9F564E6222}" type="pres">
      <dgm:prSet presAssocID="{497A1F0F-0719-4A83-B07A-550D41E403ED}" presName="parTxOnlySpace" presStyleCnt="0"/>
      <dgm:spPr/>
    </dgm:pt>
    <dgm:pt modelId="{74ACDB25-D1D0-400A-A57D-FFDB943A9B66}" type="pres">
      <dgm:prSet presAssocID="{7048E532-0AEC-4ECD-8971-E6A586170444}" presName="parTxOnly" presStyleLbl="node1" presStyleIdx="4" presStyleCnt="7">
        <dgm:presLayoutVars>
          <dgm:chMax val="0"/>
          <dgm:chPref val="0"/>
          <dgm:bulletEnabled val="1"/>
        </dgm:presLayoutVars>
      </dgm:prSet>
      <dgm:spPr/>
      <dgm:t>
        <a:bodyPr/>
        <a:lstStyle/>
        <a:p>
          <a:endParaRPr lang="zh-CN" altLang="en-US"/>
        </a:p>
      </dgm:t>
    </dgm:pt>
    <dgm:pt modelId="{A520E724-45D5-424B-BC42-1B43A088FF9B}" type="pres">
      <dgm:prSet presAssocID="{B690BF05-400D-4C8E-B120-53B36A49D3EF}" presName="parTxOnlySpace" presStyleCnt="0"/>
      <dgm:spPr/>
    </dgm:pt>
    <dgm:pt modelId="{6174DAF0-ED0A-4F70-805C-BDBBFB154131}" type="pres">
      <dgm:prSet presAssocID="{A3CCC158-31B7-4CFB-AF69-2F80619AA5C1}" presName="parTxOnly" presStyleLbl="node1" presStyleIdx="5" presStyleCnt="7">
        <dgm:presLayoutVars>
          <dgm:chMax val="0"/>
          <dgm:chPref val="0"/>
          <dgm:bulletEnabled val="1"/>
        </dgm:presLayoutVars>
      </dgm:prSet>
      <dgm:spPr/>
      <dgm:t>
        <a:bodyPr/>
        <a:lstStyle/>
        <a:p>
          <a:endParaRPr lang="zh-CN" altLang="en-US"/>
        </a:p>
      </dgm:t>
    </dgm:pt>
    <dgm:pt modelId="{C15EE43B-F7A8-4C94-B369-6462739DE320}" type="pres">
      <dgm:prSet presAssocID="{EE107FF8-69D5-4469-896A-2B05FE3E3928}" presName="parTxOnlySpace" presStyleCnt="0"/>
      <dgm:spPr/>
    </dgm:pt>
    <dgm:pt modelId="{46E38A9F-1DB1-466F-83E9-E9F119F586B9}" type="pres">
      <dgm:prSet presAssocID="{F9E9A1AA-C2DE-4E04-A297-E96E9CD06700}" presName="parTxOnly" presStyleLbl="node1" presStyleIdx="6" presStyleCnt="7" custLinFactY="-5575" custLinFactNeighborX="-6223" custLinFactNeighborY="-100000">
        <dgm:presLayoutVars>
          <dgm:chMax val="0"/>
          <dgm:chPref val="0"/>
          <dgm:bulletEnabled val="1"/>
        </dgm:presLayoutVars>
      </dgm:prSet>
      <dgm:spPr/>
      <dgm:t>
        <a:bodyPr/>
        <a:lstStyle/>
        <a:p>
          <a:endParaRPr lang="zh-CN" altLang="en-US"/>
        </a:p>
      </dgm:t>
    </dgm:pt>
  </dgm:ptLst>
  <dgm:cxnLst>
    <dgm:cxn modelId="{882FCE18-3C65-494A-B36E-7616BFA24FC9}" srcId="{A5BCFF8A-094B-40DB-B494-859BB71D12FA}" destId="{01B55195-F16C-4135-AFC9-3EBC74B12DAE}" srcOrd="1" destOrd="0" parTransId="{BB97033C-3F80-4048-B004-6C47FD15C715}" sibTransId="{4BADF5AA-1102-49D6-BED4-939227C4069B}"/>
    <dgm:cxn modelId="{35EE83A6-A301-4DC5-9BBF-DD5C4D706330}" type="presOf" srcId="{A2425258-005E-4573-A850-2E35DC65CED2}" destId="{AE27C960-E199-4CA2-BF89-944F831B9DA1}" srcOrd="0" destOrd="0" presId="urn:microsoft.com/office/officeart/2005/8/layout/chevron1"/>
    <dgm:cxn modelId="{561DD695-4F27-4BB6-B4EA-AE057F198524}" type="presOf" srcId="{CBD6E4A9-514C-45F5-8BCD-F0FDC92937A5}" destId="{FF7A3E2F-6710-4667-82CD-4607149F249A}" srcOrd="0" destOrd="0" presId="urn:microsoft.com/office/officeart/2005/8/layout/chevron1"/>
    <dgm:cxn modelId="{34166A24-01EE-4A0F-9698-8CACFB7CE4C4}" type="presOf" srcId="{7048E532-0AEC-4ECD-8971-E6A586170444}" destId="{74ACDB25-D1D0-400A-A57D-FFDB943A9B66}" srcOrd="0" destOrd="0" presId="urn:microsoft.com/office/officeart/2005/8/layout/chevron1"/>
    <dgm:cxn modelId="{F735309B-0A09-448B-AA82-52B5D6AC261F}" srcId="{A5BCFF8A-094B-40DB-B494-859BB71D12FA}" destId="{A2425258-005E-4573-A850-2E35DC65CED2}" srcOrd="0" destOrd="0" parTransId="{C94D2121-9816-4C14-9527-D155EBB7C89A}" sibTransId="{C233DC38-FB5A-4AED-8E85-A7C78F1BD218}"/>
    <dgm:cxn modelId="{AB8A7376-5E05-4447-919B-F19BD2C2178D}" srcId="{A5BCFF8A-094B-40DB-B494-859BB71D12FA}" destId="{C4154C76-16EF-41E8-B44E-824D99FB1D67}" srcOrd="3" destOrd="0" parTransId="{9E33D63F-E952-4F1C-8759-B652CDE4EFD3}" sibTransId="{497A1F0F-0719-4A83-B07A-550D41E403ED}"/>
    <dgm:cxn modelId="{5BCD5535-AC10-47D1-B42D-73457863ED96}" type="presOf" srcId="{F9E9A1AA-C2DE-4E04-A297-E96E9CD06700}" destId="{46E38A9F-1DB1-466F-83E9-E9F119F586B9}" srcOrd="0" destOrd="0" presId="urn:microsoft.com/office/officeart/2005/8/layout/chevron1"/>
    <dgm:cxn modelId="{981BCE79-502A-4ECC-9B8D-34C0CCBF217C}" srcId="{A5BCFF8A-094B-40DB-B494-859BB71D12FA}" destId="{7048E532-0AEC-4ECD-8971-E6A586170444}" srcOrd="4" destOrd="0" parTransId="{38F2A48E-7912-4827-98B6-5F7CF1FF9AF0}" sibTransId="{B690BF05-400D-4C8E-B120-53B36A49D3EF}"/>
    <dgm:cxn modelId="{27D57C4C-7D46-4D11-BC00-E0546D132C98}" type="presOf" srcId="{A3CCC158-31B7-4CFB-AF69-2F80619AA5C1}" destId="{6174DAF0-ED0A-4F70-805C-BDBBFB154131}" srcOrd="0" destOrd="0" presId="urn:microsoft.com/office/officeart/2005/8/layout/chevron1"/>
    <dgm:cxn modelId="{C49EB9D4-82BE-4626-A089-ECFDA2F176FD}" type="presOf" srcId="{01B55195-F16C-4135-AFC9-3EBC74B12DAE}" destId="{04EFB6CB-9DEE-4979-ABC1-EA40DD235298}" srcOrd="0" destOrd="0" presId="urn:microsoft.com/office/officeart/2005/8/layout/chevron1"/>
    <dgm:cxn modelId="{EB2E4EC8-177F-4CFF-A63D-B1E28E61438A}" type="presOf" srcId="{C4154C76-16EF-41E8-B44E-824D99FB1D67}" destId="{9E686406-64B1-4399-8371-59BD19A41D3F}" srcOrd="0" destOrd="0" presId="urn:microsoft.com/office/officeart/2005/8/layout/chevron1"/>
    <dgm:cxn modelId="{4D2B1C09-4FCC-48F2-94D2-2651DD1E5B40}" srcId="{A5BCFF8A-094B-40DB-B494-859BB71D12FA}" destId="{F9E9A1AA-C2DE-4E04-A297-E96E9CD06700}" srcOrd="6" destOrd="0" parTransId="{74437DD1-1F9F-433D-B441-BAE20FBA6424}" sibTransId="{B1E4AE9E-70DF-47C7-BC8B-70E854763CB4}"/>
    <dgm:cxn modelId="{0BA6E4D2-0D6E-4602-B340-104D4E97FBF5}" type="presOf" srcId="{A5BCFF8A-094B-40DB-B494-859BB71D12FA}" destId="{EB4E3195-F843-47B5-A3B4-C08ACE824F58}" srcOrd="0" destOrd="0" presId="urn:microsoft.com/office/officeart/2005/8/layout/chevron1"/>
    <dgm:cxn modelId="{305FCF6A-5CB4-4708-88F3-7AFCE350BA0A}" srcId="{A5BCFF8A-094B-40DB-B494-859BB71D12FA}" destId="{A3CCC158-31B7-4CFB-AF69-2F80619AA5C1}" srcOrd="5" destOrd="0" parTransId="{0623163D-CD5B-457D-AA42-B6C6D93A72E7}" sibTransId="{EE107FF8-69D5-4469-896A-2B05FE3E3928}"/>
    <dgm:cxn modelId="{46316656-B9AC-4C40-8DBF-7572DCC13C1E}" srcId="{A5BCFF8A-094B-40DB-B494-859BB71D12FA}" destId="{CBD6E4A9-514C-45F5-8BCD-F0FDC92937A5}" srcOrd="2" destOrd="0" parTransId="{9B49385F-0378-4483-92D9-B492EB919757}" sibTransId="{9E740870-7CB2-4691-9565-252DA98A198C}"/>
    <dgm:cxn modelId="{F4106440-C93C-4FDC-B0DF-5704D3A471BA}" type="presParOf" srcId="{EB4E3195-F843-47B5-A3B4-C08ACE824F58}" destId="{AE27C960-E199-4CA2-BF89-944F831B9DA1}" srcOrd="0" destOrd="0" presId="urn:microsoft.com/office/officeart/2005/8/layout/chevron1"/>
    <dgm:cxn modelId="{C71CB44D-5056-4073-AD61-2C04AFD7F379}" type="presParOf" srcId="{EB4E3195-F843-47B5-A3B4-C08ACE824F58}" destId="{7C684D98-3E17-4D43-9E22-E79B68E7509D}" srcOrd="1" destOrd="0" presId="urn:microsoft.com/office/officeart/2005/8/layout/chevron1"/>
    <dgm:cxn modelId="{C904C9F6-3459-4674-9FD5-6267AB3DE56E}" type="presParOf" srcId="{EB4E3195-F843-47B5-A3B4-C08ACE824F58}" destId="{04EFB6CB-9DEE-4979-ABC1-EA40DD235298}" srcOrd="2" destOrd="0" presId="urn:microsoft.com/office/officeart/2005/8/layout/chevron1"/>
    <dgm:cxn modelId="{4DCCC930-907A-426D-8513-B1442D7EA8F8}" type="presParOf" srcId="{EB4E3195-F843-47B5-A3B4-C08ACE824F58}" destId="{C4A0C2AC-6B57-47BF-820B-08DF7E47A98B}" srcOrd="3" destOrd="0" presId="urn:microsoft.com/office/officeart/2005/8/layout/chevron1"/>
    <dgm:cxn modelId="{9D1EE2E9-ACEF-47D5-89EF-B1FF620181A2}" type="presParOf" srcId="{EB4E3195-F843-47B5-A3B4-C08ACE824F58}" destId="{FF7A3E2F-6710-4667-82CD-4607149F249A}" srcOrd="4" destOrd="0" presId="urn:microsoft.com/office/officeart/2005/8/layout/chevron1"/>
    <dgm:cxn modelId="{4A631A1C-B36F-446B-A840-D5348AE6DFEF}" type="presParOf" srcId="{EB4E3195-F843-47B5-A3B4-C08ACE824F58}" destId="{F3EC6248-6D2B-4060-9CC9-A0AD847DD72E}" srcOrd="5" destOrd="0" presId="urn:microsoft.com/office/officeart/2005/8/layout/chevron1"/>
    <dgm:cxn modelId="{AB588128-D12C-471D-A1B2-362831A93812}" type="presParOf" srcId="{EB4E3195-F843-47B5-A3B4-C08ACE824F58}" destId="{9E686406-64B1-4399-8371-59BD19A41D3F}" srcOrd="6" destOrd="0" presId="urn:microsoft.com/office/officeart/2005/8/layout/chevron1"/>
    <dgm:cxn modelId="{EC5AD04B-8ED5-4D90-82E1-E5109D78FF61}" type="presParOf" srcId="{EB4E3195-F843-47B5-A3B4-C08ACE824F58}" destId="{C1E65EA1-AD9F-4A21-96DD-AC9F564E6222}" srcOrd="7" destOrd="0" presId="urn:microsoft.com/office/officeart/2005/8/layout/chevron1"/>
    <dgm:cxn modelId="{98194DEB-AB6E-458B-949D-3FD6DA1FECAA}" type="presParOf" srcId="{EB4E3195-F843-47B5-A3B4-C08ACE824F58}" destId="{74ACDB25-D1D0-400A-A57D-FFDB943A9B66}" srcOrd="8" destOrd="0" presId="urn:microsoft.com/office/officeart/2005/8/layout/chevron1"/>
    <dgm:cxn modelId="{F6A680D3-8A2A-42BA-8373-E93ADC385BDA}" type="presParOf" srcId="{EB4E3195-F843-47B5-A3B4-C08ACE824F58}" destId="{A520E724-45D5-424B-BC42-1B43A088FF9B}" srcOrd="9" destOrd="0" presId="urn:microsoft.com/office/officeart/2005/8/layout/chevron1"/>
    <dgm:cxn modelId="{CEA21EFB-9443-4EC4-B054-0A85AEDF253B}" type="presParOf" srcId="{EB4E3195-F843-47B5-A3B4-C08ACE824F58}" destId="{6174DAF0-ED0A-4F70-805C-BDBBFB154131}" srcOrd="10" destOrd="0" presId="urn:microsoft.com/office/officeart/2005/8/layout/chevron1"/>
    <dgm:cxn modelId="{6B0138E5-E00C-492B-A432-D2821074CF6F}" type="presParOf" srcId="{EB4E3195-F843-47B5-A3B4-C08ACE824F58}" destId="{C15EE43B-F7A8-4C94-B369-6462739DE320}" srcOrd="11" destOrd="0" presId="urn:microsoft.com/office/officeart/2005/8/layout/chevron1"/>
    <dgm:cxn modelId="{B604A411-7F41-45A9-BD56-4FD1797D128B}" type="presParOf" srcId="{EB4E3195-F843-47B5-A3B4-C08ACE824F58}" destId="{46E38A9F-1DB1-466F-83E9-E9F119F586B9}" srcOrd="12" destOrd="0" presId="urn:microsoft.com/office/officeart/2005/8/layout/chevron1"/>
  </dgm:cxnLst>
  <dgm:bg>
    <a:solidFill>
      <a:schemeClr val="accent1">
        <a:lumMod val="40000"/>
        <a:lumOff val="60000"/>
      </a:schemeClr>
    </a:solidFill>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94D65267-FD56-4E40-ADCB-D99F4DE5151A}"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zh-CN" altLang="en-US"/>
        </a:p>
      </dgm:t>
    </dgm:pt>
    <dgm:pt modelId="{81788A25-352D-9546-889D-D69A6957CC82}">
      <dgm:prSet phldrT="[文本]" custT="1"/>
      <dgm:spPr>
        <a:xfrm rot="5400000">
          <a:off x="-152525" y="1018727"/>
          <a:ext cx="1016836" cy="711785"/>
        </a:xfrm>
        <a:prstGeom prst="chevron">
          <a:avLst/>
        </a:prstGeom>
        <a:solidFill>
          <a:srgbClr val="008BC9">
            <a:lumMod val="20000"/>
            <a:lumOff val="80000"/>
          </a:srgbClr>
        </a:solidFill>
        <a:ln w="12700" cap="flat" cmpd="sng" algn="ctr">
          <a:noFill/>
          <a:prstDash val="solid"/>
          <a:miter lim="800000"/>
        </a:ln>
        <a:effectLst/>
      </dgm:spPr>
      <dgm:t>
        <a:bodyPr/>
        <a:lstStyle/>
        <a:p>
          <a:pPr>
            <a:buNone/>
          </a:pPr>
          <a:endParaRPr lang="zh-CN" altLang="en-US" sz="1400" b="0" dirty="0">
            <a:solidFill>
              <a:srgbClr val="FFFFFF"/>
            </a:solidFill>
            <a:latin typeface="微软雅黑"/>
            <a:ea typeface="微软雅黑"/>
            <a:cs typeface="+mn-cs"/>
          </a:endParaRPr>
        </a:p>
      </dgm:t>
    </dgm:pt>
    <dgm:pt modelId="{0565F198-4471-064A-90D2-99273AA5F131}" type="parTrans" cxnId="{A1EEC7D0-3978-E242-8909-BEE6692C17D3}">
      <dgm:prSet/>
      <dgm:spPr/>
      <dgm:t>
        <a:bodyPr/>
        <a:lstStyle/>
        <a:p>
          <a:endParaRPr lang="zh-CN" altLang="en-US" sz="1400" b="0">
            <a:solidFill>
              <a:schemeClr val="bg1"/>
            </a:solidFill>
            <a:latin typeface="+mn-ea"/>
            <a:ea typeface="+mn-ea"/>
          </a:endParaRPr>
        </a:p>
      </dgm:t>
    </dgm:pt>
    <dgm:pt modelId="{6A9998A2-0BA7-734B-8565-07D0BCED8917}" type="sibTrans" cxnId="{A1EEC7D0-3978-E242-8909-BEE6692C17D3}">
      <dgm:prSet/>
      <dgm:spPr/>
      <dgm:t>
        <a:bodyPr/>
        <a:lstStyle/>
        <a:p>
          <a:endParaRPr lang="zh-CN" altLang="en-US" sz="1400" b="0">
            <a:solidFill>
              <a:schemeClr val="bg1"/>
            </a:solidFill>
            <a:latin typeface="+mn-ea"/>
            <a:ea typeface="+mn-ea"/>
          </a:endParaRPr>
        </a:p>
      </dgm:t>
    </dgm:pt>
    <dgm:pt modelId="{9814AA6C-8DA0-EC46-A034-12887DCA888C}">
      <dgm:prSet phldrT="[文本]" custT="1"/>
      <dgm:spPr>
        <a:xfrm rot="5400000">
          <a:off x="-152525" y="1884903"/>
          <a:ext cx="1016836" cy="711785"/>
        </a:xfrm>
        <a:prstGeom prst="chevron">
          <a:avLst/>
        </a:prstGeom>
        <a:solidFill>
          <a:srgbClr val="768394">
            <a:lumMod val="20000"/>
            <a:lumOff val="80000"/>
          </a:srgbClr>
        </a:solidFill>
        <a:ln w="12700" cap="flat" cmpd="sng" algn="ctr">
          <a:noFill/>
          <a:prstDash val="solid"/>
          <a:miter lim="800000"/>
        </a:ln>
        <a:effectLst/>
      </dgm:spPr>
      <dgm:t>
        <a:bodyPr/>
        <a:lstStyle/>
        <a:p>
          <a:pPr>
            <a:buNone/>
          </a:pPr>
          <a:endParaRPr lang="zh-CN" altLang="en-US" sz="1400" b="0" dirty="0">
            <a:solidFill>
              <a:srgbClr val="FFFFFF"/>
            </a:solidFill>
            <a:latin typeface="微软雅黑"/>
            <a:ea typeface="微软雅黑"/>
            <a:cs typeface="+mn-cs"/>
          </a:endParaRPr>
        </a:p>
      </dgm:t>
    </dgm:pt>
    <dgm:pt modelId="{AC72D44A-B0BF-8A4F-8717-A2EE4B9C270A}" type="parTrans" cxnId="{21F47968-7CE9-0B4E-B204-66B19454A49A}">
      <dgm:prSet/>
      <dgm:spPr/>
      <dgm:t>
        <a:bodyPr/>
        <a:lstStyle/>
        <a:p>
          <a:endParaRPr lang="zh-CN" altLang="en-US" sz="1400" b="0">
            <a:solidFill>
              <a:schemeClr val="bg1"/>
            </a:solidFill>
            <a:latin typeface="+mn-ea"/>
            <a:ea typeface="+mn-ea"/>
          </a:endParaRPr>
        </a:p>
      </dgm:t>
    </dgm:pt>
    <dgm:pt modelId="{73722CD7-BBA9-8E4E-8AD5-CA3AAA679086}" type="sibTrans" cxnId="{21F47968-7CE9-0B4E-B204-66B19454A49A}">
      <dgm:prSet/>
      <dgm:spPr/>
      <dgm:t>
        <a:bodyPr/>
        <a:lstStyle/>
        <a:p>
          <a:endParaRPr lang="zh-CN" altLang="en-US" sz="1400" b="0">
            <a:solidFill>
              <a:schemeClr val="bg1"/>
            </a:solidFill>
            <a:latin typeface="+mn-ea"/>
            <a:ea typeface="+mn-ea"/>
          </a:endParaRPr>
        </a:p>
      </dgm:t>
    </dgm:pt>
    <dgm:pt modelId="{785317CB-9EA6-0840-B67B-756D8E97F8A4}">
      <dgm:prSet custT="1"/>
      <dgm:spPr>
        <a:xfrm rot="5400000">
          <a:off x="-152525" y="2751079"/>
          <a:ext cx="1016836" cy="711785"/>
        </a:xfrm>
        <a:prstGeom prst="chevron">
          <a:avLst/>
        </a:prstGeom>
        <a:solidFill>
          <a:srgbClr val="184170">
            <a:lumMod val="40000"/>
            <a:lumOff val="60000"/>
          </a:srgbClr>
        </a:solidFill>
        <a:ln w="12700" cap="flat" cmpd="sng" algn="ctr">
          <a:noFill/>
          <a:prstDash val="solid"/>
          <a:miter lim="800000"/>
        </a:ln>
        <a:effectLst/>
      </dgm:spPr>
      <dgm:t>
        <a:bodyPr/>
        <a:lstStyle/>
        <a:p>
          <a:pPr>
            <a:buNone/>
          </a:pPr>
          <a:endParaRPr lang="zh-CN" altLang="en-US" sz="1400" b="0" dirty="0">
            <a:solidFill>
              <a:srgbClr val="FFFFFF"/>
            </a:solidFill>
            <a:latin typeface="微软雅黑"/>
            <a:ea typeface="微软雅黑"/>
            <a:cs typeface="+mn-cs"/>
          </a:endParaRPr>
        </a:p>
      </dgm:t>
    </dgm:pt>
    <dgm:pt modelId="{9F05C863-FC9B-E94F-A4D1-88970F23FDB4}" type="parTrans" cxnId="{C9212344-9C02-E24D-A270-0357641CA903}">
      <dgm:prSet/>
      <dgm:spPr/>
      <dgm:t>
        <a:bodyPr/>
        <a:lstStyle/>
        <a:p>
          <a:endParaRPr lang="zh-CN" altLang="en-US" sz="1400" b="0">
            <a:solidFill>
              <a:schemeClr val="bg1"/>
            </a:solidFill>
            <a:latin typeface="+mn-ea"/>
            <a:ea typeface="+mn-ea"/>
          </a:endParaRPr>
        </a:p>
      </dgm:t>
    </dgm:pt>
    <dgm:pt modelId="{13FB6393-8D84-7847-AEBC-F8C9A6CD5403}" type="sibTrans" cxnId="{C9212344-9C02-E24D-A270-0357641CA903}">
      <dgm:prSet/>
      <dgm:spPr/>
      <dgm:t>
        <a:bodyPr/>
        <a:lstStyle/>
        <a:p>
          <a:endParaRPr lang="zh-CN" altLang="en-US" sz="1400" b="0">
            <a:solidFill>
              <a:schemeClr val="bg1"/>
            </a:solidFill>
            <a:latin typeface="+mn-ea"/>
            <a:ea typeface="+mn-ea"/>
          </a:endParaRPr>
        </a:p>
      </dgm:t>
    </dgm:pt>
    <dgm:pt modelId="{68167DE4-7FB7-FE4A-A4FB-EC2D6A8DB493}">
      <dgm:prSet phldrT="[文本]" custT="1"/>
      <dgm:spPr>
        <a:xfrm rot="5400000">
          <a:off x="-152525" y="152551"/>
          <a:ext cx="1016836" cy="711785"/>
        </a:xfrm>
        <a:prstGeom prst="chevron">
          <a:avLst/>
        </a:prstGeom>
        <a:solidFill>
          <a:srgbClr val="184170">
            <a:lumMod val="20000"/>
            <a:lumOff val="80000"/>
          </a:srgbClr>
        </a:solidFill>
        <a:ln w="12700" cap="flat" cmpd="sng" algn="ctr">
          <a:noFill/>
          <a:prstDash val="solid"/>
          <a:miter lim="800000"/>
        </a:ln>
        <a:effectLst/>
      </dgm:spPr>
      <dgm:t>
        <a:bodyPr/>
        <a:lstStyle/>
        <a:p>
          <a:pPr>
            <a:buNone/>
          </a:pPr>
          <a:endParaRPr lang="zh-CN" altLang="en-US" sz="1400" b="0" dirty="0">
            <a:solidFill>
              <a:srgbClr val="FFFFFF"/>
            </a:solidFill>
            <a:latin typeface="微软雅黑"/>
            <a:ea typeface="微软雅黑"/>
            <a:cs typeface="+mn-cs"/>
          </a:endParaRPr>
        </a:p>
      </dgm:t>
    </dgm:pt>
    <dgm:pt modelId="{6267EA4F-25BA-3246-A6B8-D0F821F3FEF5}" type="sibTrans" cxnId="{4DFEBD64-D758-1D40-893F-28DF35E2A53E}">
      <dgm:prSet/>
      <dgm:spPr/>
      <dgm:t>
        <a:bodyPr/>
        <a:lstStyle/>
        <a:p>
          <a:endParaRPr lang="zh-CN" altLang="en-US" sz="1400" b="0">
            <a:solidFill>
              <a:schemeClr val="bg1"/>
            </a:solidFill>
            <a:latin typeface="+mn-ea"/>
            <a:ea typeface="+mn-ea"/>
          </a:endParaRPr>
        </a:p>
      </dgm:t>
    </dgm:pt>
    <dgm:pt modelId="{9EA10207-8908-6D47-ADFD-DDB4F2ED49C2}" type="parTrans" cxnId="{4DFEBD64-D758-1D40-893F-28DF35E2A53E}">
      <dgm:prSet/>
      <dgm:spPr/>
      <dgm:t>
        <a:bodyPr/>
        <a:lstStyle/>
        <a:p>
          <a:endParaRPr lang="zh-CN" altLang="en-US" sz="1400" b="0">
            <a:solidFill>
              <a:schemeClr val="bg1"/>
            </a:solidFill>
            <a:latin typeface="+mn-ea"/>
            <a:ea typeface="+mn-ea"/>
          </a:endParaRPr>
        </a:p>
      </dgm:t>
    </dgm:pt>
    <dgm:pt modelId="{CEAAB25B-8898-7C42-A0D6-CBCA2C442359}">
      <dgm:prSet custT="1"/>
      <dgm:spPr>
        <a:xfrm rot="5400000">
          <a:off x="2174049" y="-1462237"/>
          <a:ext cx="660943" cy="3585471"/>
        </a:xfrm>
        <a:prstGeom prst="round2SameRect">
          <a:avLst/>
        </a:prstGeom>
        <a:noFill/>
        <a:ln w="12700" cap="flat" cmpd="sng" algn="ctr">
          <a:solidFill>
            <a:srgbClr val="C2D8F3"/>
          </a:solidFill>
          <a:prstDash val="solid"/>
          <a:miter lim="800000"/>
        </a:ln>
        <a:effectLst/>
      </dgm:spPr>
      <dgm:t>
        <a:bodyPr/>
        <a:lstStyle/>
        <a:p>
          <a:pPr>
            <a:buChar char="•"/>
          </a:pPr>
          <a:r>
            <a:rPr lang="zh-CN" altLang="en-US" sz="1200" b="0" dirty="0">
              <a:solidFill>
                <a:srgbClr val="000000"/>
              </a:solidFill>
              <a:latin typeface="微软雅黑"/>
              <a:ea typeface="微软雅黑"/>
              <a:cs typeface="+mn-cs"/>
            </a:rPr>
            <a:t>对产品架构、业务过程、数据元素和数据流进行设计</a:t>
          </a:r>
        </a:p>
      </dgm:t>
    </dgm:pt>
    <dgm:pt modelId="{F3C7B4D2-00AE-AB4E-9A4C-EE17CF745A83}" type="parTrans" cxnId="{77CCA7D7-D244-9647-8C30-55DF9A713B7E}">
      <dgm:prSet/>
      <dgm:spPr/>
      <dgm:t>
        <a:bodyPr/>
        <a:lstStyle/>
        <a:p>
          <a:endParaRPr lang="zh-CN" altLang="en-US" sz="1400" b="0">
            <a:solidFill>
              <a:schemeClr val="bg1"/>
            </a:solidFill>
            <a:latin typeface="+mn-ea"/>
            <a:ea typeface="+mn-ea"/>
          </a:endParaRPr>
        </a:p>
      </dgm:t>
    </dgm:pt>
    <dgm:pt modelId="{EB6540C0-F340-B24A-A5FC-63B529F4E575}" type="sibTrans" cxnId="{77CCA7D7-D244-9647-8C30-55DF9A713B7E}">
      <dgm:prSet/>
      <dgm:spPr/>
      <dgm:t>
        <a:bodyPr/>
        <a:lstStyle/>
        <a:p>
          <a:endParaRPr lang="zh-CN" altLang="en-US" sz="1400" b="0">
            <a:solidFill>
              <a:schemeClr val="bg1"/>
            </a:solidFill>
            <a:latin typeface="+mn-ea"/>
            <a:ea typeface="+mn-ea"/>
          </a:endParaRPr>
        </a:p>
      </dgm:t>
    </dgm:pt>
    <dgm:pt modelId="{5C2DE44F-F03C-094F-9648-B5C0F0BB7DBE}">
      <dgm:prSet custT="1"/>
      <dgm:spPr>
        <a:xfrm rot="5400000">
          <a:off x="2174049" y="-596061"/>
          <a:ext cx="660943" cy="3585471"/>
        </a:xfrm>
        <a:prstGeom prst="round2SameRect">
          <a:avLst/>
        </a:prstGeom>
        <a:noFill/>
        <a:ln w="12700" cap="flat" cmpd="sng" algn="ctr">
          <a:solidFill>
            <a:srgbClr val="C1ECFF"/>
          </a:solidFill>
          <a:prstDash val="solid"/>
          <a:miter lim="800000"/>
        </a:ln>
        <a:effectLst/>
      </dgm:spPr>
      <dgm:t>
        <a:bodyPr/>
        <a:lstStyle/>
        <a:p>
          <a:pPr>
            <a:buChar char="•"/>
          </a:pPr>
          <a:r>
            <a:rPr lang="zh-CN" altLang="en-US" sz="1200" b="0" dirty="0">
              <a:solidFill>
                <a:srgbClr val="000000"/>
              </a:solidFill>
              <a:latin typeface="微软雅黑"/>
              <a:ea typeface="微软雅黑"/>
              <a:cs typeface="+mn-cs"/>
            </a:rPr>
            <a:t>对个人金融信息保护的各项功能要求进行分解，分解到产品架构设计的各个模块中</a:t>
          </a:r>
        </a:p>
      </dgm:t>
    </dgm:pt>
    <dgm:pt modelId="{BBED6BD1-8CDD-1A4D-9EEA-1487FFC2A7A9}" type="parTrans" cxnId="{2E813170-1E39-A34A-A0FC-CB66990060FD}">
      <dgm:prSet/>
      <dgm:spPr/>
      <dgm:t>
        <a:bodyPr/>
        <a:lstStyle/>
        <a:p>
          <a:endParaRPr lang="zh-CN" altLang="en-US" sz="1400" b="0">
            <a:solidFill>
              <a:schemeClr val="bg1"/>
            </a:solidFill>
            <a:latin typeface="+mn-ea"/>
            <a:ea typeface="+mn-ea"/>
          </a:endParaRPr>
        </a:p>
      </dgm:t>
    </dgm:pt>
    <dgm:pt modelId="{4535A17D-650D-874A-947D-B40228AA8764}" type="sibTrans" cxnId="{2E813170-1E39-A34A-A0FC-CB66990060FD}">
      <dgm:prSet/>
      <dgm:spPr/>
      <dgm:t>
        <a:bodyPr/>
        <a:lstStyle/>
        <a:p>
          <a:endParaRPr lang="zh-CN" altLang="en-US" sz="1400" b="0">
            <a:solidFill>
              <a:schemeClr val="bg1"/>
            </a:solidFill>
            <a:latin typeface="+mn-ea"/>
            <a:ea typeface="+mn-ea"/>
          </a:endParaRPr>
        </a:p>
      </dgm:t>
    </dgm:pt>
    <dgm:pt modelId="{75A8054A-20FD-8841-B1F6-8939E7382159}">
      <dgm:prSet custT="1"/>
      <dgm:spPr>
        <a:xfrm rot="5400000">
          <a:off x="2174049" y="270114"/>
          <a:ext cx="660943" cy="3585471"/>
        </a:xfrm>
        <a:prstGeom prst="round2SameRect">
          <a:avLst/>
        </a:prstGeom>
        <a:noFill/>
        <a:ln w="12700" cap="flat" cmpd="sng" algn="ctr">
          <a:solidFill>
            <a:srgbClr val="F0F0F0">
              <a:lumMod val="90000"/>
            </a:srgbClr>
          </a:solidFill>
          <a:prstDash val="solid"/>
          <a:miter lim="800000"/>
        </a:ln>
        <a:effectLst/>
      </dgm:spPr>
      <dgm:t>
        <a:bodyPr/>
        <a:lstStyle/>
        <a:p>
          <a:pPr>
            <a:buChar char="•"/>
          </a:pPr>
          <a:r>
            <a:rPr lang="zh-CN" altLang="en-US" sz="1200" b="0" dirty="0">
              <a:solidFill>
                <a:srgbClr val="000000"/>
              </a:solidFill>
              <a:latin typeface="微软雅黑"/>
              <a:ea typeface="微软雅黑"/>
              <a:cs typeface="+mn-cs"/>
            </a:rPr>
            <a:t>对个人金融信息保护的各项功能的实现选择技术路线</a:t>
          </a:r>
        </a:p>
      </dgm:t>
    </dgm:pt>
    <dgm:pt modelId="{FB5D2DA8-1F4A-9E4F-8AE0-D3FFB09FA300}" type="parTrans" cxnId="{F25D4B3F-4CEA-5645-82D2-A3E2357A5C8E}">
      <dgm:prSet/>
      <dgm:spPr/>
      <dgm:t>
        <a:bodyPr/>
        <a:lstStyle/>
        <a:p>
          <a:endParaRPr lang="zh-CN" altLang="en-US" sz="1400" b="0">
            <a:solidFill>
              <a:schemeClr val="bg1"/>
            </a:solidFill>
            <a:latin typeface="+mn-ea"/>
            <a:ea typeface="+mn-ea"/>
          </a:endParaRPr>
        </a:p>
      </dgm:t>
    </dgm:pt>
    <dgm:pt modelId="{21AABAE0-8804-604D-9029-9BC7475C6A4A}" type="sibTrans" cxnId="{F25D4B3F-4CEA-5645-82D2-A3E2357A5C8E}">
      <dgm:prSet/>
      <dgm:spPr/>
      <dgm:t>
        <a:bodyPr/>
        <a:lstStyle/>
        <a:p>
          <a:endParaRPr lang="zh-CN" altLang="en-US" sz="1400" b="0">
            <a:solidFill>
              <a:schemeClr val="bg1"/>
            </a:solidFill>
            <a:latin typeface="+mn-ea"/>
            <a:ea typeface="+mn-ea"/>
          </a:endParaRPr>
        </a:p>
      </dgm:t>
    </dgm:pt>
    <dgm:pt modelId="{830FA3A4-87A1-B046-AE47-1ABD57E941CD}">
      <dgm:prSet custT="1"/>
      <dgm:spPr>
        <a:xfrm rot="5400000">
          <a:off x="2174049" y="1136290"/>
          <a:ext cx="660943" cy="3585471"/>
        </a:xfrm>
        <a:prstGeom prst="round2SameRect">
          <a:avLst/>
        </a:prstGeom>
        <a:noFill/>
        <a:ln w="12700" cap="flat" cmpd="sng" algn="ctr">
          <a:solidFill>
            <a:srgbClr val="184170">
              <a:lumMod val="40000"/>
              <a:lumOff val="60000"/>
            </a:srgbClr>
          </a:solidFill>
          <a:prstDash val="solid"/>
          <a:miter lim="800000"/>
        </a:ln>
        <a:effectLst/>
      </dgm:spPr>
      <dgm:t>
        <a:bodyPr/>
        <a:lstStyle/>
        <a:p>
          <a:pPr>
            <a:buChar char="•"/>
          </a:pPr>
          <a:r>
            <a:rPr lang="zh-CN" altLang="en-US" sz="1200" b="0" dirty="0">
              <a:solidFill>
                <a:srgbClr val="000000"/>
              </a:solidFill>
              <a:latin typeface="微软雅黑"/>
              <a:ea typeface="微软雅黑"/>
              <a:cs typeface="+mn-cs"/>
            </a:rPr>
            <a:t>采用攻击面分析和缓解、威胁建模等安全工程方法，对个人金融信息安全需求进行设计</a:t>
          </a:r>
        </a:p>
      </dgm:t>
    </dgm:pt>
    <dgm:pt modelId="{5CB48768-B33E-2248-88DE-579BB0AEB2D5}" type="parTrans" cxnId="{0C5DC800-A4A8-154E-B82A-2BFFC5B8FF01}">
      <dgm:prSet/>
      <dgm:spPr/>
      <dgm:t>
        <a:bodyPr/>
        <a:lstStyle/>
        <a:p>
          <a:endParaRPr lang="zh-CN" altLang="en-US" sz="1400" b="0">
            <a:solidFill>
              <a:schemeClr val="bg1"/>
            </a:solidFill>
            <a:latin typeface="+mn-ea"/>
            <a:ea typeface="+mn-ea"/>
          </a:endParaRPr>
        </a:p>
      </dgm:t>
    </dgm:pt>
    <dgm:pt modelId="{0C22FD09-AE76-F64A-9571-CBC24BF8A6CD}" type="sibTrans" cxnId="{0C5DC800-A4A8-154E-B82A-2BFFC5B8FF01}">
      <dgm:prSet/>
      <dgm:spPr/>
      <dgm:t>
        <a:bodyPr/>
        <a:lstStyle/>
        <a:p>
          <a:endParaRPr lang="zh-CN" altLang="en-US" sz="1400" b="0">
            <a:solidFill>
              <a:schemeClr val="bg1"/>
            </a:solidFill>
            <a:latin typeface="+mn-ea"/>
            <a:ea typeface="+mn-ea"/>
          </a:endParaRPr>
        </a:p>
      </dgm:t>
    </dgm:pt>
    <dgm:pt modelId="{C67CD1BB-69BC-9048-8BD2-2115F5D4470A}" type="pres">
      <dgm:prSet presAssocID="{94D65267-FD56-4E40-ADCB-D99F4DE5151A}" presName="linearFlow" presStyleCnt="0">
        <dgm:presLayoutVars>
          <dgm:dir/>
          <dgm:animLvl val="lvl"/>
          <dgm:resizeHandles val="exact"/>
        </dgm:presLayoutVars>
      </dgm:prSet>
      <dgm:spPr/>
      <dgm:t>
        <a:bodyPr/>
        <a:lstStyle/>
        <a:p>
          <a:endParaRPr lang="zh-CN" altLang="en-US"/>
        </a:p>
      </dgm:t>
    </dgm:pt>
    <dgm:pt modelId="{6604E91C-7842-434D-A18F-AB3EE8BC536F}" type="pres">
      <dgm:prSet presAssocID="{68167DE4-7FB7-FE4A-A4FB-EC2D6A8DB493}" presName="composite" presStyleCnt="0"/>
      <dgm:spPr/>
    </dgm:pt>
    <dgm:pt modelId="{F56B8309-523D-D04D-9EB2-E5890B670853}" type="pres">
      <dgm:prSet presAssocID="{68167DE4-7FB7-FE4A-A4FB-EC2D6A8DB493}" presName="parentText" presStyleLbl="alignNode1" presStyleIdx="0" presStyleCnt="4">
        <dgm:presLayoutVars>
          <dgm:chMax val="1"/>
          <dgm:bulletEnabled val="1"/>
        </dgm:presLayoutVars>
      </dgm:prSet>
      <dgm:spPr/>
      <dgm:t>
        <a:bodyPr/>
        <a:lstStyle/>
        <a:p>
          <a:endParaRPr lang="zh-CN" altLang="en-US"/>
        </a:p>
      </dgm:t>
    </dgm:pt>
    <dgm:pt modelId="{D426286E-46F0-4240-8A68-973FFAE992C5}" type="pres">
      <dgm:prSet presAssocID="{68167DE4-7FB7-FE4A-A4FB-EC2D6A8DB493}" presName="descendantText" presStyleLbl="alignAcc1" presStyleIdx="0" presStyleCnt="4">
        <dgm:presLayoutVars>
          <dgm:bulletEnabled val="1"/>
        </dgm:presLayoutVars>
      </dgm:prSet>
      <dgm:spPr/>
      <dgm:t>
        <a:bodyPr/>
        <a:lstStyle/>
        <a:p>
          <a:endParaRPr lang="zh-CN" altLang="en-US"/>
        </a:p>
      </dgm:t>
    </dgm:pt>
    <dgm:pt modelId="{919FD7CF-BA62-2F44-BA72-DC2FB0706B5C}" type="pres">
      <dgm:prSet presAssocID="{6267EA4F-25BA-3246-A6B8-D0F821F3FEF5}" presName="sp" presStyleCnt="0"/>
      <dgm:spPr/>
    </dgm:pt>
    <dgm:pt modelId="{F00296DA-8181-944B-8493-1146CF38DE68}" type="pres">
      <dgm:prSet presAssocID="{81788A25-352D-9546-889D-D69A6957CC82}" presName="composite" presStyleCnt="0"/>
      <dgm:spPr/>
    </dgm:pt>
    <dgm:pt modelId="{52553288-1F0B-F547-8490-F3A74BE8AADE}" type="pres">
      <dgm:prSet presAssocID="{81788A25-352D-9546-889D-D69A6957CC82}" presName="parentText" presStyleLbl="alignNode1" presStyleIdx="1" presStyleCnt="4">
        <dgm:presLayoutVars>
          <dgm:chMax val="1"/>
          <dgm:bulletEnabled val="1"/>
        </dgm:presLayoutVars>
      </dgm:prSet>
      <dgm:spPr/>
      <dgm:t>
        <a:bodyPr/>
        <a:lstStyle/>
        <a:p>
          <a:endParaRPr lang="zh-CN" altLang="en-US"/>
        </a:p>
      </dgm:t>
    </dgm:pt>
    <dgm:pt modelId="{B539E670-7016-7940-9A1D-2ADFB0FB5EA0}" type="pres">
      <dgm:prSet presAssocID="{81788A25-352D-9546-889D-D69A6957CC82}" presName="descendantText" presStyleLbl="alignAcc1" presStyleIdx="1" presStyleCnt="4">
        <dgm:presLayoutVars>
          <dgm:bulletEnabled val="1"/>
        </dgm:presLayoutVars>
      </dgm:prSet>
      <dgm:spPr/>
      <dgm:t>
        <a:bodyPr/>
        <a:lstStyle/>
        <a:p>
          <a:endParaRPr lang="zh-CN" altLang="en-US"/>
        </a:p>
      </dgm:t>
    </dgm:pt>
    <dgm:pt modelId="{29D11254-BFAD-B449-AEAC-3C5CED0E590B}" type="pres">
      <dgm:prSet presAssocID="{6A9998A2-0BA7-734B-8565-07D0BCED8917}" presName="sp" presStyleCnt="0"/>
      <dgm:spPr/>
    </dgm:pt>
    <dgm:pt modelId="{8C6B2E9B-44A5-8245-B882-82FD197C2979}" type="pres">
      <dgm:prSet presAssocID="{9814AA6C-8DA0-EC46-A034-12887DCA888C}" presName="composite" presStyleCnt="0"/>
      <dgm:spPr/>
    </dgm:pt>
    <dgm:pt modelId="{E6612FCD-160B-3342-8E76-018A9E27A954}" type="pres">
      <dgm:prSet presAssocID="{9814AA6C-8DA0-EC46-A034-12887DCA888C}" presName="parentText" presStyleLbl="alignNode1" presStyleIdx="2" presStyleCnt="4">
        <dgm:presLayoutVars>
          <dgm:chMax val="1"/>
          <dgm:bulletEnabled val="1"/>
        </dgm:presLayoutVars>
      </dgm:prSet>
      <dgm:spPr/>
      <dgm:t>
        <a:bodyPr/>
        <a:lstStyle/>
        <a:p>
          <a:endParaRPr lang="zh-CN" altLang="en-US"/>
        </a:p>
      </dgm:t>
    </dgm:pt>
    <dgm:pt modelId="{8B971A89-003F-9744-BD93-FA6F515F973D}" type="pres">
      <dgm:prSet presAssocID="{9814AA6C-8DA0-EC46-A034-12887DCA888C}" presName="descendantText" presStyleLbl="alignAcc1" presStyleIdx="2" presStyleCnt="4">
        <dgm:presLayoutVars>
          <dgm:bulletEnabled val="1"/>
        </dgm:presLayoutVars>
      </dgm:prSet>
      <dgm:spPr/>
      <dgm:t>
        <a:bodyPr/>
        <a:lstStyle/>
        <a:p>
          <a:endParaRPr lang="zh-CN" altLang="en-US"/>
        </a:p>
      </dgm:t>
    </dgm:pt>
    <dgm:pt modelId="{2425C45A-1913-2443-8CEB-D9CA92CF1E18}" type="pres">
      <dgm:prSet presAssocID="{73722CD7-BBA9-8E4E-8AD5-CA3AAA679086}" presName="sp" presStyleCnt="0"/>
      <dgm:spPr/>
    </dgm:pt>
    <dgm:pt modelId="{B37A4F64-FE3B-8443-88DB-CF300A7B03B4}" type="pres">
      <dgm:prSet presAssocID="{785317CB-9EA6-0840-B67B-756D8E97F8A4}" presName="composite" presStyleCnt="0"/>
      <dgm:spPr/>
    </dgm:pt>
    <dgm:pt modelId="{6B1C54AB-637D-594F-9BC1-3B5F93D00D63}" type="pres">
      <dgm:prSet presAssocID="{785317CB-9EA6-0840-B67B-756D8E97F8A4}" presName="parentText" presStyleLbl="alignNode1" presStyleIdx="3" presStyleCnt="4">
        <dgm:presLayoutVars>
          <dgm:chMax val="1"/>
          <dgm:bulletEnabled val="1"/>
        </dgm:presLayoutVars>
      </dgm:prSet>
      <dgm:spPr/>
      <dgm:t>
        <a:bodyPr/>
        <a:lstStyle/>
        <a:p>
          <a:endParaRPr lang="zh-CN" altLang="en-US"/>
        </a:p>
      </dgm:t>
    </dgm:pt>
    <dgm:pt modelId="{D7E83C40-97BC-B140-A2B2-B8F37A067C72}" type="pres">
      <dgm:prSet presAssocID="{785317CB-9EA6-0840-B67B-756D8E97F8A4}" presName="descendantText" presStyleLbl="alignAcc1" presStyleIdx="3" presStyleCnt="4">
        <dgm:presLayoutVars>
          <dgm:bulletEnabled val="1"/>
        </dgm:presLayoutVars>
      </dgm:prSet>
      <dgm:spPr/>
      <dgm:t>
        <a:bodyPr/>
        <a:lstStyle/>
        <a:p>
          <a:endParaRPr lang="zh-CN" altLang="en-US"/>
        </a:p>
      </dgm:t>
    </dgm:pt>
  </dgm:ptLst>
  <dgm:cxnLst>
    <dgm:cxn modelId="{AF4CC8D0-1952-E246-B23C-9C9ECB31230A}" type="presOf" srcId="{5C2DE44F-F03C-094F-9648-B5C0F0BB7DBE}" destId="{B539E670-7016-7940-9A1D-2ADFB0FB5EA0}" srcOrd="0" destOrd="0" presId="urn:microsoft.com/office/officeart/2005/8/layout/chevron2"/>
    <dgm:cxn modelId="{A71806DF-6C94-D641-AC51-F7EB2989CDC1}" type="presOf" srcId="{81788A25-352D-9546-889D-D69A6957CC82}" destId="{52553288-1F0B-F547-8490-F3A74BE8AADE}" srcOrd="0" destOrd="0" presId="urn:microsoft.com/office/officeart/2005/8/layout/chevron2"/>
    <dgm:cxn modelId="{77CCA7D7-D244-9647-8C30-55DF9A713B7E}" srcId="{68167DE4-7FB7-FE4A-A4FB-EC2D6A8DB493}" destId="{CEAAB25B-8898-7C42-A0D6-CBCA2C442359}" srcOrd="0" destOrd="0" parTransId="{F3C7B4D2-00AE-AB4E-9A4C-EE17CF745A83}" sibTransId="{EB6540C0-F340-B24A-A5FC-63B529F4E575}"/>
    <dgm:cxn modelId="{54A61A40-BB9E-D246-9176-3EB5091CD144}" type="presOf" srcId="{68167DE4-7FB7-FE4A-A4FB-EC2D6A8DB493}" destId="{F56B8309-523D-D04D-9EB2-E5890B670853}" srcOrd="0" destOrd="0" presId="urn:microsoft.com/office/officeart/2005/8/layout/chevron2"/>
    <dgm:cxn modelId="{0C5DC800-A4A8-154E-B82A-2BFFC5B8FF01}" srcId="{785317CB-9EA6-0840-B67B-756D8E97F8A4}" destId="{830FA3A4-87A1-B046-AE47-1ABD57E941CD}" srcOrd="0" destOrd="0" parTransId="{5CB48768-B33E-2248-88DE-579BB0AEB2D5}" sibTransId="{0C22FD09-AE76-F64A-9571-CBC24BF8A6CD}"/>
    <dgm:cxn modelId="{C32D6AB7-BFCB-B741-B5F7-32704B1B56C9}" type="presOf" srcId="{CEAAB25B-8898-7C42-A0D6-CBCA2C442359}" destId="{D426286E-46F0-4240-8A68-973FFAE992C5}" srcOrd="0" destOrd="0" presId="urn:microsoft.com/office/officeart/2005/8/layout/chevron2"/>
    <dgm:cxn modelId="{690530F0-99AC-AA48-B207-EF2F73AB5F15}" type="presOf" srcId="{94D65267-FD56-4E40-ADCB-D99F4DE5151A}" destId="{C67CD1BB-69BC-9048-8BD2-2115F5D4470A}" srcOrd="0" destOrd="0" presId="urn:microsoft.com/office/officeart/2005/8/layout/chevron2"/>
    <dgm:cxn modelId="{21F47968-7CE9-0B4E-B204-66B19454A49A}" srcId="{94D65267-FD56-4E40-ADCB-D99F4DE5151A}" destId="{9814AA6C-8DA0-EC46-A034-12887DCA888C}" srcOrd="2" destOrd="0" parTransId="{AC72D44A-B0BF-8A4F-8717-A2EE4B9C270A}" sibTransId="{73722CD7-BBA9-8E4E-8AD5-CA3AAA679086}"/>
    <dgm:cxn modelId="{71E02E26-A353-AB45-9E4A-0E6028B97C95}" type="presOf" srcId="{830FA3A4-87A1-B046-AE47-1ABD57E941CD}" destId="{D7E83C40-97BC-B140-A2B2-B8F37A067C72}" srcOrd="0" destOrd="0" presId="urn:microsoft.com/office/officeart/2005/8/layout/chevron2"/>
    <dgm:cxn modelId="{4741814B-79A5-8C41-A8BA-76B420DB4892}" type="presOf" srcId="{75A8054A-20FD-8841-B1F6-8939E7382159}" destId="{8B971A89-003F-9744-BD93-FA6F515F973D}" srcOrd="0" destOrd="0" presId="urn:microsoft.com/office/officeart/2005/8/layout/chevron2"/>
    <dgm:cxn modelId="{4C22F9DD-00FC-FC40-8292-33AF2A171586}" type="presOf" srcId="{9814AA6C-8DA0-EC46-A034-12887DCA888C}" destId="{E6612FCD-160B-3342-8E76-018A9E27A954}" srcOrd="0" destOrd="0" presId="urn:microsoft.com/office/officeart/2005/8/layout/chevron2"/>
    <dgm:cxn modelId="{F25D4B3F-4CEA-5645-82D2-A3E2357A5C8E}" srcId="{9814AA6C-8DA0-EC46-A034-12887DCA888C}" destId="{75A8054A-20FD-8841-B1F6-8939E7382159}" srcOrd="0" destOrd="0" parTransId="{FB5D2DA8-1F4A-9E4F-8AE0-D3FFB09FA300}" sibTransId="{21AABAE0-8804-604D-9029-9BC7475C6A4A}"/>
    <dgm:cxn modelId="{C9212344-9C02-E24D-A270-0357641CA903}" srcId="{94D65267-FD56-4E40-ADCB-D99F4DE5151A}" destId="{785317CB-9EA6-0840-B67B-756D8E97F8A4}" srcOrd="3" destOrd="0" parTransId="{9F05C863-FC9B-E94F-A4D1-88970F23FDB4}" sibTransId="{13FB6393-8D84-7847-AEBC-F8C9A6CD5403}"/>
    <dgm:cxn modelId="{A1EEC7D0-3978-E242-8909-BEE6692C17D3}" srcId="{94D65267-FD56-4E40-ADCB-D99F4DE5151A}" destId="{81788A25-352D-9546-889D-D69A6957CC82}" srcOrd="1" destOrd="0" parTransId="{0565F198-4471-064A-90D2-99273AA5F131}" sibTransId="{6A9998A2-0BA7-734B-8565-07D0BCED8917}"/>
    <dgm:cxn modelId="{2E813170-1E39-A34A-A0FC-CB66990060FD}" srcId="{81788A25-352D-9546-889D-D69A6957CC82}" destId="{5C2DE44F-F03C-094F-9648-B5C0F0BB7DBE}" srcOrd="0" destOrd="0" parTransId="{BBED6BD1-8CDD-1A4D-9EEA-1487FFC2A7A9}" sibTransId="{4535A17D-650D-874A-947D-B40228AA8764}"/>
    <dgm:cxn modelId="{4DFEBD64-D758-1D40-893F-28DF35E2A53E}" srcId="{94D65267-FD56-4E40-ADCB-D99F4DE5151A}" destId="{68167DE4-7FB7-FE4A-A4FB-EC2D6A8DB493}" srcOrd="0" destOrd="0" parTransId="{9EA10207-8908-6D47-ADFD-DDB4F2ED49C2}" sibTransId="{6267EA4F-25BA-3246-A6B8-D0F821F3FEF5}"/>
    <dgm:cxn modelId="{F6C08CE6-044B-7C4A-BA42-DD165B020794}" type="presOf" srcId="{785317CB-9EA6-0840-B67B-756D8E97F8A4}" destId="{6B1C54AB-637D-594F-9BC1-3B5F93D00D63}" srcOrd="0" destOrd="0" presId="urn:microsoft.com/office/officeart/2005/8/layout/chevron2"/>
    <dgm:cxn modelId="{2E344E89-3D8F-FD42-BA90-FC9B6972FB25}" type="presParOf" srcId="{C67CD1BB-69BC-9048-8BD2-2115F5D4470A}" destId="{6604E91C-7842-434D-A18F-AB3EE8BC536F}" srcOrd="0" destOrd="0" presId="urn:microsoft.com/office/officeart/2005/8/layout/chevron2"/>
    <dgm:cxn modelId="{A5713BCC-5C34-F441-8ADF-0BD9B0A8D3B3}" type="presParOf" srcId="{6604E91C-7842-434D-A18F-AB3EE8BC536F}" destId="{F56B8309-523D-D04D-9EB2-E5890B670853}" srcOrd="0" destOrd="0" presId="urn:microsoft.com/office/officeart/2005/8/layout/chevron2"/>
    <dgm:cxn modelId="{650E97EB-45DA-E143-A77E-3589E46E6A06}" type="presParOf" srcId="{6604E91C-7842-434D-A18F-AB3EE8BC536F}" destId="{D426286E-46F0-4240-8A68-973FFAE992C5}" srcOrd="1" destOrd="0" presId="urn:microsoft.com/office/officeart/2005/8/layout/chevron2"/>
    <dgm:cxn modelId="{0462DAF5-8874-AE49-B2B4-1A38C97501CA}" type="presParOf" srcId="{C67CD1BB-69BC-9048-8BD2-2115F5D4470A}" destId="{919FD7CF-BA62-2F44-BA72-DC2FB0706B5C}" srcOrd="1" destOrd="0" presId="urn:microsoft.com/office/officeart/2005/8/layout/chevron2"/>
    <dgm:cxn modelId="{AB20CC49-E81B-944B-8EBE-6EEA0D3D229F}" type="presParOf" srcId="{C67CD1BB-69BC-9048-8BD2-2115F5D4470A}" destId="{F00296DA-8181-944B-8493-1146CF38DE68}" srcOrd="2" destOrd="0" presId="urn:microsoft.com/office/officeart/2005/8/layout/chevron2"/>
    <dgm:cxn modelId="{DF07BE9A-76B5-BC4C-A115-589E43413087}" type="presParOf" srcId="{F00296DA-8181-944B-8493-1146CF38DE68}" destId="{52553288-1F0B-F547-8490-F3A74BE8AADE}" srcOrd="0" destOrd="0" presId="urn:microsoft.com/office/officeart/2005/8/layout/chevron2"/>
    <dgm:cxn modelId="{D7553A63-3DB8-7D4C-973B-FE38D7809C6B}" type="presParOf" srcId="{F00296DA-8181-944B-8493-1146CF38DE68}" destId="{B539E670-7016-7940-9A1D-2ADFB0FB5EA0}" srcOrd="1" destOrd="0" presId="urn:microsoft.com/office/officeart/2005/8/layout/chevron2"/>
    <dgm:cxn modelId="{1AB2446B-00DB-204E-BD54-43E7AA912AFF}" type="presParOf" srcId="{C67CD1BB-69BC-9048-8BD2-2115F5D4470A}" destId="{29D11254-BFAD-B449-AEAC-3C5CED0E590B}" srcOrd="3" destOrd="0" presId="urn:microsoft.com/office/officeart/2005/8/layout/chevron2"/>
    <dgm:cxn modelId="{774E69BC-F0E7-F84A-9C54-1B4829A63839}" type="presParOf" srcId="{C67CD1BB-69BC-9048-8BD2-2115F5D4470A}" destId="{8C6B2E9B-44A5-8245-B882-82FD197C2979}" srcOrd="4" destOrd="0" presId="urn:microsoft.com/office/officeart/2005/8/layout/chevron2"/>
    <dgm:cxn modelId="{9216D335-C59D-A644-9BC1-27FCDDD04C63}" type="presParOf" srcId="{8C6B2E9B-44A5-8245-B882-82FD197C2979}" destId="{E6612FCD-160B-3342-8E76-018A9E27A954}" srcOrd="0" destOrd="0" presId="urn:microsoft.com/office/officeart/2005/8/layout/chevron2"/>
    <dgm:cxn modelId="{4A24E6C7-40D5-6D4F-814D-E2E706DAA0F4}" type="presParOf" srcId="{8C6B2E9B-44A5-8245-B882-82FD197C2979}" destId="{8B971A89-003F-9744-BD93-FA6F515F973D}" srcOrd="1" destOrd="0" presId="urn:microsoft.com/office/officeart/2005/8/layout/chevron2"/>
    <dgm:cxn modelId="{5B8BC64E-D20C-644C-8005-7D65E5F7E7D3}" type="presParOf" srcId="{C67CD1BB-69BC-9048-8BD2-2115F5D4470A}" destId="{2425C45A-1913-2443-8CEB-D9CA92CF1E18}" srcOrd="5" destOrd="0" presId="urn:microsoft.com/office/officeart/2005/8/layout/chevron2"/>
    <dgm:cxn modelId="{7C88655B-0537-D344-9C55-C0BD9E31625D}" type="presParOf" srcId="{C67CD1BB-69BC-9048-8BD2-2115F5D4470A}" destId="{B37A4F64-FE3B-8443-88DB-CF300A7B03B4}" srcOrd="6" destOrd="0" presId="urn:microsoft.com/office/officeart/2005/8/layout/chevron2"/>
    <dgm:cxn modelId="{5812E035-854B-D148-A084-474163280F85}" type="presParOf" srcId="{B37A4F64-FE3B-8443-88DB-CF300A7B03B4}" destId="{6B1C54AB-637D-594F-9BC1-3B5F93D00D63}" srcOrd="0" destOrd="0" presId="urn:microsoft.com/office/officeart/2005/8/layout/chevron2"/>
    <dgm:cxn modelId="{31D536D7-15E1-3549-BD47-B217EDA31C72}" type="presParOf" srcId="{B37A4F64-FE3B-8443-88DB-CF300A7B03B4}" destId="{D7E83C40-97BC-B140-A2B2-B8F37A067C7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4B02B-2A04-4277-95CE-800775709E40}">
      <dsp:nvSpPr>
        <dsp:cNvPr id="0" name=""/>
        <dsp:cNvSpPr/>
      </dsp:nvSpPr>
      <dsp:spPr>
        <a:xfrm rot="10800000">
          <a:off x="515962" y="1100"/>
          <a:ext cx="1787484" cy="262927"/>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944" tIns="53340" rIns="99568" bIns="53340" numCol="1" spcCol="1270" anchor="ctr" anchorCtr="0">
          <a:noAutofit/>
        </a:bodyPr>
        <a:lstStyle/>
        <a:p>
          <a:pPr lvl="0" algn="ctr" defTabSz="622300">
            <a:lnSpc>
              <a:spcPct val="90000"/>
            </a:lnSpc>
            <a:spcBef>
              <a:spcPct val="0"/>
            </a:spcBef>
            <a:spcAft>
              <a:spcPct val="35000"/>
            </a:spcAft>
            <a:buNone/>
          </a:pPr>
          <a:r>
            <a:rPr lang="zh-CN" altLang="en-US" sz="1400" kern="1200" dirty="0">
              <a:solidFill>
                <a:srgbClr val="051243"/>
              </a:solidFill>
              <a:latin typeface="微软雅黑" panose="020B0503020204020204" pitchFamily="34" charset="-122"/>
              <a:ea typeface="微软雅黑" panose="020B0503020204020204" pitchFamily="34" charset="-122"/>
              <a:cs typeface="+mn-cs"/>
            </a:rPr>
            <a:t>专人账号管理</a:t>
          </a:r>
        </a:p>
      </dsp:txBody>
      <dsp:txXfrm rot="10800000">
        <a:off x="581694" y="1100"/>
        <a:ext cx="1721752" cy="262927"/>
      </dsp:txXfrm>
    </dsp:sp>
    <dsp:sp modelId="{47394058-1CE9-4C72-9B84-E477E951527F}">
      <dsp:nvSpPr>
        <dsp:cNvPr id="0" name=""/>
        <dsp:cNvSpPr/>
      </dsp:nvSpPr>
      <dsp:spPr>
        <a:xfrm>
          <a:off x="384498" y="1100"/>
          <a:ext cx="262927" cy="262927"/>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D310D28-2276-43CE-9750-8D12D58E95FE}">
      <dsp:nvSpPr>
        <dsp:cNvPr id="0" name=""/>
        <dsp:cNvSpPr/>
      </dsp:nvSpPr>
      <dsp:spPr>
        <a:xfrm rot="10800000">
          <a:off x="515962" y="342513"/>
          <a:ext cx="1787484" cy="262927"/>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944" tIns="53340" rIns="99568" bIns="53340" numCol="1" spcCol="1270" anchor="ctr" anchorCtr="0">
          <a:noAutofit/>
        </a:bodyPr>
        <a:lstStyle/>
        <a:p>
          <a:pPr lvl="0" algn="ctr" defTabSz="622300">
            <a:lnSpc>
              <a:spcPct val="90000"/>
            </a:lnSpc>
            <a:spcBef>
              <a:spcPct val="0"/>
            </a:spcBef>
            <a:spcAft>
              <a:spcPct val="35000"/>
            </a:spcAft>
            <a:buNone/>
          </a:pPr>
          <a:r>
            <a:rPr lang="zh-CN" altLang="en-US" sz="1400" kern="1200" dirty="0">
              <a:solidFill>
                <a:srgbClr val="051243"/>
              </a:solidFill>
              <a:latin typeface="微软雅黑" panose="020B0503020204020204" pitchFamily="34" charset="-122"/>
              <a:ea typeface="微软雅黑" panose="020B0503020204020204" pitchFamily="34" charset="-122"/>
              <a:cs typeface="+mn-cs"/>
            </a:rPr>
            <a:t>账号授权审批</a:t>
          </a:r>
        </a:p>
      </dsp:txBody>
      <dsp:txXfrm rot="10800000">
        <a:off x="581694" y="342513"/>
        <a:ext cx="1721752" cy="262927"/>
      </dsp:txXfrm>
    </dsp:sp>
    <dsp:sp modelId="{FFBEC533-8F51-40D5-9A2C-BD0D9AC81DBF}">
      <dsp:nvSpPr>
        <dsp:cNvPr id="0" name=""/>
        <dsp:cNvSpPr/>
      </dsp:nvSpPr>
      <dsp:spPr>
        <a:xfrm>
          <a:off x="384498" y="342513"/>
          <a:ext cx="262927" cy="262927"/>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5557DC67-A068-4FC9-807A-5BEDCF2A0323}">
      <dsp:nvSpPr>
        <dsp:cNvPr id="0" name=""/>
        <dsp:cNvSpPr/>
      </dsp:nvSpPr>
      <dsp:spPr>
        <a:xfrm rot="10800000">
          <a:off x="515962" y="683927"/>
          <a:ext cx="1787484" cy="262927"/>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944" tIns="53340" rIns="99568" bIns="53340" numCol="1" spcCol="1270" anchor="ctr" anchorCtr="0">
          <a:noAutofit/>
        </a:bodyPr>
        <a:lstStyle/>
        <a:p>
          <a:pPr lvl="0" algn="ctr" defTabSz="622300">
            <a:lnSpc>
              <a:spcPct val="90000"/>
            </a:lnSpc>
            <a:spcBef>
              <a:spcPct val="0"/>
            </a:spcBef>
            <a:spcAft>
              <a:spcPct val="35000"/>
            </a:spcAft>
            <a:buNone/>
          </a:pPr>
          <a:r>
            <a:rPr lang="zh-CN" altLang="en-US" sz="1400" kern="1200">
              <a:solidFill>
                <a:srgbClr val="051243"/>
              </a:solidFill>
              <a:latin typeface="微软雅黑" panose="020B0503020204020204" pitchFamily="34" charset="-122"/>
              <a:ea typeface="微软雅黑" panose="020B0503020204020204" pitchFamily="34" charset="-122"/>
              <a:cs typeface="+mn-cs"/>
            </a:rPr>
            <a:t>最小授权情况</a:t>
          </a:r>
        </a:p>
      </dsp:txBody>
      <dsp:txXfrm rot="10800000">
        <a:off x="581694" y="683927"/>
        <a:ext cx="1721752" cy="262927"/>
      </dsp:txXfrm>
    </dsp:sp>
    <dsp:sp modelId="{77BA238B-6CA1-41C4-B739-534620A639B8}">
      <dsp:nvSpPr>
        <dsp:cNvPr id="0" name=""/>
        <dsp:cNvSpPr/>
      </dsp:nvSpPr>
      <dsp:spPr>
        <a:xfrm>
          <a:off x="384498" y="683927"/>
          <a:ext cx="262927" cy="262927"/>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7CDF2B0-004B-4886-A351-1ED34AA1C31F}">
      <dsp:nvSpPr>
        <dsp:cNvPr id="0" name=""/>
        <dsp:cNvSpPr/>
      </dsp:nvSpPr>
      <dsp:spPr>
        <a:xfrm rot="10800000">
          <a:off x="515962" y="1025341"/>
          <a:ext cx="1787484" cy="262927"/>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944" tIns="53340" rIns="99568" bIns="53340" numCol="1" spcCol="1270" anchor="ctr" anchorCtr="0">
          <a:noAutofit/>
        </a:bodyPr>
        <a:lstStyle/>
        <a:p>
          <a:pPr lvl="0" algn="ctr" defTabSz="622300">
            <a:lnSpc>
              <a:spcPct val="90000"/>
            </a:lnSpc>
            <a:spcBef>
              <a:spcPct val="0"/>
            </a:spcBef>
            <a:spcAft>
              <a:spcPct val="35000"/>
            </a:spcAft>
            <a:buNone/>
          </a:pPr>
          <a:r>
            <a:rPr lang="zh-CN" altLang="en-US" sz="1400" kern="1200" dirty="0">
              <a:solidFill>
                <a:srgbClr val="051243"/>
              </a:solidFill>
              <a:latin typeface="微软雅黑" panose="020B0503020204020204" pitchFamily="34" charset="-122"/>
              <a:ea typeface="微软雅黑" panose="020B0503020204020204" pitchFamily="34" charset="-122"/>
              <a:cs typeface="+mn-cs"/>
            </a:rPr>
            <a:t>账号回收管理</a:t>
          </a:r>
        </a:p>
      </dsp:txBody>
      <dsp:txXfrm rot="10800000">
        <a:off x="581694" y="1025341"/>
        <a:ext cx="1721752" cy="262927"/>
      </dsp:txXfrm>
    </dsp:sp>
    <dsp:sp modelId="{A9464AE4-EE8C-43F8-9379-47B10888A144}">
      <dsp:nvSpPr>
        <dsp:cNvPr id="0" name=""/>
        <dsp:cNvSpPr/>
      </dsp:nvSpPr>
      <dsp:spPr>
        <a:xfrm>
          <a:off x="384498" y="1025341"/>
          <a:ext cx="262927" cy="262927"/>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448954FC-3A4A-4244-9562-675A77B3A5F8}">
      <dsp:nvSpPr>
        <dsp:cNvPr id="0" name=""/>
        <dsp:cNvSpPr/>
      </dsp:nvSpPr>
      <dsp:spPr>
        <a:xfrm rot="10800000">
          <a:off x="515962" y="1366755"/>
          <a:ext cx="1787484" cy="262927"/>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944" tIns="53340" rIns="99568" bIns="53340" numCol="1" spcCol="1270" anchor="ctr" anchorCtr="0">
          <a:noAutofit/>
        </a:bodyPr>
        <a:lstStyle/>
        <a:p>
          <a:pPr lvl="0" algn="ctr" defTabSz="622300">
            <a:lnSpc>
              <a:spcPct val="90000"/>
            </a:lnSpc>
            <a:spcBef>
              <a:spcPct val="0"/>
            </a:spcBef>
            <a:spcAft>
              <a:spcPct val="35000"/>
            </a:spcAft>
            <a:buNone/>
          </a:pPr>
          <a:r>
            <a:rPr lang="zh-CN" altLang="en-US" sz="1400" kern="1200" dirty="0">
              <a:solidFill>
                <a:srgbClr val="051243"/>
              </a:solidFill>
              <a:latin typeface="微软雅黑" panose="020B0503020204020204" pitchFamily="34" charset="-122"/>
              <a:ea typeface="微软雅黑" panose="020B0503020204020204" pitchFamily="34" charset="-122"/>
              <a:cs typeface="+mn-cs"/>
            </a:rPr>
            <a:t>管理行为审计记录</a:t>
          </a:r>
        </a:p>
      </dsp:txBody>
      <dsp:txXfrm rot="10800000">
        <a:off x="581694" y="1366755"/>
        <a:ext cx="1721752" cy="262927"/>
      </dsp:txXfrm>
    </dsp:sp>
    <dsp:sp modelId="{3184B85A-BA0E-414B-A235-833B259E4121}">
      <dsp:nvSpPr>
        <dsp:cNvPr id="0" name=""/>
        <dsp:cNvSpPr/>
      </dsp:nvSpPr>
      <dsp:spPr>
        <a:xfrm>
          <a:off x="384498" y="1366755"/>
          <a:ext cx="262927" cy="262927"/>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4D446E8A-6619-4C60-854A-F447AD9DA195}">
      <dsp:nvSpPr>
        <dsp:cNvPr id="0" name=""/>
        <dsp:cNvSpPr/>
      </dsp:nvSpPr>
      <dsp:spPr>
        <a:xfrm rot="10800000">
          <a:off x="515962" y="1708168"/>
          <a:ext cx="1787484" cy="262927"/>
        </a:xfrm>
        <a:prstGeom prst="homePlate">
          <a:avLst/>
        </a:prstGeom>
        <a:solidFill>
          <a:srgbClr val="0F6DFF">
            <a:lumMod val="20000"/>
            <a:lumOff val="80000"/>
          </a:srgbClr>
        </a:solidFill>
        <a:ln w="12700" cap="flat" cmpd="sng" algn="ctr">
          <a:solidFill>
            <a:srgbClr val="0F6DFF">
              <a:lumMod val="20000"/>
              <a:lumOff val="8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944" tIns="53340" rIns="99568" bIns="53340" numCol="1" spcCol="1270" anchor="ctr" anchorCtr="0">
          <a:noAutofit/>
        </a:bodyPr>
        <a:lstStyle/>
        <a:p>
          <a:pPr lvl="0" algn="ctr" defTabSz="622300">
            <a:lnSpc>
              <a:spcPct val="90000"/>
            </a:lnSpc>
            <a:spcBef>
              <a:spcPct val="0"/>
            </a:spcBef>
            <a:spcAft>
              <a:spcPct val="35000"/>
            </a:spcAft>
            <a:buNone/>
          </a:pPr>
          <a:r>
            <a:rPr lang="zh-CN" altLang="en-US" sz="1400" kern="1200">
              <a:solidFill>
                <a:srgbClr val="051243"/>
              </a:solidFill>
              <a:latin typeface="微软雅黑" panose="020B0503020204020204" pitchFamily="34" charset="-122"/>
              <a:ea typeface="微软雅黑" panose="020B0503020204020204" pitchFamily="34" charset="-122"/>
              <a:cs typeface="+mn-cs"/>
            </a:rPr>
            <a:t>定期账号稽核</a:t>
          </a:r>
        </a:p>
      </dsp:txBody>
      <dsp:txXfrm rot="10800000">
        <a:off x="581694" y="1708168"/>
        <a:ext cx="1721752" cy="262927"/>
      </dsp:txXfrm>
    </dsp:sp>
    <dsp:sp modelId="{9097FF4B-FA50-4298-91B5-872A794E7E1C}">
      <dsp:nvSpPr>
        <dsp:cNvPr id="0" name=""/>
        <dsp:cNvSpPr/>
      </dsp:nvSpPr>
      <dsp:spPr>
        <a:xfrm>
          <a:off x="384498" y="1708168"/>
          <a:ext cx="262927" cy="262927"/>
        </a:xfrm>
        <a:prstGeom prst="ellipse">
          <a:avLst/>
        </a:prstGeom>
        <a:solidFill>
          <a:srgbClr val="6EA6FF">
            <a:tint val="50000"/>
            <a:hueOff val="0"/>
            <a:satOff val="0"/>
            <a:lumOff val="0"/>
            <a:alphaOff val="0"/>
          </a:srgbClr>
        </a:solidFill>
        <a:ln w="12700" cap="flat" cmpd="sng" algn="ctr">
          <a:solidFill>
            <a:srgbClr val="05124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7C960-E199-4CA2-BF89-944F831B9DA1}">
      <dsp:nvSpPr>
        <dsp:cNvPr id="0" name=""/>
        <dsp:cNvSpPr/>
      </dsp:nvSpPr>
      <dsp:spPr>
        <a:xfrm>
          <a:off x="0" y="0"/>
          <a:ext cx="1488665" cy="461665"/>
        </a:xfrm>
        <a:prstGeom prst="homePlate">
          <a:avLst/>
        </a:prstGeom>
        <a:solidFill>
          <a:srgbClr val="008BC9">
            <a:lumMod val="40000"/>
            <a:lumOff val="6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buNone/>
          </a:pPr>
          <a:r>
            <a:rPr lang="zh-CN" altLang="en-US" sz="1600" b="1" kern="1200" dirty="0">
              <a:solidFill>
                <a:srgbClr val="FFFFFF"/>
              </a:solidFill>
              <a:latin typeface="黑体" panose="02010609060101010101" pitchFamily="49" charset="-122"/>
              <a:ea typeface="黑体" panose="02010609060101010101" pitchFamily="49" charset="-122"/>
              <a:cs typeface="+mn-cs"/>
            </a:rPr>
            <a:t>产生、获取</a:t>
          </a:r>
          <a:endParaRPr lang="en-US" sz="1600" b="1" kern="1200" dirty="0">
            <a:solidFill>
              <a:srgbClr val="FFFFFF"/>
            </a:solidFill>
            <a:latin typeface="黑体" panose="02010609060101010101" pitchFamily="49" charset="-122"/>
            <a:ea typeface="黑体" panose="02010609060101010101" pitchFamily="49" charset="-122"/>
            <a:cs typeface="+mn-cs"/>
          </a:endParaRPr>
        </a:p>
      </dsp:txBody>
      <dsp:txXfrm>
        <a:off x="0" y="0"/>
        <a:ext cx="1373249" cy="461665"/>
      </dsp:txXfrm>
    </dsp:sp>
    <dsp:sp modelId="{04EFB6CB-9DEE-4979-ABC1-EA40DD235298}">
      <dsp:nvSpPr>
        <dsp:cNvPr id="0" name=""/>
        <dsp:cNvSpPr/>
      </dsp:nvSpPr>
      <dsp:spPr>
        <a:xfrm>
          <a:off x="1339799" y="0"/>
          <a:ext cx="1488665" cy="461665"/>
        </a:xfrm>
        <a:prstGeom prst="chevron">
          <a:avLst/>
        </a:prstGeom>
        <a:solidFill>
          <a:srgbClr val="008BC9">
            <a:lumMod val="60000"/>
            <a:lumOff val="4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buNone/>
          </a:pPr>
          <a:r>
            <a:rPr lang="zh-CN" altLang="en-US" sz="1600" b="1" kern="1200" dirty="0">
              <a:solidFill>
                <a:srgbClr val="FFFFFF"/>
              </a:solidFill>
              <a:latin typeface="黑体" panose="02010609060101010101" pitchFamily="49" charset="-122"/>
              <a:ea typeface="黑体" panose="02010609060101010101" pitchFamily="49" charset="-122"/>
              <a:cs typeface="+mn-cs"/>
            </a:rPr>
            <a:t>传输</a:t>
          </a:r>
          <a:endParaRPr lang="en-US" sz="1600" b="1" kern="1200" dirty="0">
            <a:solidFill>
              <a:srgbClr val="FFFFFF"/>
            </a:solidFill>
            <a:latin typeface="黑体" panose="02010609060101010101" pitchFamily="49" charset="-122"/>
            <a:ea typeface="黑体" panose="02010609060101010101" pitchFamily="49" charset="-122"/>
            <a:cs typeface="+mn-cs"/>
          </a:endParaRPr>
        </a:p>
      </dsp:txBody>
      <dsp:txXfrm>
        <a:off x="1570632" y="0"/>
        <a:ext cx="1027000" cy="461665"/>
      </dsp:txXfrm>
    </dsp:sp>
    <dsp:sp modelId="{FF7A3E2F-6710-4667-82CD-4607149F249A}">
      <dsp:nvSpPr>
        <dsp:cNvPr id="0" name=""/>
        <dsp:cNvSpPr/>
      </dsp:nvSpPr>
      <dsp:spPr>
        <a:xfrm>
          <a:off x="2679598" y="0"/>
          <a:ext cx="1488665" cy="461665"/>
        </a:xfrm>
        <a:prstGeom prst="chevron">
          <a:avLst/>
        </a:prstGeom>
        <a:solidFill>
          <a:srgbClr val="008BC9">
            <a:lumMod val="60000"/>
            <a:lumOff val="4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buNone/>
          </a:pPr>
          <a:r>
            <a:rPr lang="zh-CN" altLang="en-US" sz="1600" b="1" kern="1200" dirty="0">
              <a:solidFill>
                <a:srgbClr val="FFFFFF"/>
              </a:solidFill>
              <a:latin typeface="黑体" panose="02010609060101010101" pitchFamily="49" charset="-122"/>
              <a:ea typeface="黑体" panose="02010609060101010101" pitchFamily="49" charset="-122"/>
              <a:cs typeface="+mn-cs"/>
            </a:rPr>
            <a:t>存储</a:t>
          </a:r>
          <a:endParaRPr lang="en-US" sz="1600" b="1" kern="1200" dirty="0">
            <a:solidFill>
              <a:srgbClr val="FFFFFF"/>
            </a:solidFill>
            <a:latin typeface="黑体" panose="02010609060101010101" pitchFamily="49" charset="-122"/>
            <a:ea typeface="黑体" panose="02010609060101010101" pitchFamily="49" charset="-122"/>
            <a:cs typeface="+mn-cs"/>
          </a:endParaRPr>
        </a:p>
      </dsp:txBody>
      <dsp:txXfrm>
        <a:off x="2910431" y="0"/>
        <a:ext cx="1027000" cy="461665"/>
      </dsp:txXfrm>
    </dsp:sp>
    <dsp:sp modelId="{9E686406-64B1-4399-8371-59BD19A41D3F}">
      <dsp:nvSpPr>
        <dsp:cNvPr id="0" name=""/>
        <dsp:cNvSpPr/>
      </dsp:nvSpPr>
      <dsp:spPr>
        <a:xfrm>
          <a:off x="4019397" y="0"/>
          <a:ext cx="1488665" cy="461665"/>
        </a:xfrm>
        <a:prstGeom prst="chevron">
          <a:avLst/>
        </a:prstGeom>
        <a:solidFill>
          <a:srgbClr val="008BC9">
            <a:lumMod val="75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buNone/>
          </a:pPr>
          <a:r>
            <a:rPr lang="zh-CN" altLang="en-US" sz="1600" b="1" kern="1200" dirty="0">
              <a:solidFill>
                <a:srgbClr val="FFFFFF"/>
              </a:solidFill>
              <a:latin typeface="黑体" panose="02010609060101010101" pitchFamily="49" charset="-122"/>
              <a:ea typeface="黑体" panose="02010609060101010101" pitchFamily="49" charset="-122"/>
              <a:cs typeface="+mn-cs"/>
            </a:rPr>
            <a:t>使用</a:t>
          </a:r>
          <a:endParaRPr lang="en-US" sz="1600" b="1" kern="1200" dirty="0">
            <a:solidFill>
              <a:srgbClr val="FFFFFF"/>
            </a:solidFill>
            <a:latin typeface="黑体" panose="02010609060101010101" pitchFamily="49" charset="-122"/>
            <a:ea typeface="黑体" panose="02010609060101010101" pitchFamily="49" charset="-122"/>
            <a:cs typeface="+mn-cs"/>
          </a:endParaRPr>
        </a:p>
      </dsp:txBody>
      <dsp:txXfrm>
        <a:off x="4250230" y="0"/>
        <a:ext cx="1027000" cy="461665"/>
      </dsp:txXfrm>
    </dsp:sp>
    <dsp:sp modelId="{74ACDB25-D1D0-400A-A57D-FFDB943A9B66}">
      <dsp:nvSpPr>
        <dsp:cNvPr id="0" name=""/>
        <dsp:cNvSpPr/>
      </dsp:nvSpPr>
      <dsp:spPr>
        <a:xfrm>
          <a:off x="5359196" y="0"/>
          <a:ext cx="1488665" cy="461665"/>
        </a:xfrm>
        <a:prstGeom prst="chevron">
          <a:avLst/>
        </a:prstGeom>
        <a:solidFill>
          <a:srgbClr val="008BC9">
            <a:lumMod val="75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buNone/>
          </a:pPr>
          <a:r>
            <a:rPr lang="zh-CN" altLang="en-US" sz="1600" b="1" kern="1200" dirty="0">
              <a:solidFill>
                <a:srgbClr val="FFFFFF"/>
              </a:solidFill>
              <a:latin typeface="黑体" panose="02010609060101010101" pitchFamily="49" charset="-122"/>
              <a:ea typeface="黑体" panose="02010609060101010101" pitchFamily="49" charset="-122"/>
              <a:cs typeface="+mn-cs"/>
            </a:rPr>
            <a:t>共享</a:t>
          </a:r>
          <a:endParaRPr lang="en-US" sz="1600" b="1" kern="1200" dirty="0">
            <a:solidFill>
              <a:srgbClr val="FFFFFF"/>
            </a:solidFill>
            <a:latin typeface="黑体" panose="02010609060101010101" pitchFamily="49" charset="-122"/>
            <a:ea typeface="黑体" panose="02010609060101010101" pitchFamily="49" charset="-122"/>
            <a:cs typeface="+mn-cs"/>
          </a:endParaRPr>
        </a:p>
      </dsp:txBody>
      <dsp:txXfrm>
        <a:off x="5590029" y="0"/>
        <a:ext cx="1027000" cy="461665"/>
      </dsp:txXfrm>
    </dsp:sp>
    <dsp:sp modelId="{6174DAF0-ED0A-4F70-805C-BDBBFB154131}">
      <dsp:nvSpPr>
        <dsp:cNvPr id="0" name=""/>
        <dsp:cNvSpPr/>
      </dsp:nvSpPr>
      <dsp:spPr>
        <a:xfrm>
          <a:off x="6698996" y="0"/>
          <a:ext cx="1488665" cy="461665"/>
        </a:xfrm>
        <a:prstGeom prst="chevron">
          <a:avLst/>
        </a:prstGeom>
        <a:solidFill>
          <a:srgbClr val="008BC9">
            <a:lumMod val="75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buNone/>
          </a:pPr>
          <a:r>
            <a:rPr lang="zh-CN" altLang="en-US" sz="1600" b="1" kern="1200" dirty="0">
              <a:solidFill>
                <a:srgbClr val="FFFFFF"/>
              </a:solidFill>
              <a:latin typeface="黑体" panose="02010609060101010101" pitchFamily="49" charset="-122"/>
              <a:ea typeface="黑体" panose="02010609060101010101" pitchFamily="49" charset="-122"/>
              <a:cs typeface="+mn-cs"/>
            </a:rPr>
            <a:t>归档</a:t>
          </a:r>
          <a:endParaRPr lang="en-US" sz="1600" b="1" kern="1200" dirty="0">
            <a:solidFill>
              <a:srgbClr val="FFFFFF"/>
            </a:solidFill>
            <a:latin typeface="黑体" panose="02010609060101010101" pitchFamily="49" charset="-122"/>
            <a:ea typeface="黑体" panose="02010609060101010101" pitchFamily="49" charset="-122"/>
            <a:cs typeface="+mn-cs"/>
          </a:endParaRPr>
        </a:p>
      </dsp:txBody>
      <dsp:txXfrm>
        <a:off x="6929829" y="0"/>
        <a:ext cx="1027000" cy="461665"/>
      </dsp:txXfrm>
    </dsp:sp>
    <dsp:sp modelId="{46E38A9F-1DB1-466F-83E9-E9F119F586B9}">
      <dsp:nvSpPr>
        <dsp:cNvPr id="0" name=""/>
        <dsp:cNvSpPr/>
      </dsp:nvSpPr>
      <dsp:spPr>
        <a:xfrm>
          <a:off x="8029531" y="0"/>
          <a:ext cx="1488665" cy="461665"/>
        </a:xfrm>
        <a:prstGeom prst="chevron">
          <a:avLst/>
        </a:prstGeom>
        <a:solidFill>
          <a:srgbClr val="008BC9">
            <a:lumMod val="75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buNone/>
          </a:pPr>
          <a:r>
            <a:rPr lang="zh-CN" altLang="en-US" sz="1600" b="1" kern="1200" dirty="0">
              <a:solidFill>
                <a:srgbClr val="FFFFFF"/>
              </a:solidFill>
              <a:latin typeface="黑体" panose="02010609060101010101" pitchFamily="49" charset="-122"/>
              <a:ea typeface="黑体" panose="02010609060101010101" pitchFamily="49" charset="-122"/>
              <a:cs typeface="+mn-cs"/>
            </a:rPr>
            <a:t>销毁</a:t>
          </a:r>
          <a:endParaRPr lang="en-US" sz="1600" b="1" kern="1200" dirty="0">
            <a:solidFill>
              <a:srgbClr val="FFFFFF"/>
            </a:solidFill>
            <a:latin typeface="黑体" panose="02010609060101010101" pitchFamily="49" charset="-122"/>
            <a:ea typeface="黑体" panose="02010609060101010101" pitchFamily="49" charset="-122"/>
            <a:cs typeface="+mn-cs"/>
          </a:endParaRPr>
        </a:p>
      </dsp:txBody>
      <dsp:txXfrm>
        <a:off x="8260364" y="0"/>
        <a:ext cx="1027000" cy="4616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B8309-523D-D04D-9EB2-E5890B670853}">
      <dsp:nvSpPr>
        <dsp:cNvPr id="0" name=""/>
        <dsp:cNvSpPr/>
      </dsp:nvSpPr>
      <dsp:spPr>
        <a:xfrm rot="5400000">
          <a:off x="-152525" y="152551"/>
          <a:ext cx="1016836" cy="711785"/>
        </a:xfrm>
        <a:prstGeom prst="chevron">
          <a:avLst/>
        </a:prstGeom>
        <a:solidFill>
          <a:srgbClr val="184170">
            <a:lumMod val="20000"/>
            <a:lumOff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endParaRPr lang="zh-CN" altLang="en-US" sz="1400" b="0" kern="1200" dirty="0">
            <a:solidFill>
              <a:srgbClr val="FFFFFF"/>
            </a:solidFill>
            <a:latin typeface="微软雅黑"/>
            <a:ea typeface="微软雅黑"/>
            <a:cs typeface="+mn-cs"/>
          </a:endParaRPr>
        </a:p>
      </dsp:txBody>
      <dsp:txXfrm rot="-5400000">
        <a:off x="1" y="355919"/>
        <a:ext cx="711785" cy="305051"/>
      </dsp:txXfrm>
    </dsp:sp>
    <dsp:sp modelId="{D426286E-46F0-4240-8A68-973FFAE992C5}">
      <dsp:nvSpPr>
        <dsp:cNvPr id="0" name=""/>
        <dsp:cNvSpPr/>
      </dsp:nvSpPr>
      <dsp:spPr>
        <a:xfrm rot="5400000">
          <a:off x="2174049" y="-1462237"/>
          <a:ext cx="660943" cy="3585471"/>
        </a:xfrm>
        <a:prstGeom prst="round2SameRect">
          <a:avLst/>
        </a:prstGeom>
        <a:noFill/>
        <a:ln w="12700" cap="flat" cmpd="sng" algn="ctr">
          <a:solidFill>
            <a:srgbClr val="C2D8F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b="0" kern="1200" dirty="0">
              <a:solidFill>
                <a:srgbClr val="000000"/>
              </a:solidFill>
              <a:latin typeface="微软雅黑"/>
              <a:ea typeface="微软雅黑"/>
              <a:cs typeface="+mn-cs"/>
            </a:rPr>
            <a:t>对产品架构、业务过程、数据元素和数据流进行设计</a:t>
          </a:r>
        </a:p>
      </dsp:txBody>
      <dsp:txXfrm rot="-5400000">
        <a:off x="711786" y="32291"/>
        <a:ext cx="3553206" cy="596413"/>
      </dsp:txXfrm>
    </dsp:sp>
    <dsp:sp modelId="{52553288-1F0B-F547-8490-F3A74BE8AADE}">
      <dsp:nvSpPr>
        <dsp:cNvPr id="0" name=""/>
        <dsp:cNvSpPr/>
      </dsp:nvSpPr>
      <dsp:spPr>
        <a:xfrm rot="5400000">
          <a:off x="-152525" y="1018727"/>
          <a:ext cx="1016836" cy="711785"/>
        </a:xfrm>
        <a:prstGeom prst="chevron">
          <a:avLst/>
        </a:prstGeom>
        <a:solidFill>
          <a:srgbClr val="008BC9">
            <a:lumMod val="20000"/>
            <a:lumOff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endParaRPr lang="zh-CN" altLang="en-US" sz="1400" b="0" kern="1200" dirty="0">
            <a:solidFill>
              <a:srgbClr val="FFFFFF"/>
            </a:solidFill>
            <a:latin typeface="微软雅黑"/>
            <a:ea typeface="微软雅黑"/>
            <a:cs typeface="+mn-cs"/>
          </a:endParaRPr>
        </a:p>
      </dsp:txBody>
      <dsp:txXfrm rot="-5400000">
        <a:off x="1" y="1222095"/>
        <a:ext cx="711785" cy="305051"/>
      </dsp:txXfrm>
    </dsp:sp>
    <dsp:sp modelId="{B539E670-7016-7940-9A1D-2ADFB0FB5EA0}">
      <dsp:nvSpPr>
        <dsp:cNvPr id="0" name=""/>
        <dsp:cNvSpPr/>
      </dsp:nvSpPr>
      <dsp:spPr>
        <a:xfrm rot="5400000">
          <a:off x="2174049" y="-596061"/>
          <a:ext cx="660943" cy="3585471"/>
        </a:xfrm>
        <a:prstGeom prst="round2SameRect">
          <a:avLst/>
        </a:prstGeom>
        <a:noFill/>
        <a:ln w="12700" cap="flat" cmpd="sng" algn="ctr">
          <a:solidFill>
            <a:srgbClr val="C1EC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b="0" kern="1200" dirty="0">
              <a:solidFill>
                <a:srgbClr val="000000"/>
              </a:solidFill>
              <a:latin typeface="微软雅黑"/>
              <a:ea typeface="微软雅黑"/>
              <a:cs typeface="+mn-cs"/>
            </a:rPr>
            <a:t>对个人金融信息保护的各项功能要求进行分解，分解到产品架构设计的各个模块中</a:t>
          </a:r>
        </a:p>
      </dsp:txBody>
      <dsp:txXfrm rot="-5400000">
        <a:off x="711786" y="898467"/>
        <a:ext cx="3553206" cy="596413"/>
      </dsp:txXfrm>
    </dsp:sp>
    <dsp:sp modelId="{E6612FCD-160B-3342-8E76-018A9E27A954}">
      <dsp:nvSpPr>
        <dsp:cNvPr id="0" name=""/>
        <dsp:cNvSpPr/>
      </dsp:nvSpPr>
      <dsp:spPr>
        <a:xfrm rot="5400000">
          <a:off x="-152525" y="1884903"/>
          <a:ext cx="1016836" cy="711785"/>
        </a:xfrm>
        <a:prstGeom prst="chevron">
          <a:avLst/>
        </a:prstGeom>
        <a:solidFill>
          <a:srgbClr val="768394">
            <a:lumMod val="20000"/>
            <a:lumOff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endParaRPr lang="zh-CN" altLang="en-US" sz="1400" b="0" kern="1200" dirty="0">
            <a:solidFill>
              <a:srgbClr val="FFFFFF"/>
            </a:solidFill>
            <a:latin typeface="微软雅黑"/>
            <a:ea typeface="微软雅黑"/>
            <a:cs typeface="+mn-cs"/>
          </a:endParaRPr>
        </a:p>
      </dsp:txBody>
      <dsp:txXfrm rot="-5400000">
        <a:off x="1" y="2088271"/>
        <a:ext cx="711785" cy="305051"/>
      </dsp:txXfrm>
    </dsp:sp>
    <dsp:sp modelId="{8B971A89-003F-9744-BD93-FA6F515F973D}">
      <dsp:nvSpPr>
        <dsp:cNvPr id="0" name=""/>
        <dsp:cNvSpPr/>
      </dsp:nvSpPr>
      <dsp:spPr>
        <a:xfrm rot="5400000">
          <a:off x="2174049" y="270114"/>
          <a:ext cx="660943" cy="3585471"/>
        </a:xfrm>
        <a:prstGeom prst="round2SameRect">
          <a:avLst/>
        </a:prstGeom>
        <a:noFill/>
        <a:ln w="12700" cap="flat" cmpd="sng" algn="ctr">
          <a:solidFill>
            <a:srgbClr val="F0F0F0">
              <a:lumMod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b="0" kern="1200" dirty="0">
              <a:solidFill>
                <a:srgbClr val="000000"/>
              </a:solidFill>
              <a:latin typeface="微软雅黑"/>
              <a:ea typeface="微软雅黑"/>
              <a:cs typeface="+mn-cs"/>
            </a:rPr>
            <a:t>对个人金融信息保护的各项功能的实现选择技术路线</a:t>
          </a:r>
        </a:p>
      </dsp:txBody>
      <dsp:txXfrm rot="-5400000">
        <a:off x="711786" y="1764643"/>
        <a:ext cx="3553206" cy="596413"/>
      </dsp:txXfrm>
    </dsp:sp>
    <dsp:sp modelId="{6B1C54AB-637D-594F-9BC1-3B5F93D00D63}">
      <dsp:nvSpPr>
        <dsp:cNvPr id="0" name=""/>
        <dsp:cNvSpPr/>
      </dsp:nvSpPr>
      <dsp:spPr>
        <a:xfrm rot="5400000">
          <a:off x="-152525" y="2751079"/>
          <a:ext cx="1016836" cy="711785"/>
        </a:xfrm>
        <a:prstGeom prst="chevron">
          <a:avLst/>
        </a:prstGeom>
        <a:solidFill>
          <a:srgbClr val="184170">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endParaRPr lang="zh-CN" altLang="en-US" sz="1400" b="0" kern="1200" dirty="0">
            <a:solidFill>
              <a:srgbClr val="FFFFFF"/>
            </a:solidFill>
            <a:latin typeface="微软雅黑"/>
            <a:ea typeface="微软雅黑"/>
            <a:cs typeface="+mn-cs"/>
          </a:endParaRPr>
        </a:p>
      </dsp:txBody>
      <dsp:txXfrm rot="-5400000">
        <a:off x="1" y="2954447"/>
        <a:ext cx="711785" cy="305051"/>
      </dsp:txXfrm>
    </dsp:sp>
    <dsp:sp modelId="{D7E83C40-97BC-B140-A2B2-B8F37A067C72}">
      <dsp:nvSpPr>
        <dsp:cNvPr id="0" name=""/>
        <dsp:cNvSpPr/>
      </dsp:nvSpPr>
      <dsp:spPr>
        <a:xfrm rot="5400000">
          <a:off x="2174049" y="1136290"/>
          <a:ext cx="660943" cy="3585471"/>
        </a:xfrm>
        <a:prstGeom prst="round2SameRect">
          <a:avLst/>
        </a:prstGeom>
        <a:noFill/>
        <a:ln w="12700" cap="flat" cmpd="sng" algn="ctr">
          <a:solidFill>
            <a:srgbClr val="184170">
              <a:lumMod val="40000"/>
              <a:lumOff val="6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b="0" kern="1200" dirty="0">
              <a:solidFill>
                <a:srgbClr val="000000"/>
              </a:solidFill>
              <a:latin typeface="微软雅黑"/>
              <a:ea typeface="微软雅黑"/>
              <a:cs typeface="+mn-cs"/>
            </a:rPr>
            <a:t>采用攻击面分析和缓解、威胁建模等安全工程方法，对个人金融信息安全需求进行设计</a:t>
          </a:r>
        </a:p>
      </dsp:txBody>
      <dsp:txXfrm rot="-5400000">
        <a:off x="711786" y="2630819"/>
        <a:ext cx="3553206" cy="596413"/>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19000-8655-428C-8A92-B123E8AA50E3}" type="datetimeFigureOut">
              <a:rPr lang="zh-CN" altLang="en-US" smtClean="0"/>
              <a:t>2023/3/20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F8512-28DF-4DC9-AC63-06D00A31DFE0}" type="slidenum">
              <a:rPr lang="zh-CN" altLang="en-US" smtClean="0"/>
              <a:t>‹#›</a:t>
            </a:fld>
            <a:endParaRPr lang="zh-CN" altLang="en-US"/>
          </a:p>
        </p:txBody>
      </p:sp>
    </p:spTree>
    <p:extLst>
      <p:ext uri="{BB962C8B-B14F-4D97-AF65-F5344CB8AC3E}">
        <p14:creationId xmlns:p14="http://schemas.microsoft.com/office/powerpoint/2010/main" val="1923317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lang="zh-CN" altLang="en-US" sz="4000" dirty="0">
              <a:effectLst/>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tabLst/>
              <a:defRPr/>
            </a:pPr>
            <a:fld id="{518D426F-8E3B-6749-883D-BF50C09BCD45}"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tabLst/>
                <a:defRPr/>
              </a:pPr>
              <a:t>1</a:t>
            </a:fld>
            <a:endParaRPr kumimoji="1" lang="zh-CN" altLang="en-US" sz="12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54423-BF8F-4EAB-AC34-92F0B5BB02FC}" type="slidenum">
              <a:rPr lang="zh-CN" altLang="en-US" smtClean="0"/>
              <a:t>6</a:t>
            </a:fld>
            <a:endParaRPr lang="zh-CN" altLang="en-US"/>
          </a:p>
        </p:txBody>
      </p:sp>
    </p:spTree>
    <p:extLst>
      <p:ext uri="{BB962C8B-B14F-4D97-AF65-F5344CB8AC3E}">
        <p14:creationId xmlns:p14="http://schemas.microsoft.com/office/powerpoint/2010/main" val="421091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4F8512-28DF-4DC9-AC63-06D00A31DFE0}" type="slidenum">
              <a:rPr lang="zh-CN" altLang="en-US" smtClean="0"/>
              <a:t>8</a:t>
            </a:fld>
            <a:endParaRPr lang="zh-CN" altLang="en-US"/>
          </a:p>
        </p:txBody>
      </p:sp>
    </p:spTree>
    <p:extLst>
      <p:ext uri="{BB962C8B-B14F-4D97-AF65-F5344CB8AC3E}">
        <p14:creationId xmlns:p14="http://schemas.microsoft.com/office/powerpoint/2010/main" val="244144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4F8512-28DF-4DC9-AC63-06D00A31DFE0}" type="slidenum">
              <a:rPr lang="zh-CN" altLang="en-US" smtClean="0"/>
              <a:t>24</a:t>
            </a:fld>
            <a:endParaRPr lang="zh-CN" altLang="en-US"/>
          </a:p>
        </p:txBody>
      </p:sp>
    </p:spTree>
    <p:extLst>
      <p:ext uri="{BB962C8B-B14F-4D97-AF65-F5344CB8AC3E}">
        <p14:creationId xmlns:p14="http://schemas.microsoft.com/office/powerpoint/2010/main" val="32326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tabLst/>
              <a:defRPr/>
            </a:pPr>
            <a:fld id="{518D426F-8E3B-6749-883D-BF50C09BCD45}"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tabLst/>
                <a:defRPr/>
              </a:pPr>
              <a:t>35</a:t>
            </a:fld>
            <a:endParaRPr kumimoji="1" lang="zh-CN" altLang="en-US" sz="12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CDC95-2940-418C-A700-5AEED69ADD9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A5017F-6F4C-452B-AFD1-7F9C6627D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F6BB82-7E9D-4A53-9125-EAF052EF6EE1}"/>
              </a:ext>
            </a:extLst>
          </p:cNvPr>
          <p:cNvSpPr>
            <a:spLocks noGrp="1"/>
          </p:cNvSpPr>
          <p:nvPr>
            <p:ph type="dt" sz="half" idx="10"/>
          </p:nvPr>
        </p:nvSpPr>
        <p:spPr/>
        <p:txBody>
          <a:bodyPr/>
          <a:lstStyle/>
          <a:p>
            <a:fld id="{72CFA107-0DA3-4604-9707-EBD63F1F9E1F}"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84B15FA4-BAE0-42BC-B96D-EF3468626D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5C4229-864C-48F3-BDCE-E436E03857EA}"/>
              </a:ext>
            </a:extLst>
          </p:cNvPr>
          <p:cNvSpPr>
            <a:spLocks noGrp="1"/>
          </p:cNvSpPr>
          <p:nvPr>
            <p:ph type="sldNum" sz="quarter" idx="12"/>
          </p:nvPr>
        </p:nvSpPr>
        <p:spPr/>
        <p:txBody>
          <a:body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1439784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C1280-7B82-485E-84F9-C813829CAAF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EE42968-512B-4689-8763-3662DCD2C60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26004C-F85F-4440-8664-47D9A86AEA64}"/>
              </a:ext>
            </a:extLst>
          </p:cNvPr>
          <p:cNvSpPr>
            <a:spLocks noGrp="1"/>
          </p:cNvSpPr>
          <p:nvPr>
            <p:ph type="dt" sz="half" idx="10"/>
          </p:nvPr>
        </p:nvSpPr>
        <p:spPr/>
        <p:txBody>
          <a:bodyPr/>
          <a:lstStyle/>
          <a:p>
            <a:fld id="{72CFA107-0DA3-4604-9707-EBD63F1F9E1F}"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844B3411-41B0-4902-9531-B919BD699A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23763E-3947-4510-8CF5-E7B243EF4A1A}"/>
              </a:ext>
            </a:extLst>
          </p:cNvPr>
          <p:cNvSpPr>
            <a:spLocks noGrp="1"/>
          </p:cNvSpPr>
          <p:nvPr>
            <p:ph type="sldNum" sz="quarter" idx="12"/>
          </p:nvPr>
        </p:nvSpPr>
        <p:spPr/>
        <p:txBody>
          <a:body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165618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E35C8B-C2B5-4FD0-8D80-BBF0EAE4C60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2C06C92-007D-46CE-A1C9-00F8B45CF63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17D798-3C6C-4227-B0AA-5A7A4F564DBD}"/>
              </a:ext>
            </a:extLst>
          </p:cNvPr>
          <p:cNvSpPr>
            <a:spLocks noGrp="1"/>
          </p:cNvSpPr>
          <p:nvPr>
            <p:ph type="dt" sz="half" idx="10"/>
          </p:nvPr>
        </p:nvSpPr>
        <p:spPr/>
        <p:txBody>
          <a:bodyPr/>
          <a:lstStyle/>
          <a:p>
            <a:fld id="{72CFA107-0DA3-4604-9707-EBD63F1F9E1F}"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BDBDFE8A-3BFE-4B95-9D6C-9607BE54C0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EBB038-85E7-4BE7-B3A7-E40438C0FB0C}"/>
              </a:ext>
            </a:extLst>
          </p:cNvPr>
          <p:cNvSpPr>
            <a:spLocks noGrp="1"/>
          </p:cNvSpPr>
          <p:nvPr>
            <p:ph type="sldNum" sz="quarter" idx="12"/>
          </p:nvPr>
        </p:nvSpPr>
        <p:spPr/>
        <p:txBody>
          <a:body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959721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5" name="圆角矩形 4"/>
          <p:cNvSpPr/>
          <p:nvPr userDrawn="1"/>
        </p:nvSpPr>
        <p:spPr>
          <a:xfrm>
            <a:off x="431800" y="259081"/>
            <a:ext cx="86400" cy="530860"/>
          </a:xfrm>
          <a:prstGeom prst="roundRect">
            <a:avLst>
              <a:gd name="adj" fmla="val 50000"/>
            </a:avLst>
          </a:prstGeom>
          <a:gradFill>
            <a:gsLst>
              <a:gs pos="0">
                <a:srgbClr val="00A7EA"/>
              </a:gs>
              <a:gs pos="99000">
                <a:srgbClr val="00C5F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772" strike="noStrike" noProof="1"/>
          </a:p>
        </p:txBody>
      </p:sp>
      <p:sp>
        <p:nvSpPr>
          <p:cNvPr id="8" name="标题 7"/>
          <p:cNvSpPr>
            <a:spLocks noGrp="1"/>
          </p:cNvSpPr>
          <p:nvPr>
            <p:ph type="title"/>
          </p:nvPr>
        </p:nvSpPr>
        <p:spPr>
          <a:xfrm>
            <a:off x="597748" y="280249"/>
            <a:ext cx="8181340" cy="488526"/>
          </a:xfrm>
          <a:noFill/>
        </p:spPr>
        <p:txBody>
          <a:bodyPr/>
          <a:lstStyle>
            <a:lvl1pPr algn="l">
              <a:defRPr sz="3190" b="1">
                <a:gradFill>
                  <a:gsLst>
                    <a:gs pos="0">
                      <a:srgbClr val="00A7EA"/>
                    </a:gs>
                    <a:gs pos="100000">
                      <a:srgbClr val="00C2F5"/>
                    </a:gs>
                  </a:gsLst>
                  <a:lin ang="5400000" scaled="0"/>
                </a:gradFill>
                <a:latin typeface="微软雅黑" panose="020B0503020204020204" pitchFamily="34" charset="-122"/>
                <a:ea typeface="微软雅黑" panose="020B0503020204020204" pitchFamily="34" charset="-122"/>
              </a:defRPr>
            </a:lvl1pPr>
          </a:lstStyle>
          <a:p>
            <a:pPr fontAlgn="auto"/>
            <a:r>
              <a:rPr lang="zh-CN" altLang="en-US" strike="noStrike" noProof="1"/>
              <a:t>单击此处编辑母版标题样式</a:t>
            </a:r>
          </a:p>
        </p:txBody>
      </p:sp>
      <p:sp>
        <p:nvSpPr>
          <p:cNvPr id="2" name="矩形 1"/>
          <p:cNvSpPr/>
          <p:nvPr userDrawn="1"/>
        </p:nvSpPr>
        <p:spPr>
          <a:xfrm>
            <a:off x="848" y="6791960"/>
            <a:ext cx="12189460" cy="72000"/>
          </a:xfrm>
          <a:prstGeom prst="rect">
            <a:avLst/>
          </a:prstGeom>
          <a:gradFill>
            <a:gsLst>
              <a:gs pos="0">
                <a:srgbClr val="00A7EA"/>
              </a:gs>
              <a:gs pos="99000">
                <a:srgbClr val="00C5F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772" strike="noStrike" noProof="1"/>
          </a:p>
        </p:txBody>
      </p:sp>
      <p:sp>
        <p:nvSpPr>
          <p:cNvPr id="3" name="文本框 2"/>
          <p:cNvSpPr txBox="1"/>
          <p:nvPr userDrawn="1"/>
        </p:nvSpPr>
        <p:spPr>
          <a:xfrm>
            <a:off x="11189547" y="6611620"/>
            <a:ext cx="1000760" cy="214303"/>
          </a:xfrm>
          <a:prstGeom prst="rect">
            <a:avLst/>
          </a:prstGeom>
          <a:noFill/>
        </p:spPr>
        <p:txBody>
          <a:bodyPr wrap="square" rtlCol="0">
            <a:spAutoFit/>
          </a:bodyPr>
          <a:lstStyle/>
          <a:p>
            <a:pPr algn="r" fontAlgn="auto"/>
            <a:fld id="{73EBBF85-E151-46E8-86E2-F97BE01F5977}" type="slidenum">
              <a:rPr lang="zh-CN" altLang="en-US" sz="797" smtClean="0">
                <a:solidFill>
                  <a:schemeClr val="bg1">
                    <a:lumMod val="50000"/>
                  </a:schemeClr>
                </a:solidFill>
              </a:rPr>
              <a:t>‹#›</a:t>
            </a:fld>
            <a:endParaRPr lang="zh-CN" altLang="en-US" sz="797">
              <a:solidFill>
                <a:schemeClr val="bg1">
                  <a:lumMod val="50000"/>
                </a:schemeClr>
              </a:solidFill>
            </a:endParaRPr>
          </a:p>
        </p:txBody>
      </p:sp>
    </p:spTree>
    <p:extLst>
      <p:ext uri="{BB962C8B-B14F-4D97-AF65-F5344CB8AC3E}">
        <p14:creationId xmlns:p14="http://schemas.microsoft.com/office/powerpoint/2010/main" val="425407329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结束">
    <p:bg bwMode="auto">
      <p:bgPr>
        <a:solidFill>
          <a:srgbClr val="00A7EA"/>
        </a:solidFill>
        <a:effectLst/>
      </p:bgPr>
    </p:bg>
    <p:spTree>
      <p:nvGrpSpPr>
        <p:cNvPr id="1" name=""/>
        <p:cNvGrpSpPr/>
        <p:nvPr/>
      </p:nvGrpSpPr>
      <p:grpSpPr>
        <a:xfrm>
          <a:off x="0" y="0"/>
          <a:ext cx="0" cy="0"/>
          <a:chOff x="0" y="0"/>
          <a:chExt cx="0" cy="0"/>
        </a:xfrm>
      </p:grpSpPr>
      <p:grpSp>
        <p:nvGrpSpPr>
          <p:cNvPr id="2" name="组合 4"/>
          <p:cNvGrpSpPr/>
          <p:nvPr userDrawn="1"/>
        </p:nvGrpSpPr>
        <p:grpSpPr bwMode="auto">
          <a:xfrm>
            <a:off x="4224867" y="2421468"/>
            <a:ext cx="3742267" cy="2015068"/>
            <a:chOff x="4818" y="2350"/>
            <a:chExt cx="4422" cy="2380"/>
          </a:xfrm>
        </p:grpSpPr>
        <p:sp>
          <p:nvSpPr>
            <p:cNvPr id="3" name="TextBox 4"/>
            <p:cNvSpPr txBox="1">
              <a:spLocks noChangeArrowheads="1"/>
            </p:cNvSpPr>
            <p:nvPr userDrawn="1"/>
          </p:nvSpPr>
          <p:spPr bwMode="auto">
            <a:xfrm>
              <a:off x="5441" y="3462"/>
              <a:ext cx="3340" cy="1198"/>
            </a:xfrm>
            <a:prstGeom prst="rect">
              <a:avLst/>
            </a:prstGeom>
            <a:noFill/>
            <a:ln>
              <a:noFill/>
            </a:ln>
          </p:spPr>
          <p:txBody>
            <a:bodyPr>
              <a:spAutoFit/>
            </a:bodyPr>
            <a:lstStyle>
              <a:lvl1pPr>
                <a:defRPr kumimoji="1">
                  <a:solidFill>
                    <a:schemeClr val="tx1"/>
                  </a:solidFill>
                  <a:latin typeface="Calibri" panose="020F0502020204030204" charset="0"/>
                  <a:ea typeface="宋体" panose="02010600030101010101" pitchFamily="2" charset="-122"/>
                  <a:cs typeface="宋体" panose="02010600030101010101" pitchFamily="2" charset="-122"/>
                </a:defRPr>
              </a:lvl1pPr>
              <a:lvl2pPr>
                <a:defRPr kumimoji="1">
                  <a:solidFill>
                    <a:schemeClr val="tx1"/>
                  </a:solidFill>
                  <a:latin typeface="Calibri" panose="020F0502020204030204" charset="0"/>
                  <a:ea typeface="宋体" panose="02010600030101010101" pitchFamily="2" charset="-122"/>
                  <a:cs typeface="宋体" panose="02010600030101010101" pitchFamily="2" charset="-122"/>
                </a:defRPr>
              </a:lvl2pPr>
              <a:lvl3pPr>
                <a:defRPr kumimoji="1">
                  <a:solidFill>
                    <a:schemeClr val="tx1"/>
                  </a:solidFill>
                  <a:latin typeface="Calibri" panose="020F0502020204030204" charset="0"/>
                  <a:ea typeface="宋体" panose="02010600030101010101" pitchFamily="2" charset="-122"/>
                  <a:cs typeface="宋体" panose="02010600030101010101" pitchFamily="2" charset="-122"/>
                </a:defRPr>
              </a:lvl3pPr>
              <a:lvl4pPr>
                <a:defRPr kumimoji="1">
                  <a:solidFill>
                    <a:schemeClr val="tx1"/>
                  </a:solidFill>
                  <a:latin typeface="Calibri" panose="020F0502020204030204" charset="0"/>
                  <a:ea typeface="宋体" panose="02010600030101010101" pitchFamily="2" charset="-122"/>
                  <a:cs typeface="宋体" panose="02010600030101010101" pitchFamily="2" charset="-122"/>
                </a:defRPr>
              </a:lvl4pPr>
              <a:lvl5pPr>
                <a:defRPr kumimoji="1">
                  <a:solidFill>
                    <a:schemeClr val="tx1"/>
                  </a:solidFill>
                  <a:latin typeface="Calibri" panose="020F0502020204030204" charset="0"/>
                  <a:ea typeface="宋体" panose="02010600030101010101" pitchFamily="2" charset="-122"/>
                  <a:cs typeface="宋体" panose="02010600030101010101" pitchFamily="2" charset="-122"/>
                </a:defRPr>
              </a:lvl5pPr>
              <a:lvl6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6pPr>
              <a:lvl7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7pPr>
              <a:lvl8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8pPr>
              <a:lvl9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9pPr>
            </a:lstStyle>
            <a:p>
              <a:pPr algn="ctr"/>
              <a:r>
                <a:rPr lang="en-US" altLang="zh-CN" sz="5981" dirty="0">
                  <a:solidFill>
                    <a:srgbClr val="F2F2F2"/>
                  </a:solidFill>
                </a:rPr>
                <a:t>Thanks!</a:t>
              </a:r>
            </a:p>
          </p:txBody>
        </p:sp>
        <p:sp>
          <p:nvSpPr>
            <p:cNvPr id="4" name="TextBox 6"/>
            <p:cNvSpPr txBox="1">
              <a:spLocks noChangeArrowheads="1"/>
            </p:cNvSpPr>
            <p:nvPr userDrawn="1"/>
          </p:nvSpPr>
          <p:spPr bwMode="auto">
            <a:xfrm>
              <a:off x="4932" y="2520"/>
              <a:ext cx="4195" cy="1077"/>
            </a:xfrm>
            <a:prstGeom prst="rect">
              <a:avLst/>
            </a:prstGeom>
            <a:noFill/>
            <a:ln>
              <a:noFill/>
            </a:ln>
          </p:spPr>
          <p:txBody>
            <a:bodyPr>
              <a:spAutoFit/>
            </a:bodyPr>
            <a:lstStyle>
              <a:lvl1pPr>
                <a:defRPr kumimoji="1">
                  <a:solidFill>
                    <a:schemeClr val="tx1"/>
                  </a:solidFill>
                  <a:latin typeface="Calibri" panose="020F0502020204030204" charset="0"/>
                  <a:ea typeface="宋体" panose="02010600030101010101" pitchFamily="2" charset="-122"/>
                  <a:cs typeface="宋体" panose="02010600030101010101" pitchFamily="2" charset="-122"/>
                </a:defRPr>
              </a:lvl1pPr>
              <a:lvl2pPr>
                <a:defRPr kumimoji="1">
                  <a:solidFill>
                    <a:schemeClr val="tx1"/>
                  </a:solidFill>
                  <a:latin typeface="Calibri" panose="020F0502020204030204" charset="0"/>
                  <a:ea typeface="宋体" panose="02010600030101010101" pitchFamily="2" charset="-122"/>
                  <a:cs typeface="宋体" panose="02010600030101010101" pitchFamily="2" charset="-122"/>
                </a:defRPr>
              </a:lvl2pPr>
              <a:lvl3pPr>
                <a:defRPr kumimoji="1">
                  <a:solidFill>
                    <a:schemeClr val="tx1"/>
                  </a:solidFill>
                  <a:latin typeface="Calibri" panose="020F0502020204030204" charset="0"/>
                  <a:ea typeface="宋体" panose="02010600030101010101" pitchFamily="2" charset="-122"/>
                  <a:cs typeface="宋体" panose="02010600030101010101" pitchFamily="2" charset="-122"/>
                </a:defRPr>
              </a:lvl3pPr>
              <a:lvl4pPr>
                <a:defRPr kumimoji="1">
                  <a:solidFill>
                    <a:schemeClr val="tx1"/>
                  </a:solidFill>
                  <a:latin typeface="Calibri" panose="020F0502020204030204" charset="0"/>
                  <a:ea typeface="宋体" panose="02010600030101010101" pitchFamily="2" charset="-122"/>
                  <a:cs typeface="宋体" panose="02010600030101010101" pitchFamily="2" charset="-122"/>
                </a:defRPr>
              </a:lvl4pPr>
              <a:lvl5pPr>
                <a:defRPr kumimoji="1">
                  <a:solidFill>
                    <a:schemeClr val="tx1"/>
                  </a:solidFill>
                  <a:latin typeface="Calibri" panose="020F0502020204030204" charset="0"/>
                  <a:ea typeface="宋体" panose="02010600030101010101" pitchFamily="2" charset="-122"/>
                  <a:cs typeface="宋体" panose="02010600030101010101" pitchFamily="2" charset="-122"/>
                </a:defRPr>
              </a:lvl5pPr>
              <a:lvl6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6pPr>
              <a:lvl7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7pPr>
              <a:lvl8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8pPr>
              <a:lvl9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9pPr>
            </a:lstStyle>
            <a:p>
              <a:pPr algn="ctr"/>
              <a:r>
                <a:rPr lang="zh-CN" altLang="en-US" sz="5316" dirty="0">
                  <a:solidFill>
                    <a:srgbClr val="F2F2F2"/>
                  </a:solidFill>
                  <a:latin typeface="汉仪粗仿宋简" charset="0"/>
                  <a:ea typeface="汉仪粗仿宋简" charset="0"/>
                  <a:cs typeface="汉仪粗仿宋简" charset="0"/>
                </a:rPr>
                <a:t>    谢谢！</a:t>
              </a:r>
              <a:endParaRPr lang="zh-CN" altLang="en-US" sz="1772" dirty="0"/>
            </a:p>
          </p:txBody>
        </p:sp>
        <p:cxnSp>
          <p:nvCxnSpPr>
            <p:cNvPr id="5" name="直接连接符 7"/>
            <p:cNvCxnSpPr/>
            <p:nvPr userDrawn="1"/>
          </p:nvCxnSpPr>
          <p:spPr>
            <a:xfrm>
              <a:off x="4818" y="2350"/>
              <a:ext cx="4422"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11"/>
            <p:cNvCxnSpPr/>
            <p:nvPr userDrawn="1"/>
          </p:nvCxnSpPr>
          <p:spPr>
            <a:xfrm>
              <a:off x="4818" y="4730"/>
              <a:ext cx="4422"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936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pic>
        <p:nvPicPr>
          <p:cNvPr id="2"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7357" y="1293287"/>
            <a:ext cx="8892116" cy="4447116"/>
          </a:xfrm>
          <a:prstGeom prst="rect">
            <a:avLst/>
          </a:prstGeom>
          <a:noFill/>
          <a:ln>
            <a:noFill/>
          </a:ln>
        </p:spPr>
      </p:pic>
      <p:sp>
        <p:nvSpPr>
          <p:cNvPr id="3" name="矩形 2"/>
          <p:cNvSpPr/>
          <p:nvPr userDrawn="1"/>
        </p:nvSpPr>
        <p:spPr>
          <a:xfrm>
            <a:off x="0" y="1604434"/>
            <a:ext cx="431800" cy="2635250"/>
          </a:xfrm>
          <a:prstGeom prst="rect">
            <a:avLst/>
          </a:prstGeom>
          <a:solidFill>
            <a:srgbClr val="00A7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772">
              <a:solidFill>
                <a:schemeClr val="tx1"/>
              </a:solidFill>
              <a:latin typeface="Calibri" panose="020F0502020204030204" charset="0"/>
              <a:ea typeface="宋体" panose="02010600030101010101" pitchFamily="2" charset="-122"/>
              <a:cs typeface="宋体" panose="02010600030101010101" pitchFamily="2" charset="-122"/>
            </a:endParaRPr>
          </a:p>
        </p:txBody>
      </p:sp>
      <p:cxnSp>
        <p:nvCxnSpPr>
          <p:cNvPr id="9" name="直接连接符 24"/>
          <p:cNvCxnSpPr/>
          <p:nvPr userDrawn="1"/>
        </p:nvCxnSpPr>
        <p:spPr>
          <a:xfrm>
            <a:off x="814924" y="2565401"/>
            <a:ext cx="6698839" cy="10206"/>
          </a:xfrm>
          <a:prstGeom prst="line">
            <a:avLst/>
          </a:prstGeom>
          <a:ln w="12700">
            <a:solidFill>
              <a:srgbClr val="00A7EA"/>
            </a:solidFill>
          </a:ln>
        </p:spPr>
        <p:style>
          <a:lnRef idx="1">
            <a:schemeClr val="accent1"/>
          </a:lnRef>
          <a:fillRef idx="0">
            <a:schemeClr val="accent1"/>
          </a:fillRef>
          <a:effectRef idx="0">
            <a:schemeClr val="accent1"/>
          </a:effectRef>
          <a:fontRef idx="minor">
            <a:schemeClr val="tx1"/>
          </a:fontRef>
        </p:style>
      </p:cxnSp>
      <p:sp>
        <p:nvSpPr>
          <p:cNvPr id="17" name="文本占位符 16"/>
          <p:cNvSpPr>
            <a:spLocks noGrp="1"/>
          </p:cNvSpPr>
          <p:nvPr>
            <p:ph type="body" sz="quarter" idx="10"/>
          </p:nvPr>
        </p:nvSpPr>
        <p:spPr>
          <a:xfrm>
            <a:off x="815639" y="4965108"/>
            <a:ext cx="4993063" cy="960067"/>
          </a:xfrm>
        </p:spPr>
        <p:txBody>
          <a:bodyPr/>
          <a:lstStyle>
            <a:lvl1pPr marL="0" indent="0">
              <a:buNone/>
              <a:defRPr sz="2392">
                <a:solidFill>
                  <a:schemeClr val="tx1">
                    <a:lumMod val="50000"/>
                    <a:lumOff val="50000"/>
                  </a:schemeClr>
                </a:solidFill>
                <a:latin typeface="微软雅黑" panose="020B0503020204020204" pitchFamily="34" charset="-122"/>
                <a:ea typeface="微软雅黑" panose="020B0503020204020204" pitchFamily="34" charset="-122"/>
              </a:defRPr>
            </a:lvl1pPr>
            <a:lvl2pPr>
              <a:defRPr sz="2392"/>
            </a:lvl2pPr>
            <a:lvl3pPr>
              <a:defRPr sz="2127"/>
            </a:lvl3pPr>
            <a:lvl4pPr>
              <a:defRPr sz="1861"/>
            </a:lvl4pPr>
            <a:lvl5pPr>
              <a:defRPr sz="1861"/>
            </a:lvl5pPr>
          </a:lstStyle>
          <a:p>
            <a:pPr lvl="0"/>
            <a:endParaRPr kumimoji="1" lang="zh-CN" altLang="en-US" dirty="0"/>
          </a:p>
        </p:txBody>
      </p:sp>
      <p:sp>
        <p:nvSpPr>
          <p:cNvPr id="20" name="文本占位符 16"/>
          <p:cNvSpPr>
            <a:spLocks noGrp="1"/>
          </p:cNvSpPr>
          <p:nvPr>
            <p:ph type="body" sz="quarter" idx="11"/>
          </p:nvPr>
        </p:nvSpPr>
        <p:spPr>
          <a:xfrm>
            <a:off x="814924" y="1604433"/>
            <a:ext cx="7549497" cy="838830"/>
          </a:xfrm>
        </p:spPr>
        <p:txBody>
          <a:bodyPr anchor="ctr"/>
          <a:lstStyle>
            <a:lvl1pPr marL="0" indent="0">
              <a:buNone/>
              <a:defRPr kumimoji="1" lang="zh-CN" altLang="en-US" sz="4332" kern="1200" dirty="0" smtClean="0">
                <a:solidFill>
                  <a:srgbClr val="00A7EA"/>
                </a:solidFill>
                <a:latin typeface="微软雅黑" panose="020B0503020204020204" pitchFamily="34" charset="-122"/>
                <a:ea typeface="微软雅黑" panose="020B0503020204020204" pitchFamily="34" charset="-122"/>
                <a:cs typeface="微软雅黑" panose="020B0503020204020204" pitchFamily="34" charset="-122"/>
              </a:defRPr>
            </a:lvl1pPr>
            <a:lvl2pPr>
              <a:defRPr sz="2392"/>
            </a:lvl2pPr>
            <a:lvl3pPr>
              <a:defRPr sz="2127"/>
            </a:lvl3pPr>
            <a:lvl4pPr>
              <a:defRPr sz="1861"/>
            </a:lvl4pPr>
            <a:lvl5pPr>
              <a:defRPr sz="1861"/>
            </a:lvl5pPr>
          </a:lstStyle>
          <a:p>
            <a:pPr lvl="0"/>
            <a:endParaRPr kumimoji="1" lang="zh-CN" altLang="en-US" dirty="0"/>
          </a:p>
        </p:txBody>
      </p:sp>
      <p:grpSp>
        <p:nvGrpSpPr>
          <p:cNvPr id="10" name="组合 4"/>
          <p:cNvGrpSpPr/>
          <p:nvPr userDrawn="1"/>
        </p:nvGrpSpPr>
        <p:grpSpPr bwMode="auto">
          <a:xfrm>
            <a:off x="901893" y="2784633"/>
            <a:ext cx="7604304" cy="928831"/>
            <a:chOff x="1012" y="3225"/>
            <a:chExt cx="9094" cy="1337"/>
          </a:xfrm>
        </p:grpSpPr>
        <p:sp>
          <p:nvSpPr>
            <p:cNvPr id="11" name="TextBox 17"/>
            <p:cNvSpPr txBox="1">
              <a:spLocks noChangeArrowheads="1"/>
            </p:cNvSpPr>
            <p:nvPr userDrawn="1"/>
          </p:nvSpPr>
          <p:spPr bwMode="auto">
            <a:xfrm>
              <a:off x="1463" y="4047"/>
              <a:ext cx="6418" cy="515"/>
            </a:xfrm>
            <a:prstGeom prst="rect">
              <a:avLst/>
            </a:prstGeom>
            <a:noFill/>
            <a:ln>
              <a:noFill/>
            </a:ln>
          </p:spPr>
          <p:txBody>
            <a:bodyPr wrap="square">
              <a:spAutoFit/>
            </a:bodyPr>
            <a:lstStyle>
              <a:lvl1pPr>
                <a:defRPr kumimoji="1">
                  <a:solidFill>
                    <a:schemeClr val="tx1"/>
                  </a:solidFill>
                  <a:latin typeface="Calibri" panose="020F0502020204030204" charset="0"/>
                  <a:ea typeface="宋体" panose="02010600030101010101" pitchFamily="2" charset="-122"/>
                  <a:cs typeface="宋体" panose="02010600030101010101" pitchFamily="2" charset="-122"/>
                </a:defRPr>
              </a:lvl1pPr>
              <a:lvl2pPr>
                <a:defRPr kumimoji="1">
                  <a:solidFill>
                    <a:schemeClr val="tx1"/>
                  </a:solidFill>
                  <a:latin typeface="Calibri" panose="020F0502020204030204" charset="0"/>
                  <a:ea typeface="宋体" panose="02010600030101010101" pitchFamily="2" charset="-122"/>
                  <a:cs typeface="宋体" panose="02010600030101010101" pitchFamily="2" charset="-122"/>
                </a:defRPr>
              </a:lvl2pPr>
              <a:lvl3pPr>
                <a:defRPr kumimoji="1">
                  <a:solidFill>
                    <a:schemeClr val="tx1"/>
                  </a:solidFill>
                  <a:latin typeface="Calibri" panose="020F0502020204030204" charset="0"/>
                  <a:ea typeface="宋体" panose="02010600030101010101" pitchFamily="2" charset="-122"/>
                  <a:cs typeface="宋体" panose="02010600030101010101" pitchFamily="2" charset="-122"/>
                </a:defRPr>
              </a:lvl3pPr>
              <a:lvl4pPr>
                <a:defRPr kumimoji="1">
                  <a:solidFill>
                    <a:schemeClr val="tx1"/>
                  </a:solidFill>
                  <a:latin typeface="Calibri" panose="020F0502020204030204" charset="0"/>
                  <a:ea typeface="宋体" panose="02010600030101010101" pitchFamily="2" charset="-122"/>
                  <a:cs typeface="宋体" panose="02010600030101010101" pitchFamily="2" charset="-122"/>
                </a:defRPr>
              </a:lvl4pPr>
              <a:lvl5pPr>
                <a:defRPr kumimoji="1">
                  <a:solidFill>
                    <a:schemeClr val="tx1"/>
                  </a:solidFill>
                  <a:latin typeface="Calibri" panose="020F0502020204030204" charset="0"/>
                  <a:ea typeface="宋体" panose="02010600030101010101" pitchFamily="2" charset="-122"/>
                  <a:cs typeface="宋体" panose="02010600030101010101" pitchFamily="2" charset="-122"/>
                </a:defRPr>
              </a:lvl5pPr>
              <a:lvl6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6pPr>
              <a:lvl7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7pPr>
              <a:lvl8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8pPr>
              <a:lvl9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1728" dirty="0" err="1" smtClean="0">
                  <a:latin typeface="楷体" panose="02010609060101010101" charset="-122"/>
                  <a:ea typeface="楷体" panose="02010609060101010101" charset="-122"/>
                  <a:cs typeface="+mn-ea"/>
                </a:rPr>
                <a:t>XXXXXXXXXCo</a:t>
              </a:r>
              <a:r>
                <a:rPr lang="en-US" altLang="zh-CN" sz="1728" dirty="0">
                  <a:latin typeface="楷体" panose="02010609060101010101" charset="-122"/>
                  <a:ea typeface="楷体" panose="02010609060101010101" charset="-122"/>
                  <a:cs typeface="+mn-ea"/>
                </a:rPr>
                <a:t>.</a:t>
              </a:r>
              <a:r>
                <a:rPr lang="zh-CN" altLang="en-US" sz="1728" dirty="0">
                  <a:latin typeface="楷体" panose="02010609060101010101" charset="-122"/>
                  <a:ea typeface="楷体" panose="02010609060101010101" charset="-122"/>
                  <a:cs typeface="+mn-ea"/>
                </a:rPr>
                <a:t>，</a:t>
              </a:r>
              <a:r>
                <a:rPr lang="en-US" altLang="zh-CN" sz="1728" dirty="0">
                  <a:latin typeface="楷体" panose="02010609060101010101" charset="-122"/>
                  <a:ea typeface="楷体" panose="02010609060101010101" charset="-122"/>
                  <a:cs typeface="+mn-ea"/>
                </a:rPr>
                <a:t>Ltd.</a:t>
              </a:r>
            </a:p>
          </p:txBody>
        </p:sp>
        <p:sp>
          <p:nvSpPr>
            <p:cNvPr id="12" name="文本框 5"/>
            <p:cNvSpPr txBox="1">
              <a:spLocks noChangeArrowheads="1"/>
            </p:cNvSpPr>
            <p:nvPr userDrawn="1"/>
          </p:nvSpPr>
          <p:spPr bwMode="auto">
            <a:xfrm>
              <a:off x="1012" y="3225"/>
              <a:ext cx="9094" cy="875"/>
            </a:xfrm>
            <a:prstGeom prst="rect">
              <a:avLst/>
            </a:prstGeom>
            <a:noFill/>
            <a:ln>
              <a:noFill/>
            </a:ln>
          </p:spPr>
          <p:txBody>
            <a:bodyPr wrap="square">
              <a:spAutoFit/>
            </a:bodyPr>
            <a:lstStyle>
              <a:lvl1pPr>
                <a:defRPr kumimoji="1">
                  <a:solidFill>
                    <a:schemeClr val="tx1"/>
                  </a:solidFill>
                  <a:latin typeface="Calibri" panose="020F0502020204030204" charset="0"/>
                  <a:ea typeface="宋体" panose="02010600030101010101" pitchFamily="2" charset="-122"/>
                  <a:cs typeface="宋体" panose="02010600030101010101" pitchFamily="2" charset="-122"/>
                </a:defRPr>
              </a:lvl1pPr>
              <a:lvl2pPr>
                <a:defRPr kumimoji="1">
                  <a:solidFill>
                    <a:schemeClr val="tx1"/>
                  </a:solidFill>
                  <a:latin typeface="Calibri" panose="020F0502020204030204" charset="0"/>
                  <a:ea typeface="宋体" panose="02010600030101010101" pitchFamily="2" charset="-122"/>
                  <a:cs typeface="宋体" panose="02010600030101010101" pitchFamily="2" charset="-122"/>
                </a:defRPr>
              </a:lvl2pPr>
              <a:lvl3pPr>
                <a:defRPr kumimoji="1">
                  <a:solidFill>
                    <a:schemeClr val="tx1"/>
                  </a:solidFill>
                  <a:latin typeface="Calibri" panose="020F0502020204030204" charset="0"/>
                  <a:ea typeface="宋体" panose="02010600030101010101" pitchFamily="2" charset="-122"/>
                  <a:cs typeface="宋体" panose="02010600030101010101" pitchFamily="2" charset="-122"/>
                </a:defRPr>
              </a:lvl3pPr>
              <a:lvl4pPr>
                <a:defRPr kumimoji="1">
                  <a:solidFill>
                    <a:schemeClr val="tx1"/>
                  </a:solidFill>
                  <a:latin typeface="Calibri" panose="020F0502020204030204" charset="0"/>
                  <a:ea typeface="宋体" panose="02010600030101010101" pitchFamily="2" charset="-122"/>
                  <a:cs typeface="宋体" panose="02010600030101010101" pitchFamily="2" charset="-122"/>
                </a:defRPr>
              </a:lvl4pPr>
              <a:lvl5pPr>
                <a:defRPr kumimoji="1">
                  <a:solidFill>
                    <a:schemeClr val="tx1"/>
                  </a:solidFill>
                  <a:latin typeface="Calibri" panose="020F0502020204030204" charset="0"/>
                  <a:ea typeface="宋体" panose="02010600030101010101" pitchFamily="2" charset="-122"/>
                  <a:cs typeface="宋体" panose="02010600030101010101" pitchFamily="2" charset="-122"/>
                </a:defRPr>
              </a:lvl5pPr>
              <a:lvl6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6pPr>
              <a:lvl7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7pPr>
              <a:lvl8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8pPr>
              <a:lvl9pPr fontAlgn="base">
                <a:spcBef>
                  <a:spcPct val="0"/>
                </a:spcBef>
                <a:spcAft>
                  <a:spcPct val="0"/>
                </a:spcAft>
                <a:buFont typeface="Arial" panose="020B0604020202090204" pitchFamily="34" charset="0"/>
                <a:defRPr kumimoji="1">
                  <a:solidFill>
                    <a:schemeClr val="tx1"/>
                  </a:solidFill>
                  <a:latin typeface="Calibri" panose="020F0502020204030204" charset="0"/>
                  <a:ea typeface="宋体" panose="02010600030101010101" pitchFamily="2" charset="-122"/>
                  <a:cs typeface="宋体" panose="02010600030101010101" pitchFamily="2" charset="-122"/>
                </a:defRPr>
              </a:lvl9pPr>
            </a:lstStyle>
            <a:p>
              <a:r>
                <a:rPr lang="en-US" altLang="zh-CN" sz="3347" dirty="0" err="1" smtClean="0">
                  <a:latin typeface="楷体" panose="02010609060101010101" charset="-122"/>
                  <a:ea typeface="楷体" panose="02010609060101010101" charset="-122"/>
                  <a:cs typeface="+mn-ea"/>
                </a:rPr>
                <a:t>XXXXXXXXXXXXXXXX</a:t>
              </a:r>
              <a:r>
                <a:rPr lang="zh-CN" altLang="en-US" sz="3347" dirty="0" smtClean="0">
                  <a:latin typeface="楷体" panose="02010609060101010101" charset="-122"/>
                  <a:ea typeface="楷体" panose="02010609060101010101" charset="-122"/>
                  <a:cs typeface="+mn-ea"/>
                </a:rPr>
                <a:t>有限公司</a:t>
              </a:r>
              <a:endParaRPr lang="zh-CN" altLang="en-US" sz="3347" dirty="0">
                <a:latin typeface="楷体" panose="02010609060101010101" charset="-122"/>
                <a:ea typeface="楷体" panose="02010609060101010101" charset="-122"/>
                <a:cs typeface="+mn-ea"/>
              </a:endParaRPr>
            </a:p>
          </p:txBody>
        </p:sp>
      </p:grpSp>
    </p:spTree>
    <p:extLst>
      <p:ext uri="{BB962C8B-B14F-4D97-AF65-F5344CB8AC3E}">
        <p14:creationId xmlns:p14="http://schemas.microsoft.com/office/powerpoint/2010/main" val="923666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AE793-51E4-4D50-9F80-564FB602738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BDBA53-FCCC-4E8F-A3DB-DF95CA092E6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967475-D655-4AFE-9EE6-CE013E6745D1}"/>
              </a:ext>
            </a:extLst>
          </p:cNvPr>
          <p:cNvSpPr>
            <a:spLocks noGrp="1"/>
          </p:cNvSpPr>
          <p:nvPr>
            <p:ph type="dt" sz="half" idx="10"/>
          </p:nvPr>
        </p:nvSpPr>
        <p:spPr/>
        <p:txBody>
          <a:bodyPr/>
          <a:lstStyle/>
          <a:p>
            <a:fld id="{72CFA107-0DA3-4604-9707-EBD63F1F9E1F}"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C6035EB9-0B92-4ECE-B60F-7D724EEB0C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6FD082-5BF0-4DAD-89CD-95E4B2412F69}"/>
              </a:ext>
            </a:extLst>
          </p:cNvPr>
          <p:cNvSpPr>
            <a:spLocks noGrp="1"/>
          </p:cNvSpPr>
          <p:nvPr>
            <p:ph type="sldNum" sz="quarter" idx="12"/>
          </p:nvPr>
        </p:nvSpPr>
        <p:spPr/>
        <p:txBody>
          <a:body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3489627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4943D-BB3E-443D-8898-67C585272EA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D533E05-F0C2-4E01-B304-4A336EC454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AEB67AF-2309-45CC-824E-AAFA04C0ECAF}"/>
              </a:ext>
            </a:extLst>
          </p:cNvPr>
          <p:cNvSpPr>
            <a:spLocks noGrp="1"/>
          </p:cNvSpPr>
          <p:nvPr>
            <p:ph type="dt" sz="half" idx="10"/>
          </p:nvPr>
        </p:nvSpPr>
        <p:spPr/>
        <p:txBody>
          <a:bodyPr/>
          <a:lstStyle/>
          <a:p>
            <a:fld id="{72CFA107-0DA3-4604-9707-EBD63F1F9E1F}"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750B03EF-F66A-47B7-BA8D-E4D037A6B9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343AEA-A069-4A5F-AA0D-44D54C83B446}"/>
              </a:ext>
            </a:extLst>
          </p:cNvPr>
          <p:cNvSpPr>
            <a:spLocks noGrp="1"/>
          </p:cNvSpPr>
          <p:nvPr>
            <p:ph type="sldNum" sz="quarter" idx="12"/>
          </p:nvPr>
        </p:nvSpPr>
        <p:spPr/>
        <p:txBody>
          <a:body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314284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0A5EA-B883-440B-8BAA-A503AC18E6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BA9553-20F5-4F82-BC9D-35AE84F5D20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B476DE0-B323-4149-B21F-A6D47AD4E44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691D84-89FE-440A-9378-77A59FCFCE92}"/>
              </a:ext>
            </a:extLst>
          </p:cNvPr>
          <p:cNvSpPr>
            <a:spLocks noGrp="1"/>
          </p:cNvSpPr>
          <p:nvPr>
            <p:ph type="dt" sz="half" idx="10"/>
          </p:nvPr>
        </p:nvSpPr>
        <p:spPr/>
        <p:txBody>
          <a:bodyPr/>
          <a:lstStyle/>
          <a:p>
            <a:fld id="{72CFA107-0DA3-4604-9707-EBD63F1F9E1F}" type="datetimeFigureOut">
              <a:rPr lang="zh-CN" altLang="en-US" smtClean="0"/>
              <a:t>2023/3/20</a:t>
            </a:fld>
            <a:endParaRPr lang="zh-CN" altLang="en-US"/>
          </a:p>
        </p:txBody>
      </p:sp>
      <p:sp>
        <p:nvSpPr>
          <p:cNvPr id="6" name="页脚占位符 5">
            <a:extLst>
              <a:ext uri="{FF2B5EF4-FFF2-40B4-BE49-F238E27FC236}">
                <a16:creationId xmlns:a16="http://schemas.microsoft.com/office/drawing/2014/main" id="{05A19262-C162-4644-9E40-315C05A991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0DDB52-C450-4962-8C50-F89760D91D75}"/>
              </a:ext>
            </a:extLst>
          </p:cNvPr>
          <p:cNvSpPr>
            <a:spLocks noGrp="1"/>
          </p:cNvSpPr>
          <p:nvPr>
            <p:ph type="sldNum" sz="quarter" idx="12"/>
          </p:nvPr>
        </p:nvSpPr>
        <p:spPr/>
        <p:txBody>
          <a:body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2466423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6C60F-777B-4858-997B-8802F01FAEE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CC842DB-ECA3-4FC1-8D73-B5F57C29C5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FF6C75-8749-465E-95F2-38014E972DF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7AA426F-1669-4F7B-9430-42527AA889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5263E9C-D93C-4D87-998B-AF5F4815402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AF6D883-3764-4C66-8D80-C588FE44A416}"/>
              </a:ext>
            </a:extLst>
          </p:cNvPr>
          <p:cNvSpPr>
            <a:spLocks noGrp="1"/>
          </p:cNvSpPr>
          <p:nvPr>
            <p:ph type="dt" sz="half" idx="10"/>
          </p:nvPr>
        </p:nvSpPr>
        <p:spPr/>
        <p:txBody>
          <a:bodyPr/>
          <a:lstStyle/>
          <a:p>
            <a:fld id="{72CFA107-0DA3-4604-9707-EBD63F1F9E1F}" type="datetimeFigureOut">
              <a:rPr lang="zh-CN" altLang="en-US" smtClean="0"/>
              <a:t>2023/3/20</a:t>
            </a:fld>
            <a:endParaRPr lang="zh-CN" altLang="en-US"/>
          </a:p>
        </p:txBody>
      </p:sp>
      <p:sp>
        <p:nvSpPr>
          <p:cNvPr id="8" name="页脚占位符 7">
            <a:extLst>
              <a:ext uri="{FF2B5EF4-FFF2-40B4-BE49-F238E27FC236}">
                <a16:creationId xmlns:a16="http://schemas.microsoft.com/office/drawing/2014/main" id="{FE731155-8203-4E6E-B6BA-C55FBAEC9B8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5C158E5-7E68-478C-9AD4-E127E419CD23}"/>
              </a:ext>
            </a:extLst>
          </p:cNvPr>
          <p:cNvSpPr>
            <a:spLocks noGrp="1"/>
          </p:cNvSpPr>
          <p:nvPr>
            <p:ph type="sldNum" sz="quarter" idx="12"/>
          </p:nvPr>
        </p:nvSpPr>
        <p:spPr/>
        <p:txBody>
          <a:body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358641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7ED71C-74B6-4711-9BBA-3342082C15B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6733380-3B1E-4BCE-8856-86D22B7B2235}"/>
              </a:ext>
            </a:extLst>
          </p:cNvPr>
          <p:cNvSpPr>
            <a:spLocks noGrp="1"/>
          </p:cNvSpPr>
          <p:nvPr>
            <p:ph type="dt" sz="half" idx="10"/>
          </p:nvPr>
        </p:nvSpPr>
        <p:spPr/>
        <p:txBody>
          <a:bodyPr/>
          <a:lstStyle/>
          <a:p>
            <a:fld id="{72CFA107-0DA3-4604-9707-EBD63F1F9E1F}" type="datetimeFigureOut">
              <a:rPr lang="zh-CN" altLang="en-US" smtClean="0"/>
              <a:t>2023/3/20</a:t>
            </a:fld>
            <a:endParaRPr lang="zh-CN" altLang="en-US"/>
          </a:p>
        </p:txBody>
      </p:sp>
      <p:sp>
        <p:nvSpPr>
          <p:cNvPr id="4" name="页脚占位符 3">
            <a:extLst>
              <a:ext uri="{FF2B5EF4-FFF2-40B4-BE49-F238E27FC236}">
                <a16:creationId xmlns:a16="http://schemas.microsoft.com/office/drawing/2014/main" id="{2E2FC629-6CE2-4EE3-BC1D-05B06E340E4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3B73A7-43EF-4089-9FC2-8FD61BBD0F6A}"/>
              </a:ext>
            </a:extLst>
          </p:cNvPr>
          <p:cNvSpPr>
            <a:spLocks noGrp="1"/>
          </p:cNvSpPr>
          <p:nvPr>
            <p:ph type="sldNum" sz="quarter" idx="12"/>
          </p:nvPr>
        </p:nvSpPr>
        <p:spPr/>
        <p:txBody>
          <a:body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23194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94BA87-7A50-4E73-A04C-9612377A0D28}"/>
              </a:ext>
            </a:extLst>
          </p:cNvPr>
          <p:cNvSpPr>
            <a:spLocks noGrp="1"/>
          </p:cNvSpPr>
          <p:nvPr>
            <p:ph type="dt" sz="half" idx="10"/>
          </p:nvPr>
        </p:nvSpPr>
        <p:spPr/>
        <p:txBody>
          <a:bodyPr/>
          <a:lstStyle/>
          <a:p>
            <a:fld id="{72CFA107-0DA3-4604-9707-EBD63F1F9E1F}" type="datetimeFigureOut">
              <a:rPr lang="zh-CN" altLang="en-US" smtClean="0"/>
              <a:t>2023/3/20</a:t>
            </a:fld>
            <a:endParaRPr lang="zh-CN" altLang="en-US"/>
          </a:p>
        </p:txBody>
      </p:sp>
      <p:sp>
        <p:nvSpPr>
          <p:cNvPr id="3" name="页脚占位符 2">
            <a:extLst>
              <a:ext uri="{FF2B5EF4-FFF2-40B4-BE49-F238E27FC236}">
                <a16:creationId xmlns:a16="http://schemas.microsoft.com/office/drawing/2014/main" id="{8950326B-334D-461E-98BC-F45C5F2FC1F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B92E38-B1C8-4F7F-BFC3-BB261FBCC626}"/>
              </a:ext>
            </a:extLst>
          </p:cNvPr>
          <p:cNvSpPr>
            <a:spLocks noGrp="1"/>
          </p:cNvSpPr>
          <p:nvPr>
            <p:ph type="sldNum" sz="quarter" idx="12"/>
          </p:nvPr>
        </p:nvSpPr>
        <p:spPr/>
        <p:txBody>
          <a:body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44084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AB484C-C1D3-4247-BADA-764AE33EA8E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AD8614E-52D9-488B-BC94-051E238B50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7B5CE9B-09C1-4C4E-ABE5-F94DAF2AC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F5A882-FBAC-45CF-99DC-AF77DF31401C}"/>
              </a:ext>
            </a:extLst>
          </p:cNvPr>
          <p:cNvSpPr>
            <a:spLocks noGrp="1"/>
          </p:cNvSpPr>
          <p:nvPr>
            <p:ph type="dt" sz="half" idx="10"/>
          </p:nvPr>
        </p:nvSpPr>
        <p:spPr/>
        <p:txBody>
          <a:bodyPr/>
          <a:lstStyle/>
          <a:p>
            <a:fld id="{72CFA107-0DA3-4604-9707-EBD63F1F9E1F}" type="datetimeFigureOut">
              <a:rPr lang="zh-CN" altLang="en-US" smtClean="0"/>
              <a:t>2023/3/20</a:t>
            </a:fld>
            <a:endParaRPr lang="zh-CN" altLang="en-US"/>
          </a:p>
        </p:txBody>
      </p:sp>
      <p:sp>
        <p:nvSpPr>
          <p:cNvPr id="6" name="页脚占位符 5">
            <a:extLst>
              <a:ext uri="{FF2B5EF4-FFF2-40B4-BE49-F238E27FC236}">
                <a16:creationId xmlns:a16="http://schemas.microsoft.com/office/drawing/2014/main" id="{97343B18-0FFB-404C-A6C9-E30CDACFEC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F1DF04-0CAA-432B-BD4B-6DBC12A2E58C}"/>
              </a:ext>
            </a:extLst>
          </p:cNvPr>
          <p:cNvSpPr>
            <a:spLocks noGrp="1"/>
          </p:cNvSpPr>
          <p:nvPr>
            <p:ph type="sldNum" sz="quarter" idx="12"/>
          </p:nvPr>
        </p:nvSpPr>
        <p:spPr/>
        <p:txBody>
          <a:body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1422693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405AD-0247-4B3B-B7FD-DA14589476A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6FBF2D-5AEA-4AE4-8DE3-CFCF9DF9B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2001BC2-DE2D-41F7-971D-0F1D4C60C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62D2F8F-4827-43ED-94C0-A587705E8EEE}"/>
              </a:ext>
            </a:extLst>
          </p:cNvPr>
          <p:cNvSpPr>
            <a:spLocks noGrp="1"/>
          </p:cNvSpPr>
          <p:nvPr>
            <p:ph type="dt" sz="half" idx="10"/>
          </p:nvPr>
        </p:nvSpPr>
        <p:spPr/>
        <p:txBody>
          <a:bodyPr/>
          <a:lstStyle/>
          <a:p>
            <a:fld id="{72CFA107-0DA3-4604-9707-EBD63F1F9E1F}" type="datetimeFigureOut">
              <a:rPr lang="zh-CN" altLang="en-US" smtClean="0"/>
              <a:t>2023/3/20</a:t>
            </a:fld>
            <a:endParaRPr lang="zh-CN" altLang="en-US"/>
          </a:p>
        </p:txBody>
      </p:sp>
      <p:sp>
        <p:nvSpPr>
          <p:cNvPr id="6" name="页脚占位符 5">
            <a:extLst>
              <a:ext uri="{FF2B5EF4-FFF2-40B4-BE49-F238E27FC236}">
                <a16:creationId xmlns:a16="http://schemas.microsoft.com/office/drawing/2014/main" id="{44D327D4-E221-4A76-83AA-5CFE0CE65E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93C53D-126C-45A0-8B83-10CBB9F8B0E0}"/>
              </a:ext>
            </a:extLst>
          </p:cNvPr>
          <p:cNvSpPr>
            <a:spLocks noGrp="1"/>
          </p:cNvSpPr>
          <p:nvPr>
            <p:ph type="sldNum" sz="quarter" idx="12"/>
          </p:nvPr>
        </p:nvSpPr>
        <p:spPr/>
        <p:txBody>
          <a:body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4263828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6F9E604-4381-4313-80DC-B756D81D53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E837DDB-1F23-4E8B-89DA-CF71276D1A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0DC182-463C-4D97-B375-EE8E3CDCBF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FA107-0DA3-4604-9707-EBD63F1F9E1F}"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4DCF6622-ABD8-4138-9F43-BAEDD89A57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6FCB14A-2568-449C-A024-79E2F56DCE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DE62C-82C8-4725-9E57-CE32FA55C06F}" type="slidenum">
              <a:rPr lang="zh-CN" altLang="en-US" smtClean="0"/>
              <a:t>‹#›</a:t>
            </a:fld>
            <a:endParaRPr lang="zh-CN" altLang="en-US"/>
          </a:p>
        </p:txBody>
      </p:sp>
    </p:spTree>
    <p:extLst>
      <p:ext uri="{BB962C8B-B14F-4D97-AF65-F5344CB8AC3E}">
        <p14:creationId xmlns:p14="http://schemas.microsoft.com/office/powerpoint/2010/main" val="747208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wmf"/><Relationship Id="rId5" Type="http://schemas.openxmlformats.org/officeDocument/2006/relationships/slideLayout" Target="../slideLayouts/slideLayout12.xml"/><Relationship Id="rId4"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2.xml"/><Relationship Id="rId5" Type="http://schemas.openxmlformats.org/officeDocument/2006/relationships/image" Target="../media/image16.emf"/><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diagramDrawing" Target="../diagrams/drawing1.xm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diagramColors" Target="../diagrams/colors1.xml"/><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diagramQuickStyle" Target="../diagrams/quickStyle1.xml"/><Relationship Id="rId5" Type="http://schemas.openxmlformats.org/officeDocument/2006/relationships/image" Target="../media/image24.png"/><Relationship Id="rId10" Type="http://schemas.openxmlformats.org/officeDocument/2006/relationships/diagramLayout" Target="../diagrams/layout1.xml"/><Relationship Id="rId4" Type="http://schemas.openxmlformats.org/officeDocument/2006/relationships/image" Target="../media/image23.png"/><Relationship Id="rId9" Type="http://schemas.openxmlformats.org/officeDocument/2006/relationships/diagramData" Target="../diagrams/data1.xml"/><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3.xml"/><Relationship Id="rId7" Type="http://schemas.openxmlformats.org/officeDocument/2006/relationships/image" Target="../media/image32.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11" Type="http://schemas.openxmlformats.org/officeDocument/2006/relationships/image" Target="../media/image36.tiff"/><Relationship Id="rId5" Type="http://schemas.openxmlformats.org/officeDocument/2006/relationships/diagramColors" Target="../diagrams/colors3.xml"/><Relationship Id="rId10" Type="http://schemas.openxmlformats.org/officeDocument/2006/relationships/image" Target="../media/image35.png"/><Relationship Id="rId4" Type="http://schemas.openxmlformats.org/officeDocument/2006/relationships/diagramQuickStyle" Target="../diagrams/quickStyle3.xml"/><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58.sv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tiff"/><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8.png"/><Relationship Id="rId17" Type="http://schemas.microsoft.com/office/2007/relationships/hdphoto" Target="../media/hdphoto8.wdp"/><Relationship Id="rId2" Type="http://schemas.openxmlformats.org/officeDocument/2006/relationships/image" Target="../media/image3.png"/><Relationship Id="rId16"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770920" y="1619465"/>
            <a:ext cx="8113103" cy="836141"/>
          </a:xfrm>
        </p:spPr>
        <p:txBody>
          <a:bodyPr>
            <a:noAutofit/>
          </a:bodyPr>
          <a:lstStyle/>
          <a:p>
            <a:pPr algn="dist"/>
            <a:r>
              <a:rPr lang="zh-CN" altLang="en-US" sz="4400" b="1" dirty="0" smtClean="0">
                <a:latin typeface="楷体" panose="02010609060101010101" charset="-122"/>
                <a:ea typeface="楷体" panose="02010609060101010101" charset="-122"/>
                <a:cs typeface="+mn-ea"/>
                <a:sym typeface="+mn-lt"/>
              </a:rPr>
              <a:t>金融</a:t>
            </a:r>
            <a:r>
              <a:rPr lang="zh-CN" altLang="en-US" sz="4400" b="1" dirty="0">
                <a:latin typeface="楷体" panose="02010609060101010101" charset="-122"/>
                <a:ea typeface="楷体" panose="02010609060101010101" charset="-122"/>
                <a:cs typeface="+mn-ea"/>
                <a:sym typeface="+mn-lt"/>
              </a:rPr>
              <a:t>数据安全治理交流</a:t>
            </a:r>
          </a:p>
        </p:txBody>
      </p:sp>
      <p:sp>
        <p:nvSpPr>
          <p:cNvPr id="2" name="文本框 1"/>
          <p:cNvSpPr txBox="1"/>
          <p:nvPr/>
        </p:nvSpPr>
        <p:spPr>
          <a:xfrm>
            <a:off x="8789749" y="5697421"/>
            <a:ext cx="2551973" cy="393904"/>
          </a:xfrm>
          <a:prstGeom prst="rect">
            <a:avLst/>
          </a:prstGeom>
          <a:noFill/>
        </p:spPr>
        <p:txBody>
          <a:bodyPr wrap="square" rtlCol="0">
            <a:spAutoFit/>
          </a:bodyPr>
          <a:lstStyle/>
          <a:p>
            <a:pPr algn="ctr" defTabSz="900227" fontAlgn="base">
              <a:spcBef>
                <a:spcPct val="0"/>
              </a:spcBef>
              <a:spcAft>
                <a:spcPct val="0"/>
              </a:spcAft>
            </a:pPr>
            <a:r>
              <a:rPr kumimoji="1" lang="en-US" altLang="zh-CN" sz="1969" b="1" dirty="0">
                <a:solidFill>
                  <a:prstClr val="black"/>
                </a:solidFill>
                <a:latin typeface="楷体" panose="02010609060101010101" charset="-122"/>
                <a:ea typeface="楷体" panose="02010609060101010101" charset="-122"/>
              </a:rPr>
              <a:t>2021</a:t>
            </a:r>
            <a:r>
              <a:rPr kumimoji="1" lang="zh-CN" altLang="en-US" sz="1969" b="1" dirty="0">
                <a:solidFill>
                  <a:prstClr val="black"/>
                </a:solidFill>
                <a:latin typeface="楷体" panose="02010609060101010101" charset="-122"/>
                <a:ea typeface="楷体" panose="02010609060101010101" charset="-122"/>
              </a:rPr>
              <a:t>年</a:t>
            </a:r>
            <a:r>
              <a:rPr kumimoji="1" lang="en-US" altLang="zh-CN" sz="1969" b="1" dirty="0">
                <a:solidFill>
                  <a:prstClr val="black"/>
                </a:solidFill>
                <a:latin typeface="楷体" panose="02010609060101010101" charset="-122"/>
                <a:ea typeface="楷体" panose="02010609060101010101" charset="-122"/>
              </a:rPr>
              <a:t>4</a:t>
            </a:r>
            <a:r>
              <a:rPr kumimoji="1" lang="zh-CN" altLang="en-US" sz="1969" b="1" dirty="0">
                <a:solidFill>
                  <a:prstClr val="black"/>
                </a:solidFill>
                <a:latin typeface="楷体" panose="02010609060101010101" charset="-122"/>
                <a:ea typeface="楷体" panose="02010609060101010101" charset="-122"/>
              </a:rPr>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FC2E3-581E-40D4-A378-9D0E54ACB5EF}"/>
              </a:ext>
            </a:extLst>
          </p:cNvPr>
          <p:cNvSpPr>
            <a:spLocks noGrp="1"/>
          </p:cNvSpPr>
          <p:nvPr>
            <p:ph type="title"/>
          </p:nvPr>
        </p:nvSpPr>
        <p:spPr/>
        <p:txBody>
          <a:bodyPr>
            <a:normAutofit fontScale="90000"/>
          </a:bodyPr>
          <a:lstStyle/>
          <a:p>
            <a:r>
              <a:rPr lang="zh-CN" altLang="en-US" dirty="0"/>
              <a:t>信息系统运维保障</a:t>
            </a:r>
            <a:r>
              <a:rPr lang="en-US" altLang="zh-CN" dirty="0"/>
              <a:t>-</a:t>
            </a:r>
            <a:r>
              <a:rPr lang="zh-CN" altLang="en-US" dirty="0"/>
              <a:t>安全监测</a:t>
            </a:r>
            <a:r>
              <a:rPr lang="en-US" altLang="zh-CN" dirty="0"/>
              <a:t>-</a:t>
            </a:r>
            <a:r>
              <a:rPr lang="zh-CN" altLang="en-US" dirty="0"/>
              <a:t>态势感知</a:t>
            </a:r>
          </a:p>
        </p:txBody>
      </p:sp>
      <p:grpSp>
        <p:nvGrpSpPr>
          <p:cNvPr id="29" name="组合 28">
            <a:extLst>
              <a:ext uri="{FF2B5EF4-FFF2-40B4-BE49-F238E27FC236}">
                <a16:creationId xmlns:a16="http://schemas.microsoft.com/office/drawing/2014/main" id="{1DCFCC44-85BF-4EC8-AF04-1FE76DDC72BF}"/>
              </a:ext>
            </a:extLst>
          </p:cNvPr>
          <p:cNvGrpSpPr>
            <a:grpSpLocks noChangeAspect="1"/>
          </p:cNvGrpSpPr>
          <p:nvPr/>
        </p:nvGrpSpPr>
        <p:grpSpPr>
          <a:xfrm rot="10800000">
            <a:off x="2473712" y="2058128"/>
            <a:ext cx="872145" cy="3019270"/>
            <a:chOff x="7607300" y="1765760"/>
            <a:chExt cx="958903" cy="3319616"/>
          </a:xfrm>
        </p:grpSpPr>
        <p:sp>
          <p:nvSpPr>
            <p:cNvPr id="30" name="椭圆 29">
              <a:extLst>
                <a:ext uri="{FF2B5EF4-FFF2-40B4-BE49-F238E27FC236}">
                  <a16:creationId xmlns:a16="http://schemas.microsoft.com/office/drawing/2014/main" id="{43EC30A8-0F84-477C-B0C3-28008FC02125}"/>
                </a:ext>
              </a:extLst>
            </p:cNvPr>
            <p:cNvSpPr/>
            <p:nvPr/>
          </p:nvSpPr>
          <p:spPr>
            <a:xfrm>
              <a:off x="8452363" y="1765760"/>
              <a:ext cx="113840" cy="113840"/>
            </a:xfrm>
            <a:prstGeom prst="ellipse">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椭圆 30">
              <a:extLst>
                <a:ext uri="{FF2B5EF4-FFF2-40B4-BE49-F238E27FC236}">
                  <a16:creationId xmlns:a16="http://schemas.microsoft.com/office/drawing/2014/main" id="{91D9835F-8CC5-4EF4-AD75-D5559C1C8988}"/>
                </a:ext>
              </a:extLst>
            </p:cNvPr>
            <p:cNvSpPr/>
            <p:nvPr/>
          </p:nvSpPr>
          <p:spPr>
            <a:xfrm>
              <a:off x="8452363" y="3368648"/>
              <a:ext cx="113840" cy="113840"/>
            </a:xfrm>
            <a:prstGeom prst="ellipse">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 name="椭圆 31">
              <a:extLst>
                <a:ext uri="{FF2B5EF4-FFF2-40B4-BE49-F238E27FC236}">
                  <a16:creationId xmlns:a16="http://schemas.microsoft.com/office/drawing/2014/main" id="{48DA8C44-43F7-4609-843B-EFDBF0EF72DC}"/>
                </a:ext>
              </a:extLst>
            </p:cNvPr>
            <p:cNvSpPr/>
            <p:nvPr/>
          </p:nvSpPr>
          <p:spPr>
            <a:xfrm>
              <a:off x="8452363" y="4971536"/>
              <a:ext cx="113840" cy="113840"/>
            </a:xfrm>
            <a:prstGeom prst="ellipse">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cxnSp>
          <p:nvCxnSpPr>
            <p:cNvPr id="33" name="肘形连接符 37">
              <a:extLst>
                <a:ext uri="{FF2B5EF4-FFF2-40B4-BE49-F238E27FC236}">
                  <a16:creationId xmlns:a16="http://schemas.microsoft.com/office/drawing/2014/main" id="{7ECFEB97-64F2-49DB-B1F3-73B5239B75D2}"/>
                </a:ext>
              </a:extLst>
            </p:cNvPr>
            <p:cNvCxnSpPr>
              <a:stCxn id="30" idx="2"/>
              <a:endCxn id="32" idx="2"/>
            </p:cNvCxnSpPr>
            <p:nvPr/>
          </p:nvCxnSpPr>
          <p:spPr>
            <a:xfrm rot="10800000" flipV="1">
              <a:off x="8452363" y="1822680"/>
              <a:ext cx="12700" cy="3205776"/>
            </a:xfrm>
            <a:prstGeom prst="bentConnector3">
              <a:avLst>
                <a:gd name="adj1" fmla="val 1800000"/>
              </a:avLst>
            </a:prstGeom>
            <a:ln w="3175"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130">
              <a:extLst>
                <a:ext uri="{FF2B5EF4-FFF2-40B4-BE49-F238E27FC236}">
                  <a16:creationId xmlns:a16="http://schemas.microsoft.com/office/drawing/2014/main" id="{08548CEE-2EA4-4FC5-985D-E7615BD6AC25}"/>
                </a:ext>
              </a:extLst>
            </p:cNvPr>
            <p:cNvCxnSpPr>
              <a:stCxn id="31" idx="2"/>
            </p:cNvCxnSpPr>
            <p:nvPr/>
          </p:nvCxnSpPr>
          <p:spPr>
            <a:xfrm flipH="1">
              <a:off x="7607300" y="3425568"/>
              <a:ext cx="845063" cy="3432"/>
            </a:xfrm>
            <a:prstGeom prst="line">
              <a:avLst/>
            </a:prstGeom>
            <a:ln w="3175" cap="rnd">
              <a:solidFill>
                <a:srgbClr val="0070C0"/>
              </a:solidFill>
              <a:round/>
            </a:ln>
          </p:spPr>
          <p:style>
            <a:lnRef idx="1">
              <a:schemeClr val="accent1"/>
            </a:lnRef>
            <a:fillRef idx="0">
              <a:schemeClr val="accent1"/>
            </a:fillRef>
            <a:effectRef idx="0">
              <a:schemeClr val="accent1"/>
            </a:effectRef>
            <a:fontRef idx="minor">
              <a:schemeClr val="tx1"/>
            </a:fontRef>
          </p:style>
        </p:cxnSp>
      </p:grpSp>
      <p:sp>
        <p:nvSpPr>
          <p:cNvPr id="51" name="矩形: 剪去对角 50">
            <a:extLst>
              <a:ext uri="{FF2B5EF4-FFF2-40B4-BE49-F238E27FC236}">
                <a16:creationId xmlns:a16="http://schemas.microsoft.com/office/drawing/2014/main" id="{A9D317AA-B4A7-4D2A-9EDD-2731BEFD3E4E}"/>
              </a:ext>
            </a:extLst>
          </p:cNvPr>
          <p:cNvSpPr/>
          <p:nvPr/>
        </p:nvSpPr>
        <p:spPr>
          <a:xfrm>
            <a:off x="448825" y="4620959"/>
            <a:ext cx="1978891" cy="816083"/>
          </a:xfrm>
          <a:prstGeom prst="snip2DiagRect">
            <a:avLst/>
          </a:prstGeom>
          <a:solidFill>
            <a:srgbClr val="55B7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0488">
              <a:spcBef>
                <a:spcPts val="5"/>
              </a:spcBef>
              <a:spcAft>
                <a:spcPts val="0"/>
              </a:spcAft>
            </a:pPr>
            <a:r>
              <a:rPr lang="en-US" altLang="zh-CN" sz="1100" spc="5" dirty="0">
                <a:solidFill>
                  <a:schemeClr val="tx1"/>
                </a:solidFill>
                <a:effectLst/>
                <a:latin typeface="微软雅黑" panose="020B0503020204020204" pitchFamily="34" charset="-122"/>
                <a:ea typeface="宋体" panose="02010600030101010101" pitchFamily="2" charset="-122"/>
                <a:cs typeface="Times New Roman" panose="02020603050405020304" pitchFamily="18" charset="0"/>
              </a:rPr>
              <a:t>c</a:t>
            </a:r>
            <a:r>
              <a:rPr lang="en-US" altLang="zh-CN" sz="1100" dirty="0">
                <a:solidFill>
                  <a:schemeClr val="tx1"/>
                </a:solidFill>
                <a:effectLst/>
                <a:latin typeface="微软雅黑" panose="020B0503020204020204" pitchFamily="34" charset="-122"/>
                <a:ea typeface="宋体" panose="02010600030101010101" pitchFamily="2" charset="-122"/>
                <a:cs typeface="Times New Roman" panose="02020603050405020304" pitchFamily="18" charset="0"/>
              </a:rPr>
              <a:t>)</a:t>
            </a:r>
            <a:r>
              <a:rPr lang="en-US" altLang="zh-CN" sz="1100" spc="70" dirty="0">
                <a:solidFill>
                  <a:schemeClr val="tx1"/>
                </a:solidFill>
                <a:effectLst/>
                <a:latin typeface="微软雅黑" panose="020B0503020204020204" pitchFamily="34" charset="-122"/>
                <a:ea typeface="宋体" panose="02010600030101010101" pitchFamily="2" charset="-122"/>
                <a:cs typeface="Times New Roman" panose="02020603050405020304" pitchFamily="18" charset="0"/>
              </a:rPr>
              <a:t> </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宜</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结</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合</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实</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时</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安</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全</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漏</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洞</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资</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讯</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错</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报</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等</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信</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息</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对</a:t>
            </a:r>
            <a:r>
              <a:rPr lang="zh-CN" altLang="zh-CN" sz="1100" b="1" spc="-5" dirty="0">
                <a:solidFill>
                  <a:srgbClr val="0070C0"/>
                </a:solidFill>
                <a:effectLst/>
                <a:latin typeface="宋体" panose="02010600030101010101" pitchFamily="2" charset="-122"/>
                <a:ea typeface="微软雅黑" panose="020B0503020204020204" pitchFamily="34" charset="-122"/>
                <a:cs typeface="Times New Roman" panose="02020603050405020304" pitchFamily="18" charset="0"/>
              </a:rPr>
              <a:t>态</a:t>
            </a:r>
            <a:r>
              <a:rPr lang="zh-CN" altLang="zh-CN" sz="1100" b="1" spc="10" dirty="0">
                <a:solidFill>
                  <a:srgbClr val="0070C0"/>
                </a:solidFill>
                <a:effectLst/>
                <a:latin typeface="宋体" panose="02010600030101010101" pitchFamily="2" charset="-122"/>
                <a:ea typeface="微软雅黑" panose="020B0503020204020204" pitchFamily="34" charset="-122"/>
                <a:cs typeface="Times New Roman" panose="02020603050405020304" pitchFamily="18" charset="0"/>
              </a:rPr>
              <a:t>势</a:t>
            </a:r>
            <a:r>
              <a:rPr lang="zh-CN" altLang="zh-CN" sz="1100" b="1" spc="-5" dirty="0">
                <a:solidFill>
                  <a:srgbClr val="0070C0"/>
                </a:solidFill>
                <a:effectLst/>
                <a:latin typeface="宋体" panose="02010600030101010101" pitchFamily="2" charset="-122"/>
                <a:ea typeface="微软雅黑" panose="020B0503020204020204" pitchFamily="34" charset="-122"/>
                <a:cs typeface="Times New Roman" panose="02020603050405020304" pitchFamily="18" charset="0"/>
              </a:rPr>
              <a:t>感</a:t>
            </a:r>
            <a:r>
              <a:rPr lang="zh-CN" altLang="zh-CN" sz="1100" b="1" spc="10" dirty="0">
                <a:solidFill>
                  <a:srgbClr val="0070C0"/>
                </a:solidFill>
                <a:effectLst/>
                <a:latin typeface="宋体" panose="02010600030101010101" pitchFamily="2" charset="-122"/>
                <a:ea typeface="微软雅黑" panose="020B0503020204020204" pitchFamily="34" charset="-122"/>
                <a:cs typeface="Times New Roman" panose="02020603050405020304" pitchFamily="18" charset="0"/>
              </a:rPr>
              <a:t>知</a:t>
            </a:r>
            <a:r>
              <a:rPr lang="zh-CN" altLang="zh-CN" sz="1100" b="1" spc="-5" dirty="0">
                <a:solidFill>
                  <a:srgbClr val="0070C0"/>
                </a:solidFill>
                <a:effectLst/>
                <a:latin typeface="宋体" panose="02010600030101010101" pitchFamily="2" charset="-122"/>
                <a:ea typeface="微软雅黑" panose="020B0503020204020204" pitchFamily="34" charset="-122"/>
                <a:cs typeface="Times New Roman" panose="02020603050405020304" pitchFamily="18" charset="0"/>
              </a:rPr>
              <a:t>平</a:t>
            </a:r>
            <a:r>
              <a:rPr lang="zh-CN" altLang="zh-CN" sz="1100" b="1" spc="10" dirty="0">
                <a:solidFill>
                  <a:srgbClr val="0070C0"/>
                </a:solidFill>
                <a:effectLst/>
                <a:latin typeface="宋体" panose="02010600030101010101" pitchFamily="2" charset="-122"/>
                <a:ea typeface="微软雅黑" panose="020B0503020204020204" pitchFamily="34" charset="-122"/>
                <a:cs typeface="Times New Roman" panose="02020603050405020304" pitchFamily="18" charset="0"/>
              </a:rPr>
              <a:t>台</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的</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底</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层</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规</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则</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进</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行</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及</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时</a:t>
            </a:r>
            <a:r>
              <a:rPr lang="zh-CN" altLang="zh-CN" sz="1100" spc="1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更</a:t>
            </a:r>
            <a:r>
              <a:rPr lang="zh-CN" altLang="zh-CN" sz="1100" spc="-5"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新</a:t>
            </a:r>
            <a:r>
              <a:rPr lang="zh-CN" altLang="zh-CN" sz="11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a:t>
            </a:r>
            <a:endParaRPr lang="zh-CN" altLang="zh-CN" sz="1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52" name="矩形: 剪去对角 51">
            <a:extLst>
              <a:ext uri="{FF2B5EF4-FFF2-40B4-BE49-F238E27FC236}">
                <a16:creationId xmlns:a16="http://schemas.microsoft.com/office/drawing/2014/main" id="{C67FE382-77D6-47CF-9D82-79E893753255}"/>
              </a:ext>
            </a:extLst>
          </p:cNvPr>
          <p:cNvSpPr/>
          <p:nvPr/>
        </p:nvSpPr>
        <p:spPr>
          <a:xfrm>
            <a:off x="460491" y="3007034"/>
            <a:ext cx="1967225" cy="1301405"/>
          </a:xfrm>
          <a:prstGeom prst="snip2DiagRect">
            <a:avLst/>
          </a:prstGeom>
          <a:solidFill>
            <a:srgbClr val="55B7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5"/>
              </a:spcBef>
              <a:spcAft>
                <a:spcPts val="0"/>
              </a:spcAft>
            </a:pPr>
            <a:r>
              <a:rPr lang="en-US" altLang="zh-CN" sz="1100" spc="5"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b) </a:t>
            </a:r>
            <a:r>
              <a:rPr lang="zh-CN" altLang="en-US" sz="1100" spc="5"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宜对数据接口、数据系统、数据设备</a:t>
            </a:r>
            <a:r>
              <a:rPr lang="zh-CN" altLang="en-US" sz="1100" spc="5"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等进行画像，通过算法模型检测内部潜在的安全风险和威胁，并进行</a:t>
            </a:r>
            <a:r>
              <a:rPr lang="zh-CN" altLang="en-US" sz="1100" b="1" spc="5"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可视化展示</a:t>
            </a:r>
            <a:r>
              <a:rPr lang="zh-CN" altLang="en-US" sz="1100" spc="5"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各类风险</a:t>
            </a:r>
            <a:r>
              <a:rPr lang="zh-CN" altLang="en-US" sz="1100" spc="5"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和数据流动态势。</a:t>
            </a:r>
            <a:endParaRPr lang="zh-CN" altLang="zh-CN" sz="1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剪去对角 52">
            <a:extLst>
              <a:ext uri="{FF2B5EF4-FFF2-40B4-BE49-F238E27FC236}">
                <a16:creationId xmlns:a16="http://schemas.microsoft.com/office/drawing/2014/main" id="{FD6CB32A-646A-4718-AF85-F0A2B76BB36E}"/>
              </a:ext>
            </a:extLst>
          </p:cNvPr>
          <p:cNvSpPr/>
          <p:nvPr/>
        </p:nvSpPr>
        <p:spPr>
          <a:xfrm>
            <a:off x="483731" y="1582057"/>
            <a:ext cx="1943986" cy="1246251"/>
          </a:xfrm>
          <a:prstGeom prst="snip2DiagRect">
            <a:avLst/>
          </a:prstGeom>
          <a:solidFill>
            <a:srgbClr val="55B7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5"/>
              </a:spcBef>
              <a:spcAft>
                <a:spcPts val="0"/>
              </a:spcAft>
            </a:pPr>
            <a:r>
              <a:rPr lang="en-US" altLang="zh-CN" sz="1100" spc="5"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 </a:t>
            </a:r>
            <a:r>
              <a:rPr lang="zh-CN" altLang="en-US" sz="1100" spc="5"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宜在内部各个关键节点，通过安全设备、探针等检测相关信息，包括但不限于设备指纹、上网行为日志、管理平台的审批日志、业务操作日志、数据库日志、流量日志。</a:t>
            </a:r>
            <a:endParaRPr lang="zh-CN" altLang="zh-CN" sz="1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 name="组合 12">
            <a:extLst>
              <a:ext uri="{FF2B5EF4-FFF2-40B4-BE49-F238E27FC236}">
                <a16:creationId xmlns:a16="http://schemas.microsoft.com/office/drawing/2014/main" id="{7084B51B-7182-47F0-A10A-6E2577F53364}"/>
              </a:ext>
            </a:extLst>
          </p:cNvPr>
          <p:cNvGrpSpPr/>
          <p:nvPr/>
        </p:nvGrpSpPr>
        <p:grpSpPr>
          <a:xfrm>
            <a:off x="3044093" y="1213353"/>
            <a:ext cx="9019260" cy="4888765"/>
            <a:chOff x="297140" y="1082877"/>
            <a:chExt cx="11566583" cy="5376779"/>
          </a:xfrm>
        </p:grpSpPr>
        <p:sp>
          <p:nvSpPr>
            <p:cNvPr id="14" name="矩形: 圆角 13">
              <a:extLst>
                <a:ext uri="{FF2B5EF4-FFF2-40B4-BE49-F238E27FC236}">
                  <a16:creationId xmlns:a16="http://schemas.microsoft.com/office/drawing/2014/main" id="{0CC05451-AFB2-4ECB-A72F-0F2036D6E692}"/>
                </a:ext>
              </a:extLst>
            </p:cNvPr>
            <p:cNvSpPr/>
            <p:nvPr/>
          </p:nvSpPr>
          <p:spPr>
            <a:xfrm>
              <a:off x="297141" y="2391988"/>
              <a:ext cx="11566581" cy="2621892"/>
            </a:xfrm>
            <a:prstGeom prst="roundRect">
              <a:avLst>
                <a:gd name="adj" fmla="val 1461"/>
              </a:avLst>
            </a:prstGeom>
            <a:solidFill>
              <a:srgbClr val="FEFEFF"/>
            </a:solidFill>
            <a:ln w="12700" cap="flat" cmpd="sng" algn="ctr">
              <a:solidFill>
                <a:srgbClr val="5B9BD5">
                  <a:shade val="50000"/>
                </a:srgbClr>
              </a:solidFill>
              <a:prstDash val="solid"/>
              <a:miter lim="800000"/>
            </a:ln>
            <a:effectLst/>
          </p:spPr>
          <p:txBody>
            <a:bodyPr vert="ea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a:ea typeface="微软雅黑"/>
                  <a:cs typeface="+mn-cs"/>
                </a:rPr>
                <a:t>数据安全功能层</a:t>
              </a:r>
            </a:p>
          </p:txBody>
        </p:sp>
        <p:sp>
          <p:nvSpPr>
            <p:cNvPr id="15" name="矩形: 圆角 14">
              <a:extLst>
                <a:ext uri="{FF2B5EF4-FFF2-40B4-BE49-F238E27FC236}">
                  <a16:creationId xmlns:a16="http://schemas.microsoft.com/office/drawing/2014/main" id="{843A9FE5-522F-43C6-8C41-2B34F84BEB0F}"/>
                </a:ext>
              </a:extLst>
            </p:cNvPr>
            <p:cNvSpPr/>
            <p:nvPr/>
          </p:nvSpPr>
          <p:spPr>
            <a:xfrm>
              <a:off x="297142" y="1082877"/>
              <a:ext cx="11566581" cy="1243909"/>
            </a:xfrm>
            <a:prstGeom prst="roundRect">
              <a:avLst>
                <a:gd name="adj" fmla="val 3189"/>
              </a:avLst>
            </a:prstGeom>
            <a:solidFill>
              <a:srgbClr val="FEFEFF"/>
            </a:solidFill>
            <a:ln w="12700" cap="flat" cmpd="sng" algn="ctr">
              <a:solidFill>
                <a:srgbClr val="5B9BD5">
                  <a:shade val="50000"/>
                </a:srgbClr>
              </a:solidFill>
              <a:prstDash val="solid"/>
              <a:miter lim="800000"/>
            </a:ln>
            <a:effectLst/>
          </p:spPr>
          <p:txBody>
            <a:bodyPr vert="ea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a:ea typeface="微软雅黑"/>
                  <a:cs typeface="+mn-cs"/>
                </a:rPr>
                <a:t>数据安全监测展示层</a:t>
              </a:r>
            </a:p>
          </p:txBody>
        </p:sp>
        <p:sp>
          <p:nvSpPr>
            <p:cNvPr id="16" name="矩形: 圆角 15">
              <a:extLst>
                <a:ext uri="{FF2B5EF4-FFF2-40B4-BE49-F238E27FC236}">
                  <a16:creationId xmlns:a16="http://schemas.microsoft.com/office/drawing/2014/main" id="{60699CBC-AF9F-4D81-8FE4-26BD0E364832}"/>
                </a:ext>
              </a:extLst>
            </p:cNvPr>
            <p:cNvSpPr/>
            <p:nvPr/>
          </p:nvSpPr>
          <p:spPr>
            <a:xfrm>
              <a:off x="864247" y="1205934"/>
              <a:ext cx="2622861" cy="1063322"/>
            </a:xfrm>
            <a:prstGeom prst="roundRect">
              <a:avLst>
                <a:gd name="adj" fmla="val 6371"/>
              </a:avLst>
            </a:prstGeom>
            <a:solidFill>
              <a:srgbClr val="F3F5F9"/>
            </a:solidFill>
            <a:ln w="9525" cap="flat" cmpd="sng" algn="ctr">
              <a:solidFill>
                <a:srgbClr val="5B9BD5">
                  <a:shade val="50000"/>
                </a:srgbClr>
              </a:solidFill>
              <a:prstDash val="sysDash"/>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数据资源安全运营</a:t>
              </a:r>
            </a:p>
          </p:txBody>
        </p:sp>
        <p:sp>
          <p:nvSpPr>
            <p:cNvPr id="17" name="矩形: 圆角 16">
              <a:extLst>
                <a:ext uri="{FF2B5EF4-FFF2-40B4-BE49-F238E27FC236}">
                  <a16:creationId xmlns:a16="http://schemas.microsoft.com/office/drawing/2014/main" id="{4F1EEF84-9903-4272-8070-98979D96CBAB}"/>
                </a:ext>
              </a:extLst>
            </p:cNvPr>
            <p:cNvSpPr/>
            <p:nvPr/>
          </p:nvSpPr>
          <p:spPr>
            <a:xfrm>
              <a:off x="3605256" y="1205934"/>
              <a:ext cx="2622861" cy="1063322"/>
            </a:xfrm>
            <a:prstGeom prst="roundRect">
              <a:avLst>
                <a:gd name="adj" fmla="val 6371"/>
              </a:avLst>
            </a:prstGeom>
            <a:solidFill>
              <a:sysClr val="window" lastClr="FFFFFF"/>
            </a:solidFill>
            <a:ln w="9525" cap="flat" cmpd="sng" algn="ctr">
              <a:solidFill>
                <a:srgbClr val="5B9BD5">
                  <a:shade val="50000"/>
                </a:srgbClr>
              </a:solidFill>
              <a:prstDash val="sysDash"/>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数据安全策略运营</a:t>
              </a:r>
            </a:p>
          </p:txBody>
        </p:sp>
        <p:sp>
          <p:nvSpPr>
            <p:cNvPr id="18" name="矩形: 圆角 17">
              <a:extLst>
                <a:ext uri="{FF2B5EF4-FFF2-40B4-BE49-F238E27FC236}">
                  <a16:creationId xmlns:a16="http://schemas.microsoft.com/office/drawing/2014/main" id="{F5E2DAA1-95B7-449D-B021-82DE4228F176}"/>
                </a:ext>
              </a:extLst>
            </p:cNvPr>
            <p:cNvSpPr/>
            <p:nvPr/>
          </p:nvSpPr>
          <p:spPr>
            <a:xfrm>
              <a:off x="6346265" y="1205934"/>
              <a:ext cx="2622861" cy="1063322"/>
            </a:xfrm>
            <a:prstGeom prst="roundRect">
              <a:avLst>
                <a:gd name="adj" fmla="val 6371"/>
              </a:avLst>
            </a:prstGeom>
            <a:solidFill>
              <a:sysClr val="window" lastClr="FFFFFF"/>
            </a:solidFill>
            <a:ln w="9525" cap="flat" cmpd="sng" algn="ctr">
              <a:solidFill>
                <a:srgbClr val="5B9BD5">
                  <a:shade val="50000"/>
                </a:srgbClr>
              </a:solidFill>
              <a:prstDash val="sysDash"/>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数据安全事件运营</a:t>
              </a:r>
            </a:p>
          </p:txBody>
        </p:sp>
        <p:sp>
          <p:nvSpPr>
            <p:cNvPr id="19" name="矩形: 圆角 18">
              <a:extLst>
                <a:ext uri="{FF2B5EF4-FFF2-40B4-BE49-F238E27FC236}">
                  <a16:creationId xmlns:a16="http://schemas.microsoft.com/office/drawing/2014/main" id="{E12C841B-B245-4CBB-AC3D-CF7CE9AC86FA}"/>
                </a:ext>
              </a:extLst>
            </p:cNvPr>
            <p:cNvSpPr/>
            <p:nvPr/>
          </p:nvSpPr>
          <p:spPr>
            <a:xfrm>
              <a:off x="9087273" y="1205934"/>
              <a:ext cx="2622861" cy="1063322"/>
            </a:xfrm>
            <a:prstGeom prst="roundRect">
              <a:avLst>
                <a:gd name="adj" fmla="val 6371"/>
              </a:avLst>
            </a:prstGeom>
            <a:solidFill>
              <a:sysClr val="window" lastClr="FFFFFF"/>
            </a:solidFill>
            <a:ln w="9525" cap="flat" cmpd="sng" algn="ctr">
              <a:solidFill>
                <a:srgbClr val="5B9BD5">
                  <a:shade val="50000"/>
                </a:srgbClr>
              </a:solidFill>
              <a:prstDash val="sysDash"/>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数据安全风险运营</a:t>
              </a:r>
            </a:p>
          </p:txBody>
        </p:sp>
        <p:grpSp>
          <p:nvGrpSpPr>
            <p:cNvPr id="20" name="组合 19">
              <a:extLst>
                <a:ext uri="{FF2B5EF4-FFF2-40B4-BE49-F238E27FC236}">
                  <a16:creationId xmlns:a16="http://schemas.microsoft.com/office/drawing/2014/main" id="{B8427FF7-EC75-4466-A32B-625E913B8F24}"/>
                </a:ext>
              </a:extLst>
            </p:cNvPr>
            <p:cNvGrpSpPr/>
            <p:nvPr/>
          </p:nvGrpSpPr>
          <p:grpSpPr>
            <a:xfrm>
              <a:off x="1236408" y="1524928"/>
              <a:ext cx="1878537" cy="647497"/>
              <a:chOff x="1259701" y="1190134"/>
              <a:chExt cx="1908134" cy="657698"/>
            </a:xfrm>
          </p:grpSpPr>
          <p:sp>
            <p:nvSpPr>
              <p:cNvPr id="84" name="矩形: 圆角 83">
                <a:extLst>
                  <a:ext uri="{FF2B5EF4-FFF2-40B4-BE49-F238E27FC236}">
                    <a16:creationId xmlns:a16="http://schemas.microsoft.com/office/drawing/2014/main" id="{8CDF1DF0-F05B-472C-BB2A-51CF36843C4B}"/>
                  </a:ext>
                </a:extLst>
              </p:cNvPr>
              <p:cNvSpPr/>
              <p:nvPr/>
            </p:nvSpPr>
            <p:spPr>
              <a:xfrm>
                <a:off x="1259701" y="1190134"/>
                <a:ext cx="1908134"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敏感数据分布视图</a:t>
                </a:r>
              </a:p>
            </p:txBody>
          </p:sp>
          <p:sp>
            <p:nvSpPr>
              <p:cNvPr id="85" name="矩形: 圆角 84">
                <a:extLst>
                  <a:ext uri="{FF2B5EF4-FFF2-40B4-BE49-F238E27FC236}">
                    <a16:creationId xmlns:a16="http://schemas.microsoft.com/office/drawing/2014/main" id="{91AE2294-4347-4223-95D7-B7A37A9976F6}"/>
                  </a:ext>
                </a:extLst>
              </p:cNvPr>
              <p:cNvSpPr/>
              <p:nvPr/>
            </p:nvSpPr>
            <p:spPr>
              <a:xfrm>
                <a:off x="1259701" y="1559832"/>
                <a:ext cx="1908134"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数据分布视图</a:t>
                </a:r>
              </a:p>
            </p:txBody>
          </p:sp>
        </p:grpSp>
        <p:grpSp>
          <p:nvGrpSpPr>
            <p:cNvPr id="21" name="组合 20">
              <a:extLst>
                <a:ext uri="{FF2B5EF4-FFF2-40B4-BE49-F238E27FC236}">
                  <a16:creationId xmlns:a16="http://schemas.microsoft.com/office/drawing/2014/main" id="{AFCC68F8-EB4E-4001-80C8-553934942122}"/>
                </a:ext>
              </a:extLst>
            </p:cNvPr>
            <p:cNvGrpSpPr/>
            <p:nvPr/>
          </p:nvGrpSpPr>
          <p:grpSpPr>
            <a:xfrm>
              <a:off x="6718426" y="1524928"/>
              <a:ext cx="1878537" cy="647497"/>
              <a:chOff x="1259701" y="1190134"/>
              <a:chExt cx="1908134" cy="657698"/>
            </a:xfrm>
          </p:grpSpPr>
          <p:sp>
            <p:nvSpPr>
              <p:cNvPr id="82" name="矩形: 圆角 81">
                <a:extLst>
                  <a:ext uri="{FF2B5EF4-FFF2-40B4-BE49-F238E27FC236}">
                    <a16:creationId xmlns:a16="http://schemas.microsoft.com/office/drawing/2014/main" id="{FD81A53A-5C6F-48A6-9046-03A71C458572}"/>
                  </a:ext>
                </a:extLst>
              </p:cNvPr>
              <p:cNvSpPr/>
              <p:nvPr/>
            </p:nvSpPr>
            <p:spPr>
              <a:xfrm>
                <a:off x="1259701" y="1190134"/>
                <a:ext cx="1908134"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安全运维事件管理</a:t>
                </a:r>
              </a:p>
            </p:txBody>
          </p:sp>
          <p:sp>
            <p:nvSpPr>
              <p:cNvPr id="83" name="矩形: 圆角 82">
                <a:extLst>
                  <a:ext uri="{FF2B5EF4-FFF2-40B4-BE49-F238E27FC236}">
                    <a16:creationId xmlns:a16="http://schemas.microsoft.com/office/drawing/2014/main" id="{CE8AE8A8-EFCD-4E20-8C37-AA904BA84870}"/>
                  </a:ext>
                </a:extLst>
              </p:cNvPr>
              <p:cNvSpPr/>
              <p:nvPr/>
            </p:nvSpPr>
            <p:spPr>
              <a:xfrm>
                <a:off x="1259701" y="1559832"/>
                <a:ext cx="1908134"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敏感数据事件视图</a:t>
                </a:r>
              </a:p>
            </p:txBody>
          </p:sp>
        </p:grpSp>
        <p:grpSp>
          <p:nvGrpSpPr>
            <p:cNvPr id="22" name="组合 21">
              <a:extLst>
                <a:ext uri="{FF2B5EF4-FFF2-40B4-BE49-F238E27FC236}">
                  <a16:creationId xmlns:a16="http://schemas.microsoft.com/office/drawing/2014/main" id="{281B91D4-15F8-4AD5-9A5E-4F73CCBE61AB}"/>
                </a:ext>
              </a:extLst>
            </p:cNvPr>
            <p:cNvGrpSpPr/>
            <p:nvPr/>
          </p:nvGrpSpPr>
          <p:grpSpPr>
            <a:xfrm>
              <a:off x="9459434" y="1524928"/>
              <a:ext cx="1878537" cy="647497"/>
              <a:chOff x="1259701" y="1190134"/>
              <a:chExt cx="1908134" cy="657698"/>
            </a:xfrm>
          </p:grpSpPr>
          <p:sp>
            <p:nvSpPr>
              <p:cNvPr id="80" name="矩形: 圆角 79">
                <a:extLst>
                  <a:ext uri="{FF2B5EF4-FFF2-40B4-BE49-F238E27FC236}">
                    <a16:creationId xmlns:a16="http://schemas.microsoft.com/office/drawing/2014/main" id="{A75F5AD4-BD7A-425B-B8F6-185A992C0D22}"/>
                  </a:ext>
                </a:extLst>
              </p:cNvPr>
              <p:cNvSpPr/>
              <p:nvPr/>
            </p:nvSpPr>
            <p:spPr>
              <a:xfrm>
                <a:off x="1259701" y="1190134"/>
                <a:ext cx="1908134"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数据安全态势</a:t>
                </a:r>
              </a:p>
            </p:txBody>
          </p:sp>
          <p:sp>
            <p:nvSpPr>
              <p:cNvPr id="81" name="矩形: 圆角 80">
                <a:extLst>
                  <a:ext uri="{FF2B5EF4-FFF2-40B4-BE49-F238E27FC236}">
                    <a16:creationId xmlns:a16="http://schemas.microsoft.com/office/drawing/2014/main" id="{91341D6C-954C-492C-AC60-C1B962F13D56}"/>
                  </a:ext>
                </a:extLst>
              </p:cNvPr>
              <p:cNvSpPr/>
              <p:nvPr/>
            </p:nvSpPr>
            <p:spPr>
              <a:xfrm>
                <a:off x="1259701" y="1559832"/>
                <a:ext cx="1908134"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数据风险监测视图</a:t>
                </a:r>
              </a:p>
            </p:txBody>
          </p:sp>
        </p:grpSp>
        <p:grpSp>
          <p:nvGrpSpPr>
            <p:cNvPr id="23" name="组合 22">
              <a:extLst>
                <a:ext uri="{FF2B5EF4-FFF2-40B4-BE49-F238E27FC236}">
                  <a16:creationId xmlns:a16="http://schemas.microsoft.com/office/drawing/2014/main" id="{158EE500-056A-4E41-BD98-32B0D0C308AB}"/>
                </a:ext>
              </a:extLst>
            </p:cNvPr>
            <p:cNvGrpSpPr/>
            <p:nvPr/>
          </p:nvGrpSpPr>
          <p:grpSpPr>
            <a:xfrm>
              <a:off x="3977417" y="1524928"/>
              <a:ext cx="1878537" cy="647497"/>
              <a:chOff x="1259701" y="1190134"/>
              <a:chExt cx="1908134" cy="657698"/>
            </a:xfrm>
          </p:grpSpPr>
          <p:sp>
            <p:nvSpPr>
              <p:cNvPr id="78" name="矩形: 圆角 77">
                <a:extLst>
                  <a:ext uri="{FF2B5EF4-FFF2-40B4-BE49-F238E27FC236}">
                    <a16:creationId xmlns:a16="http://schemas.microsoft.com/office/drawing/2014/main" id="{A5DCE10E-EE5F-4AEC-AB25-3711F3A25647}"/>
                  </a:ext>
                </a:extLst>
              </p:cNvPr>
              <p:cNvSpPr/>
              <p:nvPr/>
            </p:nvSpPr>
            <p:spPr>
              <a:xfrm>
                <a:off x="1259701" y="1190134"/>
                <a:ext cx="1908134"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数据安全监测指标管理</a:t>
                </a:r>
              </a:p>
            </p:txBody>
          </p:sp>
          <p:sp>
            <p:nvSpPr>
              <p:cNvPr id="79" name="矩形: 圆角 78">
                <a:extLst>
                  <a:ext uri="{FF2B5EF4-FFF2-40B4-BE49-F238E27FC236}">
                    <a16:creationId xmlns:a16="http://schemas.microsoft.com/office/drawing/2014/main" id="{4D6C290D-A8CE-4335-9F04-D1DA30A849B8}"/>
                  </a:ext>
                </a:extLst>
              </p:cNvPr>
              <p:cNvSpPr/>
              <p:nvPr/>
            </p:nvSpPr>
            <p:spPr>
              <a:xfrm>
                <a:off x="1259701" y="1559832"/>
                <a:ext cx="1908134"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数据安全策略视图</a:t>
                </a:r>
              </a:p>
            </p:txBody>
          </p:sp>
        </p:grpSp>
        <p:grpSp>
          <p:nvGrpSpPr>
            <p:cNvPr id="24" name="组合 23">
              <a:extLst>
                <a:ext uri="{FF2B5EF4-FFF2-40B4-BE49-F238E27FC236}">
                  <a16:creationId xmlns:a16="http://schemas.microsoft.com/office/drawing/2014/main" id="{91C26E6B-66FF-45DC-BD3D-CD30C5A79830}"/>
                </a:ext>
              </a:extLst>
            </p:cNvPr>
            <p:cNvGrpSpPr/>
            <p:nvPr/>
          </p:nvGrpSpPr>
          <p:grpSpPr>
            <a:xfrm>
              <a:off x="878840" y="2488565"/>
              <a:ext cx="6819265" cy="2411730"/>
              <a:chOff x="6210972" y="2195386"/>
              <a:chExt cx="4445382" cy="2449781"/>
            </a:xfrm>
          </p:grpSpPr>
          <p:sp>
            <p:nvSpPr>
              <p:cNvPr id="58" name="矩形: 圆角 57">
                <a:extLst>
                  <a:ext uri="{FF2B5EF4-FFF2-40B4-BE49-F238E27FC236}">
                    <a16:creationId xmlns:a16="http://schemas.microsoft.com/office/drawing/2014/main" id="{7426F0D4-6C12-4A0F-A9B1-E96CD27393D0}"/>
                  </a:ext>
                </a:extLst>
              </p:cNvPr>
              <p:cNvSpPr/>
              <p:nvPr/>
            </p:nvSpPr>
            <p:spPr>
              <a:xfrm>
                <a:off x="6210972" y="2195386"/>
                <a:ext cx="4445382" cy="2449781"/>
              </a:xfrm>
              <a:prstGeom prst="roundRect">
                <a:avLst>
                  <a:gd name="adj" fmla="val 3586"/>
                </a:avLst>
              </a:prstGeom>
              <a:solidFill>
                <a:srgbClr val="F3F5F9"/>
              </a:solidFill>
              <a:ln w="9525" cap="flat" cmpd="sng" algn="ctr">
                <a:solidFill>
                  <a:srgbClr val="5B9BD5">
                    <a:shade val="50000"/>
                  </a:srgbClr>
                </a:solidFill>
                <a:prstDash val="sysDash"/>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事件监测能力</a:t>
                </a:r>
              </a:p>
            </p:txBody>
          </p:sp>
          <p:grpSp>
            <p:nvGrpSpPr>
              <p:cNvPr id="59" name="组合 58">
                <a:extLst>
                  <a:ext uri="{FF2B5EF4-FFF2-40B4-BE49-F238E27FC236}">
                    <a16:creationId xmlns:a16="http://schemas.microsoft.com/office/drawing/2014/main" id="{854791FD-12DD-4E4C-BF22-6E6F03ED3EEA}"/>
                  </a:ext>
                </a:extLst>
              </p:cNvPr>
              <p:cNvGrpSpPr/>
              <p:nvPr/>
            </p:nvGrpSpPr>
            <p:grpSpPr>
              <a:xfrm>
                <a:off x="6283030" y="2566769"/>
                <a:ext cx="1368000" cy="1409127"/>
                <a:chOff x="6283029" y="2566769"/>
                <a:chExt cx="1626729" cy="1409127"/>
              </a:xfrm>
            </p:grpSpPr>
            <p:sp>
              <p:nvSpPr>
                <p:cNvPr id="73" name="矩形: 圆角 72">
                  <a:extLst>
                    <a:ext uri="{FF2B5EF4-FFF2-40B4-BE49-F238E27FC236}">
                      <a16:creationId xmlns:a16="http://schemas.microsoft.com/office/drawing/2014/main" id="{89ED8B58-98E1-44B3-B022-CD8D9B4969B9}"/>
                    </a:ext>
                  </a:extLst>
                </p:cNvPr>
                <p:cNvSpPr/>
                <p:nvPr/>
              </p:nvSpPr>
              <p:spPr>
                <a:xfrm>
                  <a:off x="6283029" y="2566769"/>
                  <a:ext cx="1626729" cy="1409127"/>
                </a:xfrm>
                <a:prstGeom prst="roundRect">
                  <a:avLst>
                    <a:gd name="adj" fmla="val 6752"/>
                  </a:avLst>
                </a:prstGeom>
                <a:solidFill>
                  <a:sysClr val="window" lastClr="FFFFFF"/>
                </a:solidFill>
                <a:ln w="9525" cap="flat" cmpd="sng" algn="ctr">
                  <a:solidFill>
                    <a:srgbClr val="5B9BD5">
                      <a:shade val="50000"/>
                      <a:alpha val="50000"/>
                    </a:srgb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rPr>
                    <a:t>对外数据接口监测</a:t>
                  </a:r>
                </a:p>
              </p:txBody>
            </p:sp>
            <p:grpSp>
              <p:nvGrpSpPr>
                <p:cNvPr id="74" name="组合 73">
                  <a:extLst>
                    <a:ext uri="{FF2B5EF4-FFF2-40B4-BE49-F238E27FC236}">
                      <a16:creationId xmlns:a16="http://schemas.microsoft.com/office/drawing/2014/main" id="{72B0A86B-EFF0-46BB-8E76-3BABF4F86938}"/>
                    </a:ext>
                  </a:extLst>
                </p:cNvPr>
                <p:cNvGrpSpPr/>
                <p:nvPr/>
              </p:nvGrpSpPr>
              <p:grpSpPr>
                <a:xfrm>
                  <a:off x="6376393" y="2902195"/>
                  <a:ext cx="1440000" cy="964158"/>
                  <a:chOff x="6376393" y="2902195"/>
                  <a:chExt cx="1440000" cy="964158"/>
                </a:xfrm>
              </p:grpSpPr>
              <p:sp>
                <p:nvSpPr>
                  <p:cNvPr id="75" name="矩形: 圆角 74">
                    <a:extLst>
                      <a:ext uri="{FF2B5EF4-FFF2-40B4-BE49-F238E27FC236}">
                        <a16:creationId xmlns:a16="http://schemas.microsoft.com/office/drawing/2014/main" id="{11161588-8083-44BA-8DEC-7BD2B6F572E9}"/>
                      </a:ext>
                    </a:extLst>
                  </p:cNvPr>
                  <p:cNvSpPr/>
                  <p:nvPr/>
                </p:nvSpPr>
                <p:spPr>
                  <a:xfrm>
                    <a:off x="6376393" y="2902195"/>
                    <a:ext cx="1440000"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对外接口管理</a:t>
                    </a:r>
                  </a:p>
                </p:txBody>
              </p:sp>
              <p:sp>
                <p:nvSpPr>
                  <p:cNvPr id="76" name="矩形: 圆角 75">
                    <a:extLst>
                      <a:ext uri="{FF2B5EF4-FFF2-40B4-BE49-F238E27FC236}">
                        <a16:creationId xmlns:a16="http://schemas.microsoft.com/office/drawing/2014/main" id="{D3929AD6-F782-4DDC-A18B-821225F38A18}"/>
                      </a:ext>
                    </a:extLst>
                  </p:cNvPr>
                  <p:cNvSpPr/>
                  <p:nvPr/>
                </p:nvSpPr>
                <p:spPr>
                  <a:xfrm>
                    <a:off x="6376393" y="3240274"/>
                    <a:ext cx="1440000"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接口流量分析</a:t>
                    </a:r>
                  </a:p>
                </p:txBody>
              </p:sp>
              <p:sp>
                <p:nvSpPr>
                  <p:cNvPr id="77" name="矩形: 圆角 76">
                    <a:extLst>
                      <a:ext uri="{FF2B5EF4-FFF2-40B4-BE49-F238E27FC236}">
                        <a16:creationId xmlns:a16="http://schemas.microsoft.com/office/drawing/2014/main" id="{7022D3CE-CAE7-4685-B10B-527B2036A8AB}"/>
                      </a:ext>
                    </a:extLst>
                  </p:cNvPr>
                  <p:cNvSpPr/>
                  <p:nvPr/>
                </p:nvSpPr>
                <p:spPr>
                  <a:xfrm>
                    <a:off x="6376393" y="3578353"/>
                    <a:ext cx="1440000"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数据交互统计</a:t>
                    </a:r>
                  </a:p>
                </p:txBody>
              </p:sp>
            </p:grpSp>
          </p:grpSp>
          <p:grpSp>
            <p:nvGrpSpPr>
              <p:cNvPr id="60" name="组合 59">
                <a:extLst>
                  <a:ext uri="{FF2B5EF4-FFF2-40B4-BE49-F238E27FC236}">
                    <a16:creationId xmlns:a16="http://schemas.microsoft.com/office/drawing/2014/main" id="{5319842C-C1AD-4474-8B50-7E581111A5F2}"/>
                  </a:ext>
                </a:extLst>
              </p:cNvPr>
              <p:cNvGrpSpPr/>
              <p:nvPr/>
            </p:nvGrpSpPr>
            <p:grpSpPr>
              <a:xfrm>
                <a:off x="7740254" y="2566769"/>
                <a:ext cx="1512000" cy="2006394"/>
                <a:chOff x="7820478" y="2566769"/>
                <a:chExt cx="1626729" cy="2006394"/>
              </a:xfrm>
            </p:grpSpPr>
            <p:sp>
              <p:nvSpPr>
                <p:cNvPr id="66" name="矩形: 圆角 65">
                  <a:extLst>
                    <a:ext uri="{FF2B5EF4-FFF2-40B4-BE49-F238E27FC236}">
                      <a16:creationId xmlns:a16="http://schemas.microsoft.com/office/drawing/2014/main" id="{E450FB33-FACE-4D6C-BEA0-F7D1B06151B0}"/>
                    </a:ext>
                  </a:extLst>
                </p:cNvPr>
                <p:cNvSpPr/>
                <p:nvPr/>
              </p:nvSpPr>
              <p:spPr>
                <a:xfrm>
                  <a:off x="7820478" y="2566769"/>
                  <a:ext cx="1626729" cy="2006394"/>
                </a:xfrm>
                <a:prstGeom prst="roundRect">
                  <a:avLst>
                    <a:gd name="adj" fmla="val 6752"/>
                  </a:avLst>
                </a:prstGeom>
                <a:solidFill>
                  <a:sysClr val="window" lastClr="FFFFFF"/>
                </a:solidFill>
                <a:ln w="9525" cap="flat" cmpd="sng" algn="ctr">
                  <a:solidFill>
                    <a:srgbClr val="5B9BD5">
                      <a:shade val="50000"/>
                      <a:alpha val="50000"/>
                    </a:srgb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rPr>
                    <a:t>数据生命周期监测</a:t>
                  </a:r>
                </a:p>
              </p:txBody>
            </p:sp>
            <p:grpSp>
              <p:nvGrpSpPr>
                <p:cNvPr id="67" name="组合 66">
                  <a:extLst>
                    <a:ext uri="{FF2B5EF4-FFF2-40B4-BE49-F238E27FC236}">
                      <a16:creationId xmlns:a16="http://schemas.microsoft.com/office/drawing/2014/main" id="{FA9472D3-B6BE-4454-BFAC-4E8528A9C516}"/>
                    </a:ext>
                  </a:extLst>
                </p:cNvPr>
                <p:cNvGrpSpPr/>
                <p:nvPr/>
              </p:nvGrpSpPr>
              <p:grpSpPr>
                <a:xfrm>
                  <a:off x="7913842" y="2897100"/>
                  <a:ext cx="1440000" cy="1640315"/>
                  <a:chOff x="935679" y="2566770"/>
                  <a:chExt cx="1440000" cy="1640315"/>
                </a:xfrm>
              </p:grpSpPr>
              <p:sp>
                <p:nvSpPr>
                  <p:cNvPr id="68" name="矩形: 圆角 67">
                    <a:extLst>
                      <a:ext uri="{FF2B5EF4-FFF2-40B4-BE49-F238E27FC236}">
                        <a16:creationId xmlns:a16="http://schemas.microsoft.com/office/drawing/2014/main" id="{C49111E3-83CF-4631-8A09-10F0FF329CD1}"/>
                      </a:ext>
                    </a:extLst>
                  </p:cNvPr>
                  <p:cNvSpPr/>
                  <p:nvPr/>
                </p:nvSpPr>
                <p:spPr>
                  <a:xfrm>
                    <a:off x="935679" y="2566770"/>
                    <a:ext cx="1440000"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数据采集过程监测</a:t>
                    </a:r>
                  </a:p>
                </p:txBody>
              </p:sp>
              <p:sp>
                <p:nvSpPr>
                  <p:cNvPr id="69" name="矩形: 圆角 68">
                    <a:extLst>
                      <a:ext uri="{FF2B5EF4-FFF2-40B4-BE49-F238E27FC236}">
                        <a16:creationId xmlns:a16="http://schemas.microsoft.com/office/drawing/2014/main" id="{4F956EF0-C890-4010-A494-A5661FB88D5E}"/>
                      </a:ext>
                    </a:extLst>
                  </p:cNvPr>
                  <p:cNvSpPr/>
                  <p:nvPr/>
                </p:nvSpPr>
                <p:spPr>
                  <a:xfrm>
                    <a:off x="935679" y="2904849"/>
                    <a:ext cx="1440000"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数据传输过程监测</a:t>
                    </a:r>
                  </a:p>
                </p:txBody>
              </p:sp>
              <p:sp>
                <p:nvSpPr>
                  <p:cNvPr id="70" name="矩形: 圆角 69">
                    <a:extLst>
                      <a:ext uri="{FF2B5EF4-FFF2-40B4-BE49-F238E27FC236}">
                        <a16:creationId xmlns:a16="http://schemas.microsoft.com/office/drawing/2014/main" id="{4AB34C52-CE1E-4CDD-A787-C52015DDDF75}"/>
                      </a:ext>
                    </a:extLst>
                  </p:cNvPr>
                  <p:cNvSpPr/>
                  <p:nvPr/>
                </p:nvSpPr>
                <p:spPr>
                  <a:xfrm>
                    <a:off x="935679" y="3242928"/>
                    <a:ext cx="1440000"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数据存储过程监测</a:t>
                    </a:r>
                  </a:p>
                </p:txBody>
              </p:sp>
              <p:sp>
                <p:nvSpPr>
                  <p:cNvPr id="71" name="矩形: 圆角 70">
                    <a:extLst>
                      <a:ext uri="{FF2B5EF4-FFF2-40B4-BE49-F238E27FC236}">
                        <a16:creationId xmlns:a16="http://schemas.microsoft.com/office/drawing/2014/main" id="{1E6F6543-D770-49A9-8CEC-C40BDAC22C69}"/>
                      </a:ext>
                    </a:extLst>
                  </p:cNvPr>
                  <p:cNvSpPr/>
                  <p:nvPr/>
                </p:nvSpPr>
                <p:spPr>
                  <a:xfrm>
                    <a:off x="935679" y="3581007"/>
                    <a:ext cx="1440000"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数据使用过程监测</a:t>
                    </a:r>
                  </a:p>
                </p:txBody>
              </p:sp>
              <p:sp>
                <p:nvSpPr>
                  <p:cNvPr id="72" name="矩形: 圆角 71">
                    <a:extLst>
                      <a:ext uri="{FF2B5EF4-FFF2-40B4-BE49-F238E27FC236}">
                        <a16:creationId xmlns:a16="http://schemas.microsoft.com/office/drawing/2014/main" id="{46FCA54B-9296-43FB-9D23-477EAB054FC2}"/>
                      </a:ext>
                    </a:extLst>
                  </p:cNvPr>
                  <p:cNvSpPr/>
                  <p:nvPr/>
                </p:nvSpPr>
                <p:spPr>
                  <a:xfrm>
                    <a:off x="935679" y="3919085"/>
                    <a:ext cx="1440000"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数据销毁过程监测</a:t>
                    </a:r>
                  </a:p>
                </p:txBody>
              </p:sp>
            </p:grpSp>
          </p:grpSp>
          <p:grpSp>
            <p:nvGrpSpPr>
              <p:cNvPr id="61" name="组合 60">
                <a:extLst>
                  <a:ext uri="{FF2B5EF4-FFF2-40B4-BE49-F238E27FC236}">
                    <a16:creationId xmlns:a16="http://schemas.microsoft.com/office/drawing/2014/main" id="{C6E59FE4-CA78-46C4-971E-309332BC9098}"/>
                  </a:ext>
                </a:extLst>
              </p:cNvPr>
              <p:cNvGrpSpPr/>
              <p:nvPr/>
            </p:nvGrpSpPr>
            <p:grpSpPr>
              <a:xfrm>
                <a:off x="9330600" y="2566768"/>
                <a:ext cx="1260000" cy="1142335"/>
                <a:chOff x="6283029" y="2566769"/>
                <a:chExt cx="1626729" cy="1142335"/>
              </a:xfrm>
            </p:grpSpPr>
            <p:sp>
              <p:nvSpPr>
                <p:cNvPr id="62" name="矩形: 圆角 61">
                  <a:extLst>
                    <a:ext uri="{FF2B5EF4-FFF2-40B4-BE49-F238E27FC236}">
                      <a16:creationId xmlns:a16="http://schemas.microsoft.com/office/drawing/2014/main" id="{122B3909-BBC9-4EA9-A54C-7816DE6A03A8}"/>
                    </a:ext>
                  </a:extLst>
                </p:cNvPr>
                <p:cNvSpPr/>
                <p:nvPr/>
              </p:nvSpPr>
              <p:spPr>
                <a:xfrm>
                  <a:off x="6283029" y="2566769"/>
                  <a:ext cx="1626729" cy="1142335"/>
                </a:xfrm>
                <a:prstGeom prst="roundRect">
                  <a:avLst>
                    <a:gd name="adj" fmla="val 6752"/>
                  </a:avLst>
                </a:prstGeom>
                <a:solidFill>
                  <a:sysClr val="window" lastClr="FFFFFF"/>
                </a:solidFill>
                <a:ln w="9525" cap="flat" cmpd="sng" algn="ctr">
                  <a:solidFill>
                    <a:srgbClr val="5B9BD5">
                      <a:shade val="50000"/>
                      <a:alpha val="50000"/>
                    </a:srgb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rPr>
                    <a:t>违规监测</a:t>
                  </a:r>
                </a:p>
              </p:txBody>
            </p:sp>
            <p:grpSp>
              <p:nvGrpSpPr>
                <p:cNvPr id="63" name="组合 62">
                  <a:extLst>
                    <a:ext uri="{FF2B5EF4-FFF2-40B4-BE49-F238E27FC236}">
                      <a16:creationId xmlns:a16="http://schemas.microsoft.com/office/drawing/2014/main" id="{3889CEB9-2C1C-441A-ACBE-F65F2B6C8DA4}"/>
                    </a:ext>
                  </a:extLst>
                </p:cNvPr>
                <p:cNvGrpSpPr/>
                <p:nvPr/>
              </p:nvGrpSpPr>
              <p:grpSpPr>
                <a:xfrm>
                  <a:off x="6376393" y="2902195"/>
                  <a:ext cx="1440000" cy="708608"/>
                  <a:chOff x="6376393" y="2902195"/>
                  <a:chExt cx="1440000" cy="708608"/>
                </a:xfrm>
              </p:grpSpPr>
              <p:sp>
                <p:nvSpPr>
                  <p:cNvPr id="64" name="矩形: 圆角 63">
                    <a:extLst>
                      <a:ext uri="{FF2B5EF4-FFF2-40B4-BE49-F238E27FC236}">
                        <a16:creationId xmlns:a16="http://schemas.microsoft.com/office/drawing/2014/main" id="{D8C03342-64FD-406C-B70A-C98C503051DD}"/>
                      </a:ext>
                    </a:extLst>
                  </p:cNvPr>
                  <p:cNvSpPr/>
                  <p:nvPr/>
                </p:nvSpPr>
                <p:spPr>
                  <a:xfrm>
                    <a:off x="6376393" y="2902195"/>
                    <a:ext cx="1440000" cy="358144"/>
                  </a:xfrm>
                  <a:prstGeom prst="roundRect">
                    <a:avLst/>
                  </a:prstGeom>
                  <a:solidFill>
                    <a:srgbClr val="55B7C0"/>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a:ea typeface="微软雅黑"/>
                        <a:cs typeface="+mn-cs"/>
                        <a:sym typeface="微软雅黑" panose="020B0503020204020204" charset="-122"/>
                      </a:rPr>
                      <a:t>违规行为监控和追溯</a:t>
                    </a:r>
                  </a:p>
                </p:txBody>
              </p:sp>
              <p:sp>
                <p:nvSpPr>
                  <p:cNvPr id="65" name="矩形: 圆角 64">
                    <a:extLst>
                      <a:ext uri="{FF2B5EF4-FFF2-40B4-BE49-F238E27FC236}">
                        <a16:creationId xmlns:a16="http://schemas.microsoft.com/office/drawing/2014/main" id="{73AE080E-C77A-4525-95C5-A083B2F8CD65}"/>
                      </a:ext>
                    </a:extLst>
                  </p:cNvPr>
                  <p:cNvSpPr/>
                  <p:nvPr/>
                </p:nvSpPr>
                <p:spPr>
                  <a:xfrm>
                    <a:off x="6376393" y="3322803"/>
                    <a:ext cx="1440000" cy="288000"/>
                  </a:xfrm>
                  <a:prstGeom prst="roundRect">
                    <a:avLst/>
                  </a:prstGeom>
                  <a:solidFill>
                    <a:srgbClr val="55B7C0"/>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a:ea typeface="微软雅黑"/>
                        <a:cs typeface="+mn-cs"/>
                        <a:sym typeface="微软雅黑" panose="020B0503020204020204" charset="-122"/>
                      </a:rPr>
                      <a:t>泄露途径监测</a:t>
                    </a:r>
                  </a:p>
                </p:txBody>
              </p:sp>
            </p:grpSp>
          </p:grpSp>
        </p:grpSp>
        <p:sp>
          <p:nvSpPr>
            <p:cNvPr id="25" name="矩形: 圆角 24">
              <a:extLst>
                <a:ext uri="{FF2B5EF4-FFF2-40B4-BE49-F238E27FC236}">
                  <a16:creationId xmlns:a16="http://schemas.microsoft.com/office/drawing/2014/main" id="{83ECB475-66B8-44E2-9E8F-E3D3FA272249}"/>
                </a:ext>
              </a:extLst>
            </p:cNvPr>
            <p:cNvSpPr/>
            <p:nvPr/>
          </p:nvSpPr>
          <p:spPr>
            <a:xfrm>
              <a:off x="7995285" y="2496820"/>
              <a:ext cx="3714750" cy="2411730"/>
            </a:xfrm>
            <a:prstGeom prst="roundRect">
              <a:avLst>
                <a:gd name="adj" fmla="val 4055"/>
              </a:avLst>
            </a:prstGeom>
            <a:solidFill>
              <a:srgbClr val="F3F5F9"/>
            </a:solidFill>
            <a:ln w="9525" cap="flat" cmpd="sng" algn="ctr">
              <a:solidFill>
                <a:srgbClr val="5B9BD5">
                  <a:shade val="50000"/>
                </a:srgbClr>
              </a:solidFill>
              <a:prstDash val="sysDash"/>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分析模型</a:t>
              </a:r>
            </a:p>
          </p:txBody>
        </p:sp>
        <p:sp>
          <p:nvSpPr>
            <p:cNvPr id="26" name="矩形: 圆角 25">
              <a:extLst>
                <a:ext uri="{FF2B5EF4-FFF2-40B4-BE49-F238E27FC236}">
                  <a16:creationId xmlns:a16="http://schemas.microsoft.com/office/drawing/2014/main" id="{3BB9D7BE-2715-42E0-9C89-ACC59009B0C6}"/>
                </a:ext>
              </a:extLst>
            </p:cNvPr>
            <p:cNvSpPr/>
            <p:nvPr/>
          </p:nvSpPr>
          <p:spPr>
            <a:xfrm>
              <a:off x="297140" y="5075374"/>
              <a:ext cx="11566581" cy="1384282"/>
            </a:xfrm>
            <a:prstGeom prst="roundRect">
              <a:avLst>
                <a:gd name="adj" fmla="val 3189"/>
              </a:avLst>
            </a:prstGeom>
            <a:solidFill>
              <a:srgbClr val="FEFEFF"/>
            </a:solidFill>
            <a:ln w="12700" cap="flat" cmpd="sng" algn="ctr">
              <a:solidFill>
                <a:srgbClr val="5B9BD5">
                  <a:shade val="50000"/>
                </a:srgbClr>
              </a:solidFill>
              <a:prstDash val="solid"/>
              <a:miter lim="800000"/>
            </a:ln>
            <a:effectLst/>
          </p:spPr>
          <p:txBody>
            <a:bodyPr vert="ea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微软雅黑"/>
                  <a:ea typeface="微软雅黑"/>
                  <a:cs typeface="+mn-cs"/>
                </a:rPr>
                <a:t>数据安全接口层</a:t>
              </a:r>
            </a:p>
          </p:txBody>
        </p:sp>
        <p:sp>
          <p:nvSpPr>
            <p:cNvPr id="27" name="圆角矩形">
              <a:extLst>
                <a:ext uri="{FF2B5EF4-FFF2-40B4-BE49-F238E27FC236}">
                  <a16:creationId xmlns:a16="http://schemas.microsoft.com/office/drawing/2014/main" id="{3518F534-7A8F-43DC-BF93-7741E66973A2}"/>
                </a:ext>
              </a:extLst>
            </p:cNvPr>
            <p:cNvSpPr/>
            <p:nvPr/>
          </p:nvSpPr>
          <p:spPr>
            <a:xfrm>
              <a:off x="866737" y="5124934"/>
              <a:ext cx="10843396" cy="418535"/>
            </a:xfrm>
            <a:prstGeom prst="roundRect">
              <a:avLst>
                <a:gd name="adj" fmla="val 0"/>
              </a:avLst>
            </a:prstGeom>
            <a:solidFill>
              <a:srgbClr val="275790">
                <a:alpha val="6000"/>
              </a:srgbClr>
            </a:solidFill>
            <a:ln w="12700">
              <a:miter lim="400000"/>
            </a:ln>
          </p:spPr>
          <p:txBody>
            <a:bodyPr lIns="39082" tIns="39082" rIns="39082" bIns="39082"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latin typeface="+mj-lt"/>
                  <a:ea typeface="+mj-ea"/>
                  <a:cs typeface="+mj-cs"/>
                  <a:sym typeface="Calibri" panose="020F0502020204030204"/>
                </a:defRPr>
              </a:pPr>
              <a:endParaRPr kumimoji="0" sz="1600" b="0" i="0" u="none" strike="noStrike" kern="1200" cap="none" spc="0" normalizeH="0" baseline="0" noProof="0">
                <a:ln>
                  <a:noFill/>
                </a:ln>
                <a:solidFill>
                  <a:srgbClr val="FFFFFF"/>
                </a:solidFill>
                <a:effectLst/>
                <a:uLnTx/>
                <a:uFillTx/>
                <a:latin typeface="微软雅黑"/>
                <a:ea typeface="微软雅黑"/>
                <a:cs typeface="+mn-cs"/>
                <a:sym typeface="微软雅黑" panose="020B0503020204020204" charset="-122"/>
              </a:endParaRPr>
            </a:p>
          </p:txBody>
        </p:sp>
        <p:sp>
          <p:nvSpPr>
            <p:cNvPr id="28" name="圆角矩形">
              <a:extLst>
                <a:ext uri="{FF2B5EF4-FFF2-40B4-BE49-F238E27FC236}">
                  <a16:creationId xmlns:a16="http://schemas.microsoft.com/office/drawing/2014/main" id="{13703BEA-83C0-4B70-9ADA-C0A133E8910B}"/>
                </a:ext>
              </a:extLst>
            </p:cNvPr>
            <p:cNvSpPr/>
            <p:nvPr/>
          </p:nvSpPr>
          <p:spPr>
            <a:xfrm>
              <a:off x="1103354" y="5207794"/>
              <a:ext cx="2633583" cy="252816"/>
            </a:xfrm>
            <a:prstGeom prst="roundRect">
              <a:avLst>
                <a:gd name="adj" fmla="val 6414"/>
              </a:avLst>
            </a:prstGeom>
            <a:solidFill>
              <a:srgbClr val="E6EBF4">
                <a:alpha val="14000"/>
              </a:srgbClr>
            </a:solidFill>
            <a:ln w="12700">
              <a:solidFill>
                <a:srgbClr val="265BE0">
                  <a:alpha val="50283"/>
                </a:srgbClr>
              </a:solidFill>
              <a:custDash>
                <a:ds d="100000" sp="200000"/>
              </a:custDash>
            </a:ln>
          </p:spPr>
          <p:txBody>
            <a:bodyPr lIns="39082" tIns="39082" rIns="39082" bIns="39082"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微软雅黑"/>
                  <a:ea typeface="微软雅黑"/>
                  <a:cs typeface="+mn-cs"/>
                  <a:sym typeface="微软雅黑" panose="020B0503020204020204" charset="-122"/>
                </a:rPr>
                <a:t>审计系统日志接口</a:t>
              </a:r>
              <a:endParaRPr kumimoji="0" sz="1050" b="1" i="0" u="none" strike="noStrike" kern="1200" cap="none" spc="0" normalizeH="0" baseline="0" noProof="0" dirty="0">
                <a:ln>
                  <a:noFill/>
                </a:ln>
                <a:solidFill>
                  <a:prstClr val="black"/>
                </a:solidFill>
                <a:effectLst/>
                <a:uLnTx/>
                <a:uFillTx/>
                <a:latin typeface="微软雅黑"/>
                <a:ea typeface="微软雅黑"/>
                <a:cs typeface="+mn-cs"/>
                <a:sym typeface="微软雅黑" panose="020B0503020204020204" charset="-122"/>
              </a:endParaRPr>
            </a:p>
          </p:txBody>
        </p:sp>
        <p:sp>
          <p:nvSpPr>
            <p:cNvPr id="35" name="矩形: 圆角 34">
              <a:extLst>
                <a:ext uri="{FF2B5EF4-FFF2-40B4-BE49-F238E27FC236}">
                  <a16:creationId xmlns:a16="http://schemas.microsoft.com/office/drawing/2014/main" id="{0F78C658-0E37-419E-985B-A8EA60089B47}"/>
                </a:ext>
              </a:extLst>
            </p:cNvPr>
            <p:cNvSpPr/>
            <p:nvPr/>
          </p:nvSpPr>
          <p:spPr>
            <a:xfrm>
              <a:off x="864235" y="5655945"/>
              <a:ext cx="3023235" cy="680720"/>
            </a:xfrm>
            <a:prstGeom prst="roundRect">
              <a:avLst>
                <a:gd name="adj" fmla="val 6371"/>
              </a:avLst>
            </a:prstGeom>
            <a:solidFill>
              <a:srgbClr val="F3F5F9"/>
            </a:solidFill>
            <a:ln w="9525" cap="flat" cmpd="sng" algn="ctr">
              <a:solidFill>
                <a:srgbClr val="5B9BD5">
                  <a:shade val="50000"/>
                </a:srgbClr>
              </a:solidFill>
              <a:prstDash val="sysDash"/>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审计系统</a:t>
              </a:r>
            </a:p>
          </p:txBody>
        </p:sp>
        <p:sp>
          <p:nvSpPr>
            <p:cNvPr id="36" name="圆角矩形">
              <a:extLst>
                <a:ext uri="{FF2B5EF4-FFF2-40B4-BE49-F238E27FC236}">
                  <a16:creationId xmlns:a16="http://schemas.microsoft.com/office/drawing/2014/main" id="{A861F556-131F-49B2-8446-98C61E160D9D}"/>
                </a:ext>
              </a:extLst>
            </p:cNvPr>
            <p:cNvSpPr/>
            <p:nvPr/>
          </p:nvSpPr>
          <p:spPr>
            <a:xfrm>
              <a:off x="4289051" y="5207794"/>
              <a:ext cx="4259196" cy="252816"/>
            </a:xfrm>
            <a:prstGeom prst="roundRect">
              <a:avLst>
                <a:gd name="adj" fmla="val 6414"/>
              </a:avLst>
            </a:prstGeom>
            <a:solidFill>
              <a:srgbClr val="E6EBF4">
                <a:alpha val="14000"/>
              </a:srgbClr>
            </a:solidFill>
            <a:ln w="12700">
              <a:solidFill>
                <a:srgbClr val="265BE0">
                  <a:alpha val="50283"/>
                </a:srgbClr>
              </a:solidFill>
              <a:custDash>
                <a:ds d="100000" sp="200000"/>
              </a:custDash>
            </a:ln>
          </p:spPr>
          <p:txBody>
            <a:bodyPr lIns="39082" tIns="39082" rIns="39082" bIns="39082"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微软雅黑"/>
                  <a:ea typeface="微软雅黑"/>
                  <a:cs typeface="+mn-cs"/>
                  <a:sym typeface="微软雅黑" panose="020B0503020204020204" charset="-122"/>
                </a:rPr>
                <a:t>系统日志接口</a:t>
              </a:r>
              <a:endParaRPr kumimoji="0" sz="1050" b="1" i="0" u="none" strike="noStrike" kern="1200" cap="none" spc="0" normalizeH="0" baseline="0" noProof="0" dirty="0">
                <a:ln>
                  <a:noFill/>
                </a:ln>
                <a:solidFill>
                  <a:prstClr val="black"/>
                </a:solidFill>
                <a:effectLst/>
                <a:uLnTx/>
                <a:uFillTx/>
                <a:latin typeface="微软雅黑"/>
                <a:ea typeface="微软雅黑"/>
                <a:cs typeface="+mn-cs"/>
                <a:sym typeface="微软雅黑" panose="020B0503020204020204" charset="-122"/>
              </a:endParaRPr>
            </a:p>
          </p:txBody>
        </p:sp>
        <p:sp>
          <p:nvSpPr>
            <p:cNvPr id="37" name="矩形: 圆角 36">
              <a:extLst>
                <a:ext uri="{FF2B5EF4-FFF2-40B4-BE49-F238E27FC236}">
                  <a16:creationId xmlns:a16="http://schemas.microsoft.com/office/drawing/2014/main" id="{362926C7-4712-4B96-9293-5F9717EC9FA3}"/>
                </a:ext>
              </a:extLst>
            </p:cNvPr>
            <p:cNvSpPr/>
            <p:nvPr/>
          </p:nvSpPr>
          <p:spPr>
            <a:xfrm>
              <a:off x="4042410" y="5655945"/>
              <a:ext cx="4656455" cy="680720"/>
            </a:xfrm>
            <a:prstGeom prst="roundRect">
              <a:avLst>
                <a:gd name="adj" fmla="val 6371"/>
              </a:avLst>
            </a:prstGeom>
            <a:solidFill>
              <a:srgbClr val="F9F2ED"/>
            </a:solidFill>
            <a:ln w="9525" cap="flat" cmpd="sng" algn="ctr">
              <a:solidFill>
                <a:srgbClr val="EBCDB3"/>
              </a:solidFill>
              <a:prstDash val="sysDash"/>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业务侧风险监测</a:t>
              </a:r>
            </a:p>
          </p:txBody>
        </p:sp>
        <p:sp>
          <p:nvSpPr>
            <p:cNvPr id="38" name="矩形: 圆角 37">
              <a:extLst>
                <a:ext uri="{FF2B5EF4-FFF2-40B4-BE49-F238E27FC236}">
                  <a16:creationId xmlns:a16="http://schemas.microsoft.com/office/drawing/2014/main" id="{E1C532F6-394D-4B93-B235-CA84C790252D}"/>
                </a:ext>
              </a:extLst>
            </p:cNvPr>
            <p:cNvSpPr/>
            <p:nvPr/>
          </p:nvSpPr>
          <p:spPr>
            <a:xfrm>
              <a:off x="4227195" y="5965190"/>
              <a:ext cx="1028065" cy="283845"/>
            </a:xfrm>
            <a:prstGeom prst="roundRect">
              <a:avLst/>
            </a:prstGeom>
            <a:solidFill>
              <a:schemeClr val="bg1">
                <a:lumMod val="65000"/>
              </a:schemeClr>
            </a:solidFill>
            <a:ln w="12700" cap="flat" cmpd="sng" algn="ctr">
              <a:noFill/>
              <a:prstDash val="solid"/>
              <a:miter lim="800000"/>
            </a:ln>
            <a:effectLst/>
          </p:spPr>
          <p:txBody>
            <a:bodyPr rot="0" spcFirstLastPara="0" vertOverflow="overflow" horzOverflow="overflow" vert="horz" wrap="square" lIns="90022" tIns="45011" rIns="90022" bIns="45011"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a:ea typeface="微软雅黑"/>
                  <a:cs typeface="+mn-cs"/>
                  <a:sym typeface="微软雅黑" panose="020B0503020204020204" charset="-122"/>
                </a:rPr>
                <a:t>数据脱敏</a:t>
              </a:r>
            </a:p>
          </p:txBody>
        </p:sp>
        <p:sp>
          <p:nvSpPr>
            <p:cNvPr id="39" name="矩形: 圆角 38">
              <a:extLst>
                <a:ext uri="{FF2B5EF4-FFF2-40B4-BE49-F238E27FC236}">
                  <a16:creationId xmlns:a16="http://schemas.microsoft.com/office/drawing/2014/main" id="{B999B7C6-033C-42EB-9802-DB4F1AB839F9}"/>
                </a:ext>
              </a:extLst>
            </p:cNvPr>
            <p:cNvSpPr/>
            <p:nvPr/>
          </p:nvSpPr>
          <p:spPr>
            <a:xfrm>
              <a:off x="5327015" y="5958840"/>
              <a:ext cx="1028065" cy="283845"/>
            </a:xfrm>
            <a:prstGeom prst="roundRect">
              <a:avLst/>
            </a:prstGeom>
            <a:solidFill>
              <a:schemeClr val="bg1">
                <a:lumMod val="65000"/>
              </a:schemeClr>
            </a:solidFill>
            <a:ln w="12700" cap="flat" cmpd="sng" algn="ctr">
              <a:noFill/>
              <a:prstDash val="solid"/>
              <a:miter lim="800000"/>
            </a:ln>
            <a:effectLst/>
          </p:spPr>
          <p:txBody>
            <a:bodyPr rot="0" spcFirstLastPara="0" vertOverflow="overflow" horzOverflow="overflow" vert="horz" wrap="square" lIns="90022" tIns="45011" rIns="90022" bIns="45011"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0" i="0" u="none" strike="noStrike" kern="0" cap="none" spc="0" normalizeH="0" baseline="0" noProof="0" dirty="0" err="1">
                  <a:ln>
                    <a:noFill/>
                  </a:ln>
                  <a:solidFill>
                    <a:prstClr val="black"/>
                  </a:solidFill>
                  <a:effectLst/>
                  <a:uLnTx/>
                  <a:uFillTx/>
                  <a:latin typeface="微软雅黑"/>
                  <a:ea typeface="微软雅黑"/>
                  <a:cs typeface="+mn-cs"/>
                  <a:sym typeface="微软雅黑" panose="020B0503020204020204" charset="-122"/>
                </a:rPr>
                <a:t>数据水印</a:t>
              </a:r>
              <a:endParaRPr kumimoji="0" sz="1000" b="0" i="0" u="none" strike="noStrike" kern="0" cap="none" spc="0" normalizeH="0" baseline="0" noProof="0" dirty="0">
                <a:ln>
                  <a:noFill/>
                </a:ln>
                <a:solidFill>
                  <a:prstClr val="black"/>
                </a:solidFill>
                <a:effectLst/>
                <a:uLnTx/>
                <a:uFillTx/>
                <a:latin typeface="微软雅黑"/>
                <a:ea typeface="微软雅黑"/>
                <a:cs typeface="+mn-cs"/>
                <a:sym typeface="微软雅黑" panose="020B0503020204020204" charset="-122"/>
              </a:endParaRPr>
            </a:p>
          </p:txBody>
        </p:sp>
        <p:sp>
          <p:nvSpPr>
            <p:cNvPr id="40" name="矩形: 圆角 39">
              <a:extLst>
                <a:ext uri="{FF2B5EF4-FFF2-40B4-BE49-F238E27FC236}">
                  <a16:creationId xmlns:a16="http://schemas.microsoft.com/office/drawing/2014/main" id="{5CEC2D0A-F2DD-4E90-B59B-797332AE2328}"/>
                </a:ext>
              </a:extLst>
            </p:cNvPr>
            <p:cNvSpPr/>
            <p:nvPr/>
          </p:nvSpPr>
          <p:spPr>
            <a:xfrm>
              <a:off x="6428740" y="5965190"/>
              <a:ext cx="1028065" cy="283845"/>
            </a:xfrm>
            <a:prstGeom prst="roundRect">
              <a:avLst/>
            </a:prstGeom>
            <a:solidFill>
              <a:schemeClr val="bg1">
                <a:lumMod val="65000"/>
              </a:schemeClr>
            </a:solidFill>
            <a:ln w="12700" cap="flat" cmpd="sng" algn="ctr">
              <a:noFill/>
              <a:prstDash val="solid"/>
              <a:miter lim="800000"/>
            </a:ln>
            <a:effectLst/>
          </p:spPr>
          <p:txBody>
            <a:bodyPr rot="0" spcFirstLastPara="0" vertOverflow="overflow" horzOverflow="overflow" vert="horz" wrap="square" lIns="90022" tIns="45011" rIns="90022" bIns="45011"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数据加密</a:t>
              </a:r>
            </a:p>
          </p:txBody>
        </p:sp>
        <p:sp>
          <p:nvSpPr>
            <p:cNvPr id="41" name="矩形: 圆角 40">
              <a:extLst>
                <a:ext uri="{FF2B5EF4-FFF2-40B4-BE49-F238E27FC236}">
                  <a16:creationId xmlns:a16="http://schemas.microsoft.com/office/drawing/2014/main" id="{7AF0C1F4-6226-40FE-B89F-8A0C79C12126}"/>
                </a:ext>
              </a:extLst>
            </p:cNvPr>
            <p:cNvSpPr/>
            <p:nvPr/>
          </p:nvSpPr>
          <p:spPr>
            <a:xfrm>
              <a:off x="7529195" y="5961380"/>
              <a:ext cx="1028065" cy="283845"/>
            </a:xfrm>
            <a:prstGeom prst="roundRect">
              <a:avLst/>
            </a:prstGeom>
            <a:solidFill>
              <a:schemeClr val="bg1">
                <a:lumMod val="65000"/>
              </a:schemeClr>
            </a:solidFill>
            <a:ln w="12700" cap="flat" cmpd="sng" algn="ctr">
              <a:noFill/>
              <a:prstDash val="solid"/>
              <a:miter lim="800000"/>
            </a:ln>
            <a:effectLst/>
          </p:spPr>
          <p:txBody>
            <a:bodyPr rot="0" spcFirstLastPara="0" vertOverflow="overflow" horzOverflow="overflow" vert="horz" wrap="square" lIns="90022" tIns="45011" rIns="90022" bIns="45011"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DLP</a:t>
              </a:r>
            </a:p>
          </p:txBody>
        </p:sp>
        <p:sp>
          <p:nvSpPr>
            <p:cNvPr id="42" name="矩形: 圆角 41">
              <a:extLst>
                <a:ext uri="{FF2B5EF4-FFF2-40B4-BE49-F238E27FC236}">
                  <a16:creationId xmlns:a16="http://schemas.microsoft.com/office/drawing/2014/main" id="{417D8726-1FDC-4436-B3F4-1582147581E5}"/>
                </a:ext>
              </a:extLst>
            </p:cNvPr>
            <p:cNvSpPr/>
            <p:nvPr/>
          </p:nvSpPr>
          <p:spPr>
            <a:xfrm>
              <a:off x="8861248" y="5656187"/>
              <a:ext cx="2848885" cy="680412"/>
            </a:xfrm>
            <a:prstGeom prst="roundRect">
              <a:avLst>
                <a:gd name="adj" fmla="val 6371"/>
              </a:avLst>
            </a:prstGeom>
            <a:solidFill>
              <a:srgbClr val="F9F2ED"/>
            </a:solidFill>
            <a:ln w="9525" cap="flat" cmpd="sng" algn="ctr">
              <a:solidFill>
                <a:srgbClr val="EBCDB3"/>
              </a:solidFill>
              <a:prstDash val="sysDash"/>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认证平台</a:t>
              </a:r>
            </a:p>
          </p:txBody>
        </p:sp>
        <p:sp>
          <p:nvSpPr>
            <p:cNvPr id="43" name="矩形: 圆角 42">
              <a:extLst>
                <a:ext uri="{FF2B5EF4-FFF2-40B4-BE49-F238E27FC236}">
                  <a16:creationId xmlns:a16="http://schemas.microsoft.com/office/drawing/2014/main" id="{B5E645AA-0EAE-498E-BFC6-B270BDE8604B}"/>
                </a:ext>
              </a:extLst>
            </p:cNvPr>
            <p:cNvSpPr/>
            <p:nvPr/>
          </p:nvSpPr>
          <p:spPr>
            <a:xfrm>
              <a:off x="9039284" y="5959022"/>
              <a:ext cx="1169573" cy="283533"/>
            </a:xfrm>
            <a:prstGeom prst="roundRect">
              <a:avLst/>
            </a:prstGeom>
            <a:solidFill>
              <a:schemeClr val="bg1">
                <a:lumMod val="65000"/>
              </a:schemeClr>
            </a:solidFill>
            <a:ln w="12700" cap="flat" cmpd="sng" algn="ctr">
              <a:noFill/>
              <a:prstDash val="solid"/>
              <a:miter lim="800000"/>
            </a:ln>
            <a:effectLst/>
          </p:spPr>
          <p:txBody>
            <a:bodyPr rot="0" spcFirstLastPara="0" vertOverflow="overflow" horzOverflow="overflow" vert="horz" wrap="square" lIns="90022" tIns="45011" rIns="90022" bIns="45011"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a:ea typeface="微软雅黑"/>
                  <a:cs typeface="+mn-cs"/>
                  <a:sym typeface="微软雅黑" panose="020B0503020204020204" charset="-122"/>
                </a:rPr>
                <a:t>认证接口</a:t>
              </a:r>
            </a:p>
          </p:txBody>
        </p:sp>
        <p:sp>
          <p:nvSpPr>
            <p:cNvPr id="44" name="矩形: 圆角 43">
              <a:extLst>
                <a:ext uri="{FF2B5EF4-FFF2-40B4-BE49-F238E27FC236}">
                  <a16:creationId xmlns:a16="http://schemas.microsoft.com/office/drawing/2014/main" id="{0120D393-BACD-45D4-AE92-18EBF96B3C45}"/>
                </a:ext>
              </a:extLst>
            </p:cNvPr>
            <p:cNvSpPr/>
            <p:nvPr/>
          </p:nvSpPr>
          <p:spPr>
            <a:xfrm>
              <a:off x="10398702" y="5959022"/>
              <a:ext cx="1169573" cy="283533"/>
            </a:xfrm>
            <a:prstGeom prst="roundRect">
              <a:avLst/>
            </a:prstGeom>
            <a:solidFill>
              <a:schemeClr val="bg1">
                <a:lumMod val="65000"/>
              </a:schemeClr>
            </a:solidFill>
            <a:ln w="12700" cap="flat" cmpd="sng" algn="ctr">
              <a:noFill/>
              <a:prstDash val="solid"/>
              <a:miter lim="800000"/>
            </a:ln>
            <a:effectLst/>
          </p:spPr>
          <p:txBody>
            <a:bodyPr rot="0" spcFirstLastPara="0" vertOverflow="overflow" horzOverflow="overflow" vert="horz" wrap="square" lIns="90022" tIns="45011" rIns="90022" bIns="45011"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a:ea typeface="微软雅黑"/>
                  <a:cs typeface="+mn-cs"/>
                  <a:sym typeface="微软雅黑" panose="020B0503020204020204" charset="-122"/>
                </a:rPr>
                <a:t>账号接口</a:t>
              </a:r>
            </a:p>
          </p:txBody>
        </p:sp>
        <p:sp>
          <p:nvSpPr>
            <p:cNvPr id="45" name="圆角矩形">
              <a:extLst>
                <a:ext uri="{FF2B5EF4-FFF2-40B4-BE49-F238E27FC236}">
                  <a16:creationId xmlns:a16="http://schemas.microsoft.com/office/drawing/2014/main" id="{4EDA04C7-412F-46E5-B618-02C06BFD4A2B}"/>
                </a:ext>
              </a:extLst>
            </p:cNvPr>
            <p:cNvSpPr/>
            <p:nvPr/>
          </p:nvSpPr>
          <p:spPr>
            <a:xfrm>
              <a:off x="9094997" y="5207794"/>
              <a:ext cx="2381387" cy="252816"/>
            </a:xfrm>
            <a:prstGeom prst="roundRect">
              <a:avLst>
                <a:gd name="adj" fmla="val 6414"/>
              </a:avLst>
            </a:prstGeom>
            <a:solidFill>
              <a:srgbClr val="E6EBF4">
                <a:alpha val="14000"/>
              </a:srgbClr>
            </a:solidFill>
            <a:ln w="12700">
              <a:solidFill>
                <a:srgbClr val="265BE0">
                  <a:alpha val="50283"/>
                </a:srgbClr>
              </a:solidFill>
              <a:custDash>
                <a:ds d="100000" sp="200000"/>
              </a:custDash>
            </a:ln>
          </p:spPr>
          <p:txBody>
            <a:bodyPr lIns="39082" tIns="39082" rIns="39082" bIns="39082"/>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微软雅黑"/>
                  <a:ea typeface="微软雅黑"/>
                  <a:cs typeface="+mn-cs"/>
                  <a:sym typeface="微软雅黑" panose="020B0503020204020204" charset="-122"/>
                </a:rPr>
                <a:t>统一认证中心接口</a:t>
              </a:r>
              <a:endParaRPr kumimoji="0" sz="1050" b="1" i="0" u="none" strike="noStrike" kern="1200" cap="none" spc="0" normalizeH="0" baseline="0" noProof="0">
                <a:ln>
                  <a:noFill/>
                </a:ln>
                <a:solidFill>
                  <a:prstClr val="black"/>
                </a:solidFill>
                <a:effectLst/>
                <a:uLnTx/>
                <a:uFillTx/>
                <a:latin typeface="微软雅黑"/>
                <a:ea typeface="微软雅黑"/>
                <a:cs typeface="+mn-cs"/>
                <a:sym typeface="微软雅黑" panose="020B0503020204020204" charset="-122"/>
              </a:endParaRPr>
            </a:p>
          </p:txBody>
        </p:sp>
        <p:sp>
          <p:nvSpPr>
            <p:cNvPr id="46" name="矩形: 圆角 92">
              <a:extLst>
                <a:ext uri="{FF2B5EF4-FFF2-40B4-BE49-F238E27FC236}">
                  <a16:creationId xmlns:a16="http://schemas.microsoft.com/office/drawing/2014/main" id="{FB5FF0B6-DCB6-463C-8AC8-4F23A161A8FC}"/>
                </a:ext>
              </a:extLst>
            </p:cNvPr>
            <p:cNvSpPr/>
            <p:nvPr/>
          </p:nvSpPr>
          <p:spPr>
            <a:xfrm>
              <a:off x="8155305" y="2861310"/>
              <a:ext cx="3496310" cy="1931670"/>
            </a:xfrm>
            <a:prstGeom prst="roundRect">
              <a:avLst>
                <a:gd name="adj" fmla="val 6752"/>
              </a:avLst>
            </a:prstGeom>
            <a:solidFill>
              <a:sysClr val="window" lastClr="FFFFFF"/>
            </a:solidFill>
            <a:ln w="9525" cap="flat" cmpd="sng" algn="ctr">
              <a:solidFill>
                <a:srgbClr val="5B9BD5">
                  <a:shade val="50000"/>
                  <a:alpha val="50000"/>
                </a:srgb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a:ea typeface="微软雅黑"/>
                <a:cs typeface="+mn-cs"/>
              </a:endParaRPr>
            </a:p>
          </p:txBody>
        </p:sp>
        <p:sp>
          <p:nvSpPr>
            <p:cNvPr id="47" name="矩形: 圆角 116">
              <a:extLst>
                <a:ext uri="{FF2B5EF4-FFF2-40B4-BE49-F238E27FC236}">
                  <a16:creationId xmlns:a16="http://schemas.microsoft.com/office/drawing/2014/main" id="{C69045F0-F03B-46FC-8B7E-4793B9EEAF28}"/>
                </a:ext>
              </a:extLst>
            </p:cNvPr>
            <p:cNvSpPr/>
            <p:nvPr/>
          </p:nvSpPr>
          <p:spPr>
            <a:xfrm>
              <a:off x="2446096" y="5916295"/>
              <a:ext cx="1326641" cy="372110"/>
            </a:xfrm>
            <a:prstGeom prst="roundRect">
              <a:avLst/>
            </a:prstGeom>
            <a:solidFill>
              <a:schemeClr val="bg1">
                <a:lumMod val="65000"/>
              </a:schemeClr>
            </a:solidFill>
            <a:ln w="12700" cap="flat" cmpd="sng" algn="ctr">
              <a:noFill/>
              <a:prstDash val="solid"/>
              <a:miter lim="800000"/>
            </a:ln>
            <a:effectLst/>
          </p:spPr>
          <p:txBody>
            <a:bodyPr rot="0" spcFirstLastPara="0" vertOverflow="overflow" horzOverflow="overflow" vert="horz" wrap="square" lIns="90022" tIns="45011" rIns="90022" bIns="45011"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0" i="0" u="none" strike="noStrike" kern="0" cap="none" spc="0" normalizeH="0" baseline="0" noProof="0" dirty="0" err="1">
                  <a:ln>
                    <a:noFill/>
                  </a:ln>
                  <a:solidFill>
                    <a:prstClr val="black"/>
                  </a:solidFill>
                  <a:effectLst/>
                  <a:uLnTx/>
                  <a:uFillTx/>
                  <a:latin typeface="微软雅黑"/>
                  <a:ea typeface="微软雅黑"/>
                  <a:cs typeface="+mn-cs"/>
                  <a:sym typeface="微软雅黑" panose="020B0503020204020204" charset="-122"/>
                </a:rPr>
                <a:t>区块链操作日志审计系统</a:t>
              </a:r>
              <a:endParaRPr kumimoji="0" sz="1000" b="0" i="0" u="none" strike="noStrike" kern="0" cap="none" spc="0" normalizeH="0" baseline="0" noProof="0" dirty="0">
                <a:ln>
                  <a:noFill/>
                </a:ln>
                <a:solidFill>
                  <a:prstClr val="black"/>
                </a:solidFill>
                <a:effectLst/>
                <a:uLnTx/>
                <a:uFillTx/>
                <a:latin typeface="微软雅黑"/>
                <a:ea typeface="微软雅黑"/>
                <a:cs typeface="+mn-cs"/>
                <a:sym typeface="微软雅黑" panose="020B0503020204020204" charset="-122"/>
              </a:endParaRPr>
            </a:p>
          </p:txBody>
        </p:sp>
        <p:sp>
          <p:nvSpPr>
            <p:cNvPr id="48" name="矩形: 圆角 116">
              <a:extLst>
                <a:ext uri="{FF2B5EF4-FFF2-40B4-BE49-F238E27FC236}">
                  <a16:creationId xmlns:a16="http://schemas.microsoft.com/office/drawing/2014/main" id="{2B3EC397-CB22-422D-AB33-EF53E0FE6E5B}"/>
                </a:ext>
              </a:extLst>
            </p:cNvPr>
            <p:cNvSpPr/>
            <p:nvPr/>
          </p:nvSpPr>
          <p:spPr>
            <a:xfrm>
              <a:off x="989378" y="5916295"/>
              <a:ext cx="1130300" cy="377190"/>
            </a:xfrm>
            <a:prstGeom prst="roundRect">
              <a:avLst/>
            </a:prstGeom>
            <a:solidFill>
              <a:schemeClr val="bg1">
                <a:lumMod val="65000"/>
              </a:schemeClr>
            </a:solidFill>
            <a:ln w="12700" cap="flat" cmpd="sng" algn="ctr">
              <a:noFill/>
              <a:prstDash val="solid"/>
              <a:miter lim="800000"/>
            </a:ln>
            <a:effectLst/>
          </p:spPr>
          <p:txBody>
            <a:bodyPr rot="0" spcFirstLastPara="0" vertOverflow="overflow" horzOverflow="overflow" vert="horz" wrap="square" lIns="90022" tIns="45011" rIns="90022" bIns="45011"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a:ea typeface="微软雅黑"/>
                  <a:cs typeface="+mn-cs"/>
                  <a:sym typeface="微软雅黑" panose="020B0503020204020204" charset="-122"/>
                </a:rPr>
                <a:t>安全日志审计系统</a:t>
              </a:r>
            </a:p>
          </p:txBody>
        </p:sp>
        <p:grpSp>
          <p:nvGrpSpPr>
            <p:cNvPr id="49" name="组合 48">
              <a:extLst>
                <a:ext uri="{FF2B5EF4-FFF2-40B4-BE49-F238E27FC236}">
                  <a16:creationId xmlns:a16="http://schemas.microsoft.com/office/drawing/2014/main" id="{88644123-FE27-4257-BE2A-6C74B6A29FB7}"/>
                </a:ext>
              </a:extLst>
            </p:cNvPr>
            <p:cNvGrpSpPr/>
            <p:nvPr/>
          </p:nvGrpSpPr>
          <p:grpSpPr>
            <a:xfrm>
              <a:off x="10058354" y="3067592"/>
              <a:ext cx="1417664" cy="900883"/>
              <a:chOff x="3506668" y="2656996"/>
              <a:chExt cx="1440000" cy="691921"/>
            </a:xfrm>
          </p:grpSpPr>
          <p:sp>
            <p:nvSpPr>
              <p:cNvPr id="56" name="矩形: 圆角 57">
                <a:extLst>
                  <a:ext uri="{FF2B5EF4-FFF2-40B4-BE49-F238E27FC236}">
                    <a16:creationId xmlns:a16="http://schemas.microsoft.com/office/drawing/2014/main" id="{AB3AF672-2499-49EB-AAD5-0A91E44C85D6}"/>
                  </a:ext>
                </a:extLst>
              </p:cNvPr>
              <p:cNvSpPr/>
              <p:nvPr/>
            </p:nvSpPr>
            <p:spPr>
              <a:xfrm>
                <a:off x="3506668" y="2656996"/>
                <a:ext cx="1440000"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mn-ea"/>
                  </a:rPr>
                  <a:t>智能数据资产风险评价模型</a:t>
                </a:r>
              </a:p>
            </p:txBody>
          </p:sp>
          <p:sp>
            <p:nvSpPr>
              <p:cNvPr id="57" name="矩形: 圆角 58">
                <a:extLst>
                  <a:ext uri="{FF2B5EF4-FFF2-40B4-BE49-F238E27FC236}">
                    <a16:creationId xmlns:a16="http://schemas.microsoft.com/office/drawing/2014/main" id="{589D4761-1CE0-4C91-8598-B30541C9EE23}"/>
                  </a:ext>
                </a:extLst>
              </p:cNvPr>
              <p:cNvSpPr/>
              <p:nvPr/>
            </p:nvSpPr>
            <p:spPr>
              <a:xfrm>
                <a:off x="3506668" y="3060917"/>
                <a:ext cx="1440000" cy="288000"/>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敏感数据访问异常检测模型</a:t>
                </a:r>
              </a:p>
            </p:txBody>
          </p:sp>
        </p:grpSp>
        <p:sp>
          <p:nvSpPr>
            <p:cNvPr id="50" name="矩形: 圆角 58">
              <a:extLst>
                <a:ext uri="{FF2B5EF4-FFF2-40B4-BE49-F238E27FC236}">
                  <a16:creationId xmlns:a16="http://schemas.microsoft.com/office/drawing/2014/main" id="{EFEAD188-7398-4C96-80E3-9F1D883EEA93}"/>
                </a:ext>
              </a:extLst>
            </p:cNvPr>
            <p:cNvSpPr/>
            <p:nvPr/>
          </p:nvSpPr>
          <p:spPr>
            <a:xfrm>
              <a:off x="9095059" y="4141502"/>
              <a:ext cx="1417664" cy="374977"/>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敏感数据访问行为序列模型</a:t>
              </a:r>
            </a:p>
          </p:txBody>
        </p:sp>
        <p:sp>
          <p:nvSpPr>
            <p:cNvPr id="54" name="矩形: 圆角 58">
              <a:extLst>
                <a:ext uri="{FF2B5EF4-FFF2-40B4-BE49-F238E27FC236}">
                  <a16:creationId xmlns:a16="http://schemas.microsoft.com/office/drawing/2014/main" id="{359D576A-E008-4AA2-AA45-8F4719159304}"/>
                </a:ext>
              </a:extLst>
            </p:cNvPr>
            <p:cNvSpPr/>
            <p:nvPr/>
          </p:nvSpPr>
          <p:spPr>
            <a:xfrm>
              <a:off x="8256224" y="3593498"/>
              <a:ext cx="1417664" cy="374977"/>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对外数据接口</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风险模型</a:t>
              </a:r>
            </a:p>
          </p:txBody>
        </p:sp>
        <p:sp>
          <p:nvSpPr>
            <p:cNvPr id="55" name="矩形: 圆角 57">
              <a:extLst>
                <a:ext uri="{FF2B5EF4-FFF2-40B4-BE49-F238E27FC236}">
                  <a16:creationId xmlns:a16="http://schemas.microsoft.com/office/drawing/2014/main" id="{4A3322B8-5949-426C-BB3F-F241FDD07C58}"/>
                </a:ext>
              </a:extLst>
            </p:cNvPr>
            <p:cNvSpPr/>
            <p:nvPr/>
          </p:nvSpPr>
          <p:spPr>
            <a:xfrm>
              <a:off x="8256224" y="3067592"/>
              <a:ext cx="1417664" cy="374977"/>
            </a:xfrm>
            <a:prstGeom prst="roundRect">
              <a:avLst/>
            </a:prstGeom>
            <a:solidFill>
              <a:srgbClr val="55B7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a:ea typeface="微软雅黑"/>
                  <a:cs typeface="+mn-cs"/>
                  <a:sym typeface="微软雅黑" panose="020B0503020204020204" charset="-122"/>
                </a:rPr>
                <a:t>数据泄露预测模型</a:t>
              </a:r>
            </a:p>
          </p:txBody>
        </p:sp>
      </p:grpSp>
    </p:spTree>
    <p:extLst>
      <p:ext uri="{BB962C8B-B14F-4D97-AF65-F5344CB8AC3E}">
        <p14:creationId xmlns:p14="http://schemas.microsoft.com/office/powerpoint/2010/main" val="93624839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ïṩ1îḓé">
            <a:extLst>
              <a:ext uri="{FF2B5EF4-FFF2-40B4-BE49-F238E27FC236}">
                <a16:creationId xmlns:a16="http://schemas.microsoft.com/office/drawing/2014/main" id="{B7C0D163-F0A0-4CC0-95F7-C89CFFD307EC}"/>
              </a:ext>
            </a:extLst>
          </p:cNvPr>
          <p:cNvSpPr txBox="1"/>
          <p:nvPr/>
        </p:nvSpPr>
        <p:spPr>
          <a:xfrm>
            <a:off x="6985986" y="2042917"/>
            <a:ext cx="474777"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01</a:t>
            </a:r>
          </a:p>
        </p:txBody>
      </p:sp>
      <p:sp>
        <p:nvSpPr>
          <p:cNvPr id="18" name="îŝḷiďê">
            <a:extLst>
              <a:ext uri="{FF2B5EF4-FFF2-40B4-BE49-F238E27FC236}">
                <a16:creationId xmlns:a16="http://schemas.microsoft.com/office/drawing/2014/main" id="{72DBFA89-CE23-4AF5-A625-0219A3030ED9}"/>
              </a:ext>
            </a:extLst>
          </p:cNvPr>
          <p:cNvSpPr txBox="1"/>
          <p:nvPr/>
        </p:nvSpPr>
        <p:spPr bwMode="auto">
          <a:xfrm>
            <a:off x="7602154" y="2031152"/>
            <a:ext cx="3832284" cy="540000"/>
          </a:xfrm>
          <a:prstGeom prst="rect">
            <a:avLst/>
          </a:prstGeom>
          <a:solidFill>
            <a:schemeClr val="bg1"/>
          </a:solidFill>
          <a:ln>
            <a:noFill/>
          </a:ln>
          <a:effectLst/>
        </p:spPr>
        <p:txBody>
          <a:bodyPr wrap="square" lIns="90000" tIns="46800" rIns="90000" bIns="46800" anchor="ctr" anchorCtr="0">
            <a:noAutofit/>
          </a:bodyPr>
          <a:lstStyle>
            <a:defPPr>
              <a:defRPr lang="zh-CN"/>
            </a:defPPr>
            <a:lvl1pPr marR="0" lvl="0" indent="0" defTabSz="914377" fontAlgn="auto">
              <a:lnSpc>
                <a:spcPct val="100000"/>
              </a:lnSpc>
              <a:spcBef>
                <a:spcPct val="0"/>
              </a:spcBef>
              <a:spcAft>
                <a:spcPts val="0"/>
              </a:spcAft>
              <a:buClrTx/>
              <a:buSzTx/>
              <a:buFontTx/>
              <a:buNone/>
              <a:tabLst/>
              <a:defRPr kumimoji="0" sz="2800" b="1" i="0" u="none" strike="noStrike" cap="none" spc="0" normalizeH="0" baseline="0">
                <a:ln>
                  <a:noFill/>
                </a:ln>
                <a:solidFill>
                  <a:srgbClr val="000000"/>
                </a:solidFill>
                <a:effectLst/>
                <a:uLnTx/>
                <a:uFillTx/>
                <a:latin typeface="Microsoft YaHei" panose="020B0503020204020204" pitchFamily="34" charset="-122"/>
                <a:ea typeface="Microsoft YaHei" panose="020B0503020204020204" pitchFamily="34" charset="-122"/>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a:t>规范解读</a:t>
            </a:r>
            <a:endParaRPr lang="en-US" altLang="zh-CN" dirty="0"/>
          </a:p>
        </p:txBody>
      </p:sp>
      <p:sp>
        <p:nvSpPr>
          <p:cNvPr id="19" name="íṡḻíḍé">
            <a:extLst>
              <a:ext uri="{FF2B5EF4-FFF2-40B4-BE49-F238E27FC236}">
                <a16:creationId xmlns:a16="http://schemas.microsoft.com/office/drawing/2014/main" id="{94DFBC3C-0618-4CA0-B967-BD81043EA38A}"/>
              </a:ext>
            </a:extLst>
          </p:cNvPr>
          <p:cNvSpPr txBox="1"/>
          <p:nvPr/>
        </p:nvSpPr>
        <p:spPr>
          <a:xfrm>
            <a:off x="6971374" y="2985700"/>
            <a:ext cx="504000"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02</a:t>
            </a:r>
          </a:p>
        </p:txBody>
      </p:sp>
      <p:sp>
        <p:nvSpPr>
          <p:cNvPr id="20" name="îṡḻíḍè">
            <a:extLst>
              <a:ext uri="{FF2B5EF4-FFF2-40B4-BE49-F238E27FC236}">
                <a16:creationId xmlns:a16="http://schemas.microsoft.com/office/drawing/2014/main" id="{244D4ADE-B848-4920-B541-13C0C9648090}"/>
              </a:ext>
            </a:extLst>
          </p:cNvPr>
          <p:cNvSpPr txBox="1"/>
          <p:nvPr/>
        </p:nvSpPr>
        <p:spPr bwMode="auto">
          <a:xfrm>
            <a:off x="7602153" y="2973935"/>
            <a:ext cx="3832285" cy="540000"/>
          </a:xfrm>
          <a:prstGeom prst="rect">
            <a:avLst/>
          </a:prstGeom>
          <a:solidFill>
            <a:srgbClr val="17416F"/>
          </a:solidFill>
          <a:effectLst>
            <a:outerShdw blurRad="50800" dist="38100" dir="2700000" algn="tl" rotWithShape="0">
              <a:prstClr val="black">
                <a:alpha val="40000"/>
              </a:prstClr>
            </a:outerShdw>
          </a:effectLst>
        </p:spPr>
        <p:txBody>
          <a:bodyPr anchor="ctr" anchorCtr="0">
            <a:normAutofit/>
          </a:bodyPr>
          <a:lstStyle>
            <a:defPPr>
              <a:defRPr lang="zh-CN"/>
            </a:defPPr>
            <a:lvl1pPr marR="0" lvl="0" indent="0" defTabSz="914354" fontAlgn="auto">
              <a:lnSpc>
                <a:spcPct val="90000"/>
              </a:lnSpc>
              <a:spcBef>
                <a:spcPct val="0"/>
              </a:spcBef>
              <a:spcAft>
                <a:spcPts val="0"/>
              </a:spcAft>
              <a:buClrTx/>
              <a:buSzTx/>
              <a:buFontTx/>
              <a:buNone/>
              <a:tabLst/>
              <a:defRPr kumimoji="0" sz="2800" b="1" i="0" u="none" strike="noStrike" cap="none" spc="0" normalizeH="0" baseline="0">
                <a:ln>
                  <a:noFill/>
                </a:ln>
                <a:solidFill>
                  <a:srgbClr val="FFFFFF"/>
                </a:solidFill>
                <a:effectLst/>
                <a:uLnTx/>
                <a:uFillTx/>
                <a:latin typeface="Microsoft YaHei" panose="020B0503020204020204" pitchFamily="34" charset="-122"/>
                <a:ea typeface="Microsoft YaHei" panose="020B0503020204020204" pitchFamily="34" charset="-122"/>
                <a:cs typeface="+mj-cs"/>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数据安全治理实施介绍</a:t>
            </a:r>
            <a:endParaRPr lang="en-US" altLang="zh-CN" dirty="0"/>
          </a:p>
        </p:txBody>
      </p:sp>
      <p:sp>
        <p:nvSpPr>
          <p:cNvPr id="21" name="ïṩ1îḓé">
            <a:extLst>
              <a:ext uri="{FF2B5EF4-FFF2-40B4-BE49-F238E27FC236}">
                <a16:creationId xmlns:a16="http://schemas.microsoft.com/office/drawing/2014/main" id="{CF8F9A3A-0EDC-42A6-BB76-7C06DC147F54}"/>
              </a:ext>
            </a:extLst>
          </p:cNvPr>
          <p:cNvSpPr txBox="1"/>
          <p:nvPr/>
        </p:nvSpPr>
        <p:spPr>
          <a:xfrm>
            <a:off x="6971374" y="3928483"/>
            <a:ext cx="504000"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03</a:t>
            </a:r>
          </a:p>
        </p:txBody>
      </p:sp>
      <p:sp>
        <p:nvSpPr>
          <p:cNvPr id="22" name="îŝḷiďê">
            <a:extLst>
              <a:ext uri="{FF2B5EF4-FFF2-40B4-BE49-F238E27FC236}">
                <a16:creationId xmlns:a16="http://schemas.microsoft.com/office/drawing/2014/main" id="{E11D3087-ABE8-4602-BCCB-4F3EFF000388}"/>
              </a:ext>
            </a:extLst>
          </p:cNvPr>
          <p:cNvSpPr txBox="1"/>
          <p:nvPr/>
        </p:nvSpPr>
        <p:spPr bwMode="auto">
          <a:xfrm>
            <a:off x="7602154" y="3916718"/>
            <a:ext cx="3832284" cy="540000"/>
          </a:xfrm>
          <a:prstGeom prst="rect">
            <a:avLst/>
          </a:prstGeom>
          <a:solidFill>
            <a:schemeClr val="bg1"/>
          </a:solidFill>
          <a:ln>
            <a:noFill/>
          </a:ln>
          <a:effec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业界数据安全最佳实践</a:t>
            </a:r>
          </a:p>
        </p:txBody>
      </p:sp>
      <p:sp>
        <p:nvSpPr>
          <p:cNvPr id="23" name="标题 4">
            <a:extLst>
              <a:ext uri="{FF2B5EF4-FFF2-40B4-BE49-F238E27FC236}">
                <a16:creationId xmlns:a16="http://schemas.microsoft.com/office/drawing/2014/main" id="{A8FBF5BE-B86A-4726-AAF4-11AA55BCC9E6}"/>
              </a:ext>
            </a:extLst>
          </p:cNvPr>
          <p:cNvSpPr txBox="1">
            <a:spLocks/>
          </p:cNvSpPr>
          <p:nvPr/>
        </p:nvSpPr>
        <p:spPr>
          <a:xfrm>
            <a:off x="6820102" y="1092023"/>
            <a:ext cx="4810197" cy="666131"/>
          </a:xfrm>
          <a:prstGeom prst="rect">
            <a:avLst/>
          </a:prstGeom>
        </p:spPr>
        <p:txBody>
          <a:bodyPr>
            <a:normAutofit/>
          </a:bodyPr>
          <a:lstStyle>
            <a:lvl1pPr algn="l" defTabSz="914354" rtl="0" eaLnBrk="1" latinLnBrk="0" hangingPunct="1">
              <a:lnSpc>
                <a:spcPct val="90000"/>
              </a:lnSpc>
              <a:spcBef>
                <a:spcPct val="0"/>
              </a:spcBef>
              <a:buNone/>
              <a:defRPr sz="2800" b="1" kern="1200">
                <a:solidFill>
                  <a:schemeClr val="tx1"/>
                </a:solidFill>
                <a:latin typeface="华文中宋" panose="02010600040101010101" pitchFamily="2" charset="-122"/>
                <a:ea typeface="华文中宋" panose="02010600040101010101" pitchFamily="2" charset="-122"/>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srgbClr val="184170">
                    <a:lumMod val="50000"/>
                  </a:srgbClr>
                </a:solidFill>
                <a:effectLst/>
                <a:uLnTx/>
                <a:uFillTx/>
                <a:latin typeface="Microsoft YaHei" panose="020B0503020204020204" pitchFamily="34" charset="-122"/>
                <a:ea typeface="Microsoft YaHei" panose="020B0503020204020204" pitchFamily="34" charset="-122"/>
                <a:cs typeface="+mj-cs"/>
              </a:rPr>
              <a:t>目录</a:t>
            </a:r>
            <a:endParaRPr kumimoji="0" lang="en-US" altLang="zh-CN" sz="4000" b="1" i="0" u="none" strike="noStrike" kern="1200" cap="none" spc="0" normalizeH="0" baseline="0" noProof="0" dirty="0">
              <a:ln>
                <a:noFill/>
              </a:ln>
              <a:solidFill>
                <a:srgbClr val="184170">
                  <a:lumMod val="50000"/>
                </a:srgbClr>
              </a:solidFill>
              <a:effectLst/>
              <a:uLnTx/>
              <a:uFillTx/>
              <a:latin typeface="Microsoft YaHei" panose="020B0503020204020204" pitchFamily="34" charset="-122"/>
              <a:ea typeface="Microsoft YaHei" panose="020B0503020204020204" pitchFamily="34" charset="-122"/>
              <a:cs typeface="+mj-cs"/>
            </a:endParaRPr>
          </a:p>
        </p:txBody>
      </p:sp>
      <p:sp>
        <p:nvSpPr>
          <p:cNvPr id="11" name="ïṩ1îḓé">
            <a:extLst>
              <a:ext uri="{FF2B5EF4-FFF2-40B4-BE49-F238E27FC236}">
                <a16:creationId xmlns:a16="http://schemas.microsoft.com/office/drawing/2014/main" id="{3A30946F-46BA-4766-ADB3-3E65FA0AE42E}"/>
              </a:ext>
            </a:extLst>
          </p:cNvPr>
          <p:cNvSpPr txBox="1"/>
          <p:nvPr/>
        </p:nvSpPr>
        <p:spPr>
          <a:xfrm>
            <a:off x="6985986" y="4811614"/>
            <a:ext cx="504000"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04</a:t>
            </a:r>
          </a:p>
        </p:txBody>
      </p:sp>
      <p:sp>
        <p:nvSpPr>
          <p:cNvPr id="12" name="îŝḷiďê">
            <a:extLst>
              <a:ext uri="{FF2B5EF4-FFF2-40B4-BE49-F238E27FC236}">
                <a16:creationId xmlns:a16="http://schemas.microsoft.com/office/drawing/2014/main" id="{20231886-DAFE-499B-86A2-190BFB1BDE9F}"/>
              </a:ext>
            </a:extLst>
          </p:cNvPr>
          <p:cNvSpPr txBox="1"/>
          <p:nvPr/>
        </p:nvSpPr>
        <p:spPr bwMode="auto">
          <a:xfrm>
            <a:off x="7616766" y="4799849"/>
            <a:ext cx="3832284" cy="540000"/>
          </a:xfrm>
          <a:prstGeom prst="rect">
            <a:avLst/>
          </a:prstGeom>
          <a:solidFill>
            <a:schemeClr val="bg1"/>
          </a:solidFill>
          <a:ln>
            <a:noFill/>
          </a:ln>
          <a:effec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t>公司信息</a:t>
            </a:r>
            <a:r>
              <a:rPr kumimoji="0" lang="zh-CN" altLang="en-US" sz="2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简介</a:t>
            </a:r>
          </a:p>
        </p:txBody>
      </p:sp>
      <p:pic>
        <p:nvPicPr>
          <p:cNvPr id="13" name="图片 12">
            <a:extLst>
              <a:ext uri="{FF2B5EF4-FFF2-40B4-BE49-F238E27FC236}">
                <a16:creationId xmlns:a16="http://schemas.microsoft.com/office/drawing/2014/main" id="{22C3D3E6-CBC0-43FF-89DD-C43A1E4858D7}"/>
              </a:ext>
            </a:extLst>
          </p:cNvPr>
          <p:cNvPicPr>
            <a:picLocks noChangeAspect="1"/>
          </p:cNvPicPr>
          <p:nvPr/>
        </p:nvPicPr>
        <p:blipFill rotWithShape="1">
          <a:blip r:embed="rId2"/>
          <a:srcRect r="35595" b="6511"/>
          <a:stretch/>
        </p:blipFill>
        <p:spPr>
          <a:xfrm rot="16200000">
            <a:off x="-109510" y="109512"/>
            <a:ext cx="6850730" cy="6631709"/>
          </a:xfrm>
          <a:prstGeom prst="rect">
            <a:avLst/>
          </a:prstGeom>
        </p:spPr>
      </p:pic>
    </p:spTree>
    <p:extLst>
      <p:ext uri="{BB962C8B-B14F-4D97-AF65-F5344CB8AC3E}">
        <p14:creationId xmlns:p14="http://schemas.microsoft.com/office/powerpoint/2010/main" val="358226203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dirty="0"/>
              <a:t>银行业数据安全治理步骤</a:t>
            </a:r>
          </a:p>
        </p:txBody>
      </p:sp>
      <p:grpSp>
        <p:nvGrpSpPr>
          <p:cNvPr id="45" name="Group 99">
            <a:extLst>
              <a:ext uri="{FF2B5EF4-FFF2-40B4-BE49-F238E27FC236}">
                <a16:creationId xmlns:a16="http://schemas.microsoft.com/office/drawing/2014/main" id="{C356BEDD-8C69-4C8F-B36E-FF2B89B2B136}"/>
              </a:ext>
            </a:extLst>
          </p:cNvPr>
          <p:cNvGrpSpPr/>
          <p:nvPr/>
        </p:nvGrpSpPr>
        <p:grpSpPr>
          <a:xfrm>
            <a:off x="1524000" y="1701462"/>
            <a:ext cx="6328217" cy="4160678"/>
            <a:chOff x="476244" y="1874537"/>
            <a:chExt cx="6328217" cy="4160678"/>
          </a:xfrm>
        </p:grpSpPr>
        <p:pic>
          <p:nvPicPr>
            <p:cNvPr id="46" name="Picture 100">
              <a:extLst>
                <a:ext uri="{FF2B5EF4-FFF2-40B4-BE49-F238E27FC236}">
                  <a16:creationId xmlns:a16="http://schemas.microsoft.com/office/drawing/2014/main" id="{C155FE4D-F1C0-4496-972A-39FF93D2B6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244" y="1874537"/>
              <a:ext cx="6328217" cy="4160678"/>
            </a:xfrm>
            <a:prstGeom prst="rect">
              <a:avLst/>
            </a:prstGeom>
          </p:spPr>
        </p:pic>
        <p:sp>
          <p:nvSpPr>
            <p:cNvPr id="47" name="Text Box 4">
              <a:extLst>
                <a:ext uri="{FF2B5EF4-FFF2-40B4-BE49-F238E27FC236}">
                  <a16:creationId xmlns:a16="http://schemas.microsoft.com/office/drawing/2014/main" id="{004014B1-FDA7-4383-A042-9F1C4456F3B6}"/>
                </a:ext>
              </a:extLst>
            </p:cNvPr>
            <p:cNvSpPr txBox="1">
              <a:spLocks noChangeArrowheads="1"/>
            </p:cNvSpPr>
            <p:nvPr/>
          </p:nvSpPr>
          <p:spPr bwMode="gray">
            <a:xfrm>
              <a:off x="713455" y="2292721"/>
              <a:ext cx="1730686" cy="276999"/>
            </a:xfrm>
            <a:prstGeom prst="rect">
              <a:avLst/>
            </a:prstGeom>
            <a:noFill/>
            <a:ln w="9525">
              <a:noFill/>
              <a:miter lim="800000"/>
              <a:headEnd/>
              <a:tailEnd/>
            </a:ln>
          </p:spPr>
          <p:txBody>
            <a:bodyPr wrap="square" lIns="0" tIns="0" rIns="0" bIns="0" anchor="ctr">
              <a:spAutoFit/>
            </a:bodyPr>
            <a:lstStyle/>
            <a:p>
              <a:pPr marL="0" marR="0" lvl="0" indent="0" algn="ctr" defTabSz="820771"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rPr>
                <a:t>1.</a:t>
              </a:r>
              <a:r>
                <a:rPr kumimoji="0" lang="zh-CN" altLang="en-US" b="1"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rPr>
                <a:t>明确组织架构</a:t>
              </a:r>
              <a:endParaRPr kumimoji="0" lang="en-US" b="1"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endParaRPr>
            </a:p>
          </p:txBody>
        </p:sp>
        <p:grpSp>
          <p:nvGrpSpPr>
            <p:cNvPr id="48" name="Group 102">
              <a:extLst>
                <a:ext uri="{FF2B5EF4-FFF2-40B4-BE49-F238E27FC236}">
                  <a16:creationId xmlns:a16="http://schemas.microsoft.com/office/drawing/2014/main" id="{6305B43E-070F-4DAC-8A30-6CEEDC3E2313}"/>
                </a:ext>
              </a:extLst>
            </p:cNvPr>
            <p:cNvGrpSpPr/>
            <p:nvPr/>
          </p:nvGrpSpPr>
          <p:grpSpPr>
            <a:xfrm>
              <a:off x="2889415" y="1982999"/>
              <a:ext cx="3282114" cy="3125328"/>
              <a:chOff x="2940583" y="1838162"/>
              <a:chExt cx="3444966" cy="3280407"/>
            </a:xfrm>
          </p:grpSpPr>
          <p:sp>
            <p:nvSpPr>
              <p:cNvPr id="54" name="Text Box 14">
                <a:extLst>
                  <a:ext uri="{FF2B5EF4-FFF2-40B4-BE49-F238E27FC236}">
                    <a16:creationId xmlns:a16="http://schemas.microsoft.com/office/drawing/2014/main" id="{A1D47D6D-9797-4B2C-B705-D824E3E4480C}"/>
                  </a:ext>
                </a:extLst>
              </p:cNvPr>
              <p:cNvSpPr txBox="1">
                <a:spLocks noChangeArrowheads="1"/>
              </p:cNvSpPr>
              <p:nvPr/>
            </p:nvSpPr>
            <p:spPr bwMode="gray">
              <a:xfrm rot="17002398">
                <a:off x="2232792" y="3330184"/>
                <a:ext cx="2019811" cy="604229"/>
              </a:xfrm>
              <a:prstGeom prst="rect">
                <a:avLst/>
              </a:prstGeom>
              <a:noFill/>
              <a:ln w="9525">
                <a:noFill/>
                <a:miter lim="800000"/>
                <a:headEnd/>
                <a:tailEnd/>
              </a:ln>
            </p:spPr>
            <p:txBody>
              <a:bodyPr spcFirstLastPara="1" lIns="82009" tIns="41005" rIns="82009" bIns="41005" numCol="1" anchor="ctr">
                <a:prstTxWarp prst="textArchUp">
                  <a:avLst/>
                </a:prstTxWarp>
                <a:spAutoFit/>
              </a:bodyPr>
              <a:lstStyle/>
              <a:p>
                <a:pPr marL="0" marR="0" lvl="0" indent="0" algn="ctr" defTabSz="820771"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1D3649"/>
                  </a:solidFill>
                  <a:effectLst/>
                  <a:uLnTx/>
                  <a:uFillTx/>
                  <a:latin typeface="微软雅黑" panose="020B0503020204020204" pitchFamily="34" charset="-122"/>
                  <a:ea typeface="微软雅黑" panose="020B0503020204020204" pitchFamily="34" charset="-122"/>
                </a:endParaRPr>
              </a:p>
            </p:txBody>
          </p:sp>
          <p:sp>
            <p:nvSpPr>
              <p:cNvPr id="55" name="Teardrop 109">
                <a:extLst>
                  <a:ext uri="{FF2B5EF4-FFF2-40B4-BE49-F238E27FC236}">
                    <a16:creationId xmlns:a16="http://schemas.microsoft.com/office/drawing/2014/main" id="{5B488C15-C5B2-4957-A283-15DFBDA40DCE}"/>
                  </a:ext>
                </a:extLst>
              </p:cNvPr>
              <p:cNvSpPr/>
              <p:nvPr/>
            </p:nvSpPr>
            <p:spPr>
              <a:xfrm rot="8100000">
                <a:off x="3389791" y="1838162"/>
                <a:ext cx="300772" cy="294853"/>
              </a:xfrm>
              <a:prstGeom prst="teardrop">
                <a:avLst>
                  <a:gd name="adj" fmla="val 128404"/>
                </a:avLst>
              </a:prstGeom>
              <a:noFill/>
              <a:ln w="19050" cap="flat" cmpd="sng" algn="ctr">
                <a:solidFill>
                  <a:srgbClr val="FFFFFF"/>
                </a:solidFill>
                <a:prstDash val="solid"/>
                <a:miter lim="800000"/>
              </a:ln>
              <a:effectLst/>
            </p:spPr>
            <p:txBody>
              <a:bodyPr lIns="45720" rIns="4572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6" name="Isosceles Triangle 112">
                <a:extLst>
                  <a:ext uri="{FF2B5EF4-FFF2-40B4-BE49-F238E27FC236}">
                    <a16:creationId xmlns:a16="http://schemas.microsoft.com/office/drawing/2014/main" id="{ACDB3EF2-B8C5-4501-BE36-E718AD10E247}"/>
                  </a:ext>
                </a:extLst>
              </p:cNvPr>
              <p:cNvSpPr/>
              <p:nvPr/>
            </p:nvSpPr>
            <p:spPr>
              <a:xfrm rot="5400000">
                <a:off x="3490764" y="1927346"/>
                <a:ext cx="154145" cy="134781"/>
              </a:xfrm>
              <a:prstGeom prst="triangle">
                <a:avLst/>
              </a:prstGeom>
              <a:solidFill>
                <a:srgbClr val="FFFFFF"/>
              </a:solidFill>
              <a:ln w="19050" cap="flat" cmpd="sng" algn="ctr">
                <a:noFill/>
                <a:prstDash val="solid"/>
                <a:miter lim="800000"/>
              </a:ln>
              <a:effectLst/>
            </p:spPr>
            <p:txBody>
              <a:bodyPr lIns="45720" rIns="4572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7" name="Teardrop 113">
                <a:extLst>
                  <a:ext uri="{FF2B5EF4-FFF2-40B4-BE49-F238E27FC236}">
                    <a16:creationId xmlns:a16="http://schemas.microsoft.com/office/drawing/2014/main" id="{B132A635-42D5-445B-BEB4-021F66699813}"/>
                  </a:ext>
                </a:extLst>
              </p:cNvPr>
              <p:cNvSpPr/>
              <p:nvPr/>
            </p:nvSpPr>
            <p:spPr>
              <a:xfrm rot="8100000">
                <a:off x="5836476" y="2493878"/>
                <a:ext cx="300772" cy="294853"/>
              </a:xfrm>
              <a:prstGeom prst="teardrop">
                <a:avLst>
                  <a:gd name="adj" fmla="val 128404"/>
                </a:avLst>
              </a:prstGeom>
              <a:noFill/>
              <a:ln w="19050" cap="flat" cmpd="sng" algn="ctr">
                <a:solidFill>
                  <a:srgbClr val="FFFFFF"/>
                </a:solidFill>
                <a:prstDash val="solid"/>
                <a:miter lim="800000"/>
              </a:ln>
              <a:effectLst/>
            </p:spPr>
            <p:txBody>
              <a:bodyPr lIns="45720" rIns="4572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8" name="Isosceles Triangle 114">
                <a:extLst>
                  <a:ext uri="{FF2B5EF4-FFF2-40B4-BE49-F238E27FC236}">
                    <a16:creationId xmlns:a16="http://schemas.microsoft.com/office/drawing/2014/main" id="{D7163D25-53FC-4E05-88B3-EC7AA15E109B}"/>
                  </a:ext>
                </a:extLst>
              </p:cNvPr>
              <p:cNvSpPr/>
              <p:nvPr/>
            </p:nvSpPr>
            <p:spPr>
              <a:xfrm rot="5400000">
                <a:off x="5937449" y="2583062"/>
                <a:ext cx="154145" cy="134781"/>
              </a:xfrm>
              <a:prstGeom prst="triangle">
                <a:avLst/>
              </a:prstGeom>
              <a:solidFill>
                <a:srgbClr val="FFFFFF"/>
              </a:solidFill>
              <a:ln w="19050" cap="flat" cmpd="sng" algn="ctr">
                <a:noFill/>
                <a:prstDash val="solid"/>
                <a:miter lim="800000"/>
              </a:ln>
              <a:effectLst/>
            </p:spPr>
            <p:txBody>
              <a:bodyPr lIns="45720" rIns="4572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9" name="Teardrop 116">
                <a:extLst>
                  <a:ext uri="{FF2B5EF4-FFF2-40B4-BE49-F238E27FC236}">
                    <a16:creationId xmlns:a16="http://schemas.microsoft.com/office/drawing/2014/main" id="{E3D5E0C2-9F04-47B6-8AAE-21FA43520F4B}"/>
                  </a:ext>
                </a:extLst>
              </p:cNvPr>
              <p:cNvSpPr/>
              <p:nvPr/>
            </p:nvSpPr>
            <p:spPr>
              <a:xfrm rot="8100000">
                <a:off x="5861988" y="4541934"/>
                <a:ext cx="300772" cy="294854"/>
              </a:xfrm>
              <a:prstGeom prst="teardrop">
                <a:avLst>
                  <a:gd name="adj" fmla="val 128404"/>
                </a:avLst>
              </a:prstGeom>
              <a:noFill/>
              <a:ln w="19050" cap="flat" cmpd="sng" algn="ctr">
                <a:solidFill>
                  <a:srgbClr val="FFFFFF"/>
                </a:solidFill>
                <a:prstDash val="solid"/>
                <a:miter lim="800000"/>
              </a:ln>
              <a:effectLst/>
            </p:spPr>
            <p:txBody>
              <a:bodyPr lIns="45720" rIns="4572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0" name="Isosceles Triangle 118">
                <a:extLst>
                  <a:ext uri="{FF2B5EF4-FFF2-40B4-BE49-F238E27FC236}">
                    <a16:creationId xmlns:a16="http://schemas.microsoft.com/office/drawing/2014/main" id="{23E1EFF4-3B12-4AEE-8A1D-3E67FDA1577F}"/>
                  </a:ext>
                </a:extLst>
              </p:cNvPr>
              <p:cNvSpPr/>
              <p:nvPr/>
            </p:nvSpPr>
            <p:spPr>
              <a:xfrm rot="5400000">
                <a:off x="5962960" y="4631119"/>
                <a:ext cx="154145" cy="134781"/>
              </a:xfrm>
              <a:prstGeom prst="triangle">
                <a:avLst/>
              </a:prstGeom>
              <a:solidFill>
                <a:srgbClr val="FFFFFF"/>
              </a:solidFill>
              <a:ln w="19050" cap="flat" cmpd="sng" algn="ctr">
                <a:noFill/>
                <a:prstDash val="solid"/>
                <a:miter lim="800000"/>
              </a:ln>
              <a:effectLst/>
            </p:spPr>
            <p:txBody>
              <a:bodyPr lIns="45720" rIns="4572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1" name="Isosceles Triangle 120">
                <a:extLst>
                  <a:ext uri="{FF2B5EF4-FFF2-40B4-BE49-F238E27FC236}">
                    <a16:creationId xmlns:a16="http://schemas.microsoft.com/office/drawing/2014/main" id="{99F54FB3-2F28-4C0B-9A0E-9C7FD7D6F74E}"/>
                  </a:ext>
                </a:extLst>
              </p:cNvPr>
              <p:cNvSpPr/>
              <p:nvPr/>
            </p:nvSpPr>
            <p:spPr>
              <a:xfrm rot="5400000">
                <a:off x="6241086" y="4880456"/>
                <a:ext cx="154145" cy="134781"/>
              </a:xfrm>
              <a:prstGeom prst="triangle">
                <a:avLst/>
              </a:prstGeom>
              <a:solidFill>
                <a:srgbClr val="FFFFFF"/>
              </a:solidFill>
              <a:ln w="19050" cap="flat" cmpd="sng" algn="ctr">
                <a:noFill/>
                <a:prstDash val="solid"/>
                <a:miter lim="800000"/>
              </a:ln>
              <a:effectLst/>
            </p:spPr>
            <p:txBody>
              <a:bodyPr lIns="45720" rIns="4572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2" name="Teardrop 121">
                <a:extLst>
                  <a:ext uri="{FF2B5EF4-FFF2-40B4-BE49-F238E27FC236}">
                    <a16:creationId xmlns:a16="http://schemas.microsoft.com/office/drawing/2014/main" id="{4BC8F581-276F-459E-B642-A64D0CD48D68}"/>
                  </a:ext>
                </a:extLst>
              </p:cNvPr>
              <p:cNvSpPr/>
              <p:nvPr/>
            </p:nvSpPr>
            <p:spPr>
              <a:xfrm rot="8100000">
                <a:off x="3693322" y="4823716"/>
                <a:ext cx="300772" cy="294853"/>
              </a:xfrm>
              <a:prstGeom prst="teardrop">
                <a:avLst>
                  <a:gd name="adj" fmla="val 128404"/>
                </a:avLst>
              </a:prstGeom>
              <a:noFill/>
              <a:ln w="19050" cap="flat" cmpd="sng" algn="ctr">
                <a:solidFill>
                  <a:srgbClr val="FFFFFF"/>
                </a:solidFill>
                <a:prstDash val="solid"/>
                <a:miter lim="800000"/>
              </a:ln>
              <a:effectLst/>
            </p:spPr>
            <p:txBody>
              <a:bodyPr lIns="45720" rIns="4572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3" name="Isosceles Triangle 124">
                <a:extLst>
                  <a:ext uri="{FF2B5EF4-FFF2-40B4-BE49-F238E27FC236}">
                    <a16:creationId xmlns:a16="http://schemas.microsoft.com/office/drawing/2014/main" id="{B759A284-6CD0-4020-9610-05F98677DE3D}"/>
                  </a:ext>
                </a:extLst>
              </p:cNvPr>
              <p:cNvSpPr/>
              <p:nvPr/>
            </p:nvSpPr>
            <p:spPr>
              <a:xfrm rot="5400000">
                <a:off x="3794295" y="4912900"/>
                <a:ext cx="154145" cy="134781"/>
              </a:xfrm>
              <a:prstGeom prst="triangle">
                <a:avLst/>
              </a:prstGeom>
              <a:solidFill>
                <a:srgbClr val="FFFFFF"/>
              </a:solidFill>
              <a:ln w="19050" cap="flat" cmpd="sng" algn="ctr">
                <a:noFill/>
                <a:prstDash val="solid"/>
                <a:miter lim="800000"/>
              </a:ln>
              <a:effectLst/>
            </p:spPr>
            <p:txBody>
              <a:bodyPr lIns="45720" rIns="4572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4" name="Teardrop 125">
                <a:extLst>
                  <a:ext uri="{FF2B5EF4-FFF2-40B4-BE49-F238E27FC236}">
                    <a16:creationId xmlns:a16="http://schemas.microsoft.com/office/drawing/2014/main" id="{88EDFE48-C155-426D-99BF-21D7F829B26E}"/>
                  </a:ext>
                </a:extLst>
              </p:cNvPr>
              <p:cNvSpPr/>
              <p:nvPr/>
            </p:nvSpPr>
            <p:spPr>
              <a:xfrm rot="8100000">
                <a:off x="3324729" y="3096618"/>
                <a:ext cx="300772" cy="294853"/>
              </a:xfrm>
              <a:prstGeom prst="teardrop">
                <a:avLst>
                  <a:gd name="adj" fmla="val 128404"/>
                </a:avLst>
              </a:prstGeom>
              <a:noFill/>
              <a:ln w="19050" cap="flat" cmpd="sng" algn="ctr">
                <a:solidFill>
                  <a:srgbClr val="FFFFFF"/>
                </a:solidFill>
                <a:prstDash val="solid"/>
                <a:miter lim="800000"/>
              </a:ln>
              <a:effectLst/>
            </p:spPr>
            <p:txBody>
              <a:bodyPr lIns="45720" rIns="4572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5" name="Isosceles Triangle 126">
                <a:extLst>
                  <a:ext uri="{FF2B5EF4-FFF2-40B4-BE49-F238E27FC236}">
                    <a16:creationId xmlns:a16="http://schemas.microsoft.com/office/drawing/2014/main" id="{C87E3BE0-CEAA-42CE-83E2-7770A8191A8E}"/>
                  </a:ext>
                </a:extLst>
              </p:cNvPr>
              <p:cNvSpPr/>
              <p:nvPr/>
            </p:nvSpPr>
            <p:spPr>
              <a:xfrm rot="5400000">
                <a:off x="3425702" y="3185802"/>
                <a:ext cx="154145" cy="134781"/>
              </a:xfrm>
              <a:prstGeom prst="triangle">
                <a:avLst/>
              </a:prstGeom>
              <a:solidFill>
                <a:srgbClr val="FFFFFF"/>
              </a:solidFill>
              <a:ln w="19050" cap="flat" cmpd="sng" algn="ctr">
                <a:noFill/>
                <a:prstDash val="solid"/>
                <a:miter lim="800000"/>
              </a:ln>
              <a:effectLst/>
            </p:spPr>
            <p:txBody>
              <a:bodyPr lIns="45720" rIns="4572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49" name="TextBox 2">
              <a:extLst>
                <a:ext uri="{FF2B5EF4-FFF2-40B4-BE49-F238E27FC236}">
                  <a16:creationId xmlns:a16="http://schemas.microsoft.com/office/drawing/2014/main" id="{0A87E6D1-FB6E-414C-9500-FB3BC3B988ED}"/>
                </a:ext>
              </a:extLst>
            </p:cNvPr>
            <p:cNvSpPr txBox="1">
              <a:spLocks noChangeArrowheads="1"/>
            </p:cNvSpPr>
            <p:nvPr/>
          </p:nvSpPr>
          <p:spPr bwMode="auto">
            <a:xfrm>
              <a:off x="3658273" y="2195976"/>
              <a:ext cx="1822709" cy="676949"/>
            </a:xfrm>
            <a:prstGeom prst="rect">
              <a:avLst/>
            </a:prstGeom>
            <a:noFill/>
            <a:ln w="9525">
              <a:noFill/>
              <a:miter lim="800000"/>
              <a:headEnd/>
              <a:tailEnd/>
            </a:ln>
          </p:spPr>
          <p:txBody>
            <a:bodyPr wrap="square" lIns="42593" tIns="42593" rIns="42593" bIns="42593">
              <a:spAutoFit/>
            </a:bodyPr>
            <a:lstStyle/>
            <a:p>
              <a:pPr marL="0" marR="0" lvl="0" indent="0" algn="ctr" defTabSz="1097280" eaLnBrk="1" fontAlgn="base" latinLnBrk="0" hangingPunct="1">
                <a:lnSpc>
                  <a:spcPct val="100000"/>
                </a:lnSpc>
                <a:spcBef>
                  <a:spcPct val="0"/>
                </a:spcBef>
                <a:spcAft>
                  <a:spcPct val="0"/>
                </a:spcAft>
                <a:buClrTx/>
                <a:buSzTx/>
                <a:buFontTx/>
                <a:buNone/>
                <a:tabLst/>
                <a:defRPr/>
              </a:pPr>
              <a:r>
                <a:rPr kumimoji="0" lang="en-US" altLang="zh-CN" sz="192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a:t>
              </a:r>
              <a:r>
                <a:rPr kumimoji="0" lang="zh-CN" altLang="en-US" sz="192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建立数据安全制度体系</a:t>
              </a:r>
              <a:endParaRPr kumimoji="0" lang="en-US" sz="192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0" name="TextBox 64">
              <a:extLst>
                <a:ext uri="{FF2B5EF4-FFF2-40B4-BE49-F238E27FC236}">
                  <a16:creationId xmlns:a16="http://schemas.microsoft.com/office/drawing/2014/main" id="{6423A4C1-68EF-4425-AD4E-9636B9497D65}"/>
                </a:ext>
              </a:extLst>
            </p:cNvPr>
            <p:cNvSpPr txBox="1">
              <a:spLocks noChangeArrowheads="1"/>
            </p:cNvSpPr>
            <p:nvPr/>
          </p:nvSpPr>
          <p:spPr bwMode="auto">
            <a:xfrm>
              <a:off x="5660367" y="3422983"/>
              <a:ext cx="1037963" cy="917015"/>
            </a:xfrm>
            <a:prstGeom prst="rect">
              <a:avLst/>
            </a:prstGeom>
            <a:noFill/>
            <a:ln w="9525">
              <a:noFill/>
              <a:miter lim="800000"/>
              <a:headEnd/>
              <a:tailEnd/>
            </a:ln>
          </p:spPr>
          <p:txBody>
            <a:bodyPr wrap="square" lIns="42593" tIns="42593" rIns="42593" bIns="42593">
              <a:spAutoFit/>
            </a:bodyPr>
            <a:lstStyle/>
            <a:p>
              <a:pPr marL="0" marR="0" lvl="0" indent="0" algn="ctr" defTabSz="109728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3</a:t>
              </a:r>
            </a:p>
            <a:p>
              <a:pPr marL="0" marR="0" lvl="0" indent="0" algn="ctr" defTabSz="1097280" eaLnBrk="1" fontAlgn="base" latinLnBrk="0" hangingPunct="1">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开展数据安全评估</a:t>
              </a:r>
              <a:endParaRPr kumimoji="0" 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1" name="TextBox 94">
              <a:extLst>
                <a:ext uri="{FF2B5EF4-FFF2-40B4-BE49-F238E27FC236}">
                  <a16:creationId xmlns:a16="http://schemas.microsoft.com/office/drawing/2014/main" id="{E77DBD34-BA61-4125-B438-1BBB0AFA3696}"/>
                </a:ext>
              </a:extLst>
            </p:cNvPr>
            <p:cNvSpPr txBox="1">
              <a:spLocks noChangeArrowheads="1"/>
            </p:cNvSpPr>
            <p:nvPr/>
          </p:nvSpPr>
          <p:spPr bwMode="auto">
            <a:xfrm>
              <a:off x="4013433" y="4957013"/>
              <a:ext cx="1221775" cy="917015"/>
            </a:xfrm>
            <a:prstGeom prst="rect">
              <a:avLst/>
            </a:prstGeom>
            <a:noFill/>
            <a:ln w="9525">
              <a:noFill/>
              <a:miter lim="800000"/>
              <a:headEnd/>
              <a:tailEnd/>
            </a:ln>
          </p:spPr>
          <p:txBody>
            <a:bodyPr wrap="square" lIns="42593" tIns="42593" rIns="42593" bIns="42593">
              <a:spAutoFit/>
            </a:bodyPr>
            <a:lstStyle/>
            <a:p>
              <a:pPr marL="0" marR="0" lvl="0" indent="0" algn="ctr" defTabSz="109728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4</a:t>
              </a:r>
            </a:p>
            <a:p>
              <a:pPr marL="0" marR="0" lvl="0" indent="0" algn="ctr" defTabSz="1097280" eaLnBrk="1" fontAlgn="base" latinLnBrk="0" hangingPunct="1">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实施数据安全建设</a:t>
              </a:r>
              <a:endParaRPr kumimoji="0" 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2" name="TextBox 95">
              <a:extLst>
                <a:ext uri="{FF2B5EF4-FFF2-40B4-BE49-F238E27FC236}">
                  <a16:creationId xmlns:a16="http://schemas.microsoft.com/office/drawing/2014/main" id="{3E1B5FFD-5325-4EBC-AD9C-BCAB3CCFADEB}"/>
                </a:ext>
              </a:extLst>
            </p:cNvPr>
            <p:cNvSpPr txBox="1">
              <a:spLocks noChangeArrowheads="1"/>
            </p:cNvSpPr>
            <p:nvPr/>
          </p:nvSpPr>
          <p:spPr bwMode="auto">
            <a:xfrm>
              <a:off x="2842820" y="3630379"/>
              <a:ext cx="948048" cy="917015"/>
            </a:xfrm>
            <a:prstGeom prst="rect">
              <a:avLst/>
            </a:prstGeom>
            <a:noFill/>
            <a:ln w="9525">
              <a:noFill/>
              <a:miter lim="800000"/>
              <a:headEnd/>
              <a:tailEnd/>
            </a:ln>
          </p:spPr>
          <p:txBody>
            <a:bodyPr wrap="square" lIns="42593" tIns="42593" rIns="42593" bIns="42593">
              <a:spAutoFit/>
            </a:bodyPr>
            <a:lstStyle/>
            <a:p>
              <a:pPr marL="0" marR="0" lvl="0" indent="0" algn="ctr" defTabSz="109728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5</a:t>
              </a:r>
            </a:p>
            <a:p>
              <a:pPr marL="0" marR="0" lvl="0" indent="0" algn="ctr" defTabSz="1097280" eaLnBrk="1" fontAlgn="base" latinLnBrk="0" hangingPunct="1">
                <a:lnSpc>
                  <a:spcPct val="100000"/>
                </a:lnSpc>
                <a:spcBef>
                  <a:spcPct val="0"/>
                </a:spcBef>
                <a:spcAft>
                  <a:spcPct val="0"/>
                </a:spcAft>
                <a:buClrTx/>
                <a:buSzTx/>
                <a:buFontTx/>
                <a:buNone/>
                <a:tabLst/>
                <a:defRPr/>
              </a:pPr>
              <a:r>
                <a:rPr lang="zh-CN" altLang="en-US" b="1" kern="0" dirty="0">
                  <a:solidFill>
                    <a:srgbClr val="FFFFFF"/>
                  </a:solidFill>
                  <a:latin typeface="微软雅黑" panose="020B0503020204020204" pitchFamily="34" charset="-122"/>
                  <a:ea typeface="微软雅黑" panose="020B0503020204020204" pitchFamily="34" charset="-122"/>
                </a:rPr>
                <a:t>审计与</a:t>
              </a: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监督</a:t>
              </a:r>
              <a:endParaRPr kumimoji="0" 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3" name="TextBox 95">
              <a:extLst>
                <a:ext uri="{FF2B5EF4-FFF2-40B4-BE49-F238E27FC236}">
                  <a16:creationId xmlns:a16="http://schemas.microsoft.com/office/drawing/2014/main" id="{D7FF53C5-F94D-47C6-B923-DA52DDF5506A}"/>
                </a:ext>
              </a:extLst>
            </p:cNvPr>
            <p:cNvSpPr txBox="1">
              <a:spLocks noChangeArrowheads="1"/>
            </p:cNvSpPr>
            <p:nvPr/>
          </p:nvSpPr>
          <p:spPr bwMode="auto">
            <a:xfrm>
              <a:off x="4266337" y="3550939"/>
              <a:ext cx="899516" cy="750815"/>
            </a:xfrm>
            <a:prstGeom prst="rect">
              <a:avLst/>
            </a:prstGeom>
            <a:noFill/>
            <a:ln w="9525">
              <a:noFill/>
              <a:miter lim="800000"/>
              <a:headEnd/>
              <a:tailEnd/>
            </a:ln>
          </p:spPr>
          <p:txBody>
            <a:bodyPr wrap="square" lIns="42593" tIns="42593" rIns="42593" bIns="42593">
              <a:spAutoFit/>
            </a:bodyPr>
            <a:lstStyle/>
            <a:p>
              <a:pPr marL="0" marR="0" lvl="0" indent="0" algn="ctr" defTabSz="1097280" eaLnBrk="1" fontAlgn="base" latinLnBrk="0" hangingPunct="1">
                <a:lnSpc>
                  <a:spcPct val="100000"/>
                </a:lnSpc>
                <a:spcBef>
                  <a:spcPct val="0"/>
                </a:spcBef>
                <a:spcAft>
                  <a:spcPct val="0"/>
                </a:spcAft>
                <a:buClrTx/>
                <a:buSzTx/>
                <a:buFontTx/>
                <a:buNone/>
                <a:tabLst/>
                <a:defRPr/>
              </a:pPr>
              <a:r>
                <a:rPr kumimoji="0" lang="zh-CN" altLang="en-US" sz="2160" b="1" i="0" u="none" strike="noStrike" kern="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rPr>
                <a:t>持续优化</a:t>
              </a:r>
              <a:endParaRPr kumimoji="0" lang="en-US" sz="2160" b="1" i="0" u="none" strike="noStrike" kern="0" cap="none" spc="0" normalizeH="0" baseline="0" noProof="0" dirty="0">
                <a:ln>
                  <a:noFill/>
                </a:ln>
                <a:solidFill>
                  <a:prstClr val="black">
                    <a:lumMod val="50000"/>
                  </a:prstClr>
                </a:solidFill>
                <a:effectLst/>
                <a:uLnTx/>
                <a:uFillTx/>
                <a:latin typeface="微软雅黑" panose="020B0503020204020204" pitchFamily="34" charset="-122"/>
                <a:ea typeface="微软雅黑" panose="020B0503020204020204" pitchFamily="34" charset="-122"/>
              </a:endParaRPr>
            </a:p>
          </p:txBody>
        </p:sp>
      </p:grpSp>
      <p:sp>
        <p:nvSpPr>
          <p:cNvPr id="66" name="TextBox 110">
            <a:extLst>
              <a:ext uri="{FF2B5EF4-FFF2-40B4-BE49-F238E27FC236}">
                <a16:creationId xmlns:a16="http://schemas.microsoft.com/office/drawing/2014/main" id="{F9B761BF-6078-4918-8B68-0BB81D158FD6}"/>
              </a:ext>
            </a:extLst>
          </p:cNvPr>
          <p:cNvSpPr txBox="1"/>
          <p:nvPr>
            <p:custDataLst>
              <p:tags r:id="rId1"/>
            </p:custDataLst>
          </p:nvPr>
        </p:nvSpPr>
        <p:spPr>
          <a:xfrm>
            <a:off x="7676829" y="1136450"/>
            <a:ext cx="2248102" cy="1164034"/>
          </a:xfrm>
          <a:prstGeom prst="rect">
            <a:avLst/>
          </a:prstGeom>
          <a:noFill/>
        </p:spPr>
        <p:txBody>
          <a:bodyPr wrap="square" lIns="42226" tIns="42226" rIns="42226" bIns="42226">
            <a:spAutoFit/>
          </a:bodyPr>
          <a:lstStyle/>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战略规划</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管理要求</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操作规程</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技术标准</a:t>
            </a:r>
            <a:endParaRPr lang="en-US" altLang="zh-CN" sz="1440" dirty="0">
              <a:solidFill>
                <a:srgbClr val="1D3649"/>
              </a:solidFill>
              <a:latin typeface="微软雅黑" panose="020B0503020204020204" pitchFamily="34" charset="-122"/>
              <a:ea typeface="微软雅黑" panose="020B0503020204020204" pitchFamily="34" charset="-122"/>
            </a:endParaRPr>
          </a:p>
        </p:txBody>
      </p:sp>
      <p:sp>
        <p:nvSpPr>
          <p:cNvPr id="67" name="TextBox 111">
            <a:extLst>
              <a:ext uri="{FF2B5EF4-FFF2-40B4-BE49-F238E27FC236}">
                <a16:creationId xmlns:a16="http://schemas.microsoft.com/office/drawing/2014/main" id="{4A1CDCFE-B695-4AE7-A398-D1D50FC240A7}"/>
              </a:ext>
            </a:extLst>
          </p:cNvPr>
          <p:cNvSpPr txBox="1"/>
          <p:nvPr/>
        </p:nvSpPr>
        <p:spPr>
          <a:xfrm>
            <a:off x="7676830" y="857097"/>
            <a:ext cx="2467339" cy="343809"/>
          </a:xfrm>
          <a:prstGeom prst="rect">
            <a:avLst/>
          </a:prstGeom>
          <a:noFill/>
        </p:spPr>
        <p:txBody>
          <a:bodyPr wrap="none" lIns="42226" tIns="42226" rIns="42226" bIns="42226">
            <a:spAutoFit/>
          </a:bodyPr>
          <a:lstStyle/>
          <a:p>
            <a:pPr defTabSz="1097280">
              <a:defRPr/>
            </a:pPr>
            <a:r>
              <a:rPr lang="en-US" altLang="zh-CN" sz="1680" b="1" u="sng" dirty="0">
                <a:solidFill>
                  <a:srgbClr val="1D3649"/>
                </a:solidFill>
                <a:latin typeface="微软雅黑" panose="020B0503020204020204" pitchFamily="34" charset="-122"/>
                <a:ea typeface="微软雅黑" panose="020B0503020204020204" pitchFamily="34" charset="-122"/>
              </a:rPr>
              <a:t>2.</a:t>
            </a:r>
            <a:r>
              <a:rPr lang="zh-CN" altLang="en-US" sz="1680" b="1" u="sng" dirty="0">
                <a:solidFill>
                  <a:srgbClr val="1D3649"/>
                </a:solidFill>
                <a:latin typeface="微软雅黑" panose="020B0503020204020204" pitchFamily="34" charset="-122"/>
                <a:ea typeface="微软雅黑" panose="020B0503020204020204" pitchFamily="34" charset="-122"/>
              </a:rPr>
              <a:t>建立数据安全制度体系</a:t>
            </a:r>
            <a:endParaRPr lang="en-US" sz="1680" b="1" u="sng" dirty="0">
              <a:solidFill>
                <a:srgbClr val="1D3649"/>
              </a:solidFill>
              <a:latin typeface="微软雅黑" panose="020B0503020204020204" pitchFamily="34" charset="-122"/>
              <a:ea typeface="微软雅黑" panose="020B0503020204020204" pitchFamily="34" charset="-122"/>
            </a:endParaRPr>
          </a:p>
        </p:txBody>
      </p:sp>
      <p:sp>
        <p:nvSpPr>
          <p:cNvPr id="68" name="Rectangle 123">
            <a:extLst>
              <a:ext uri="{FF2B5EF4-FFF2-40B4-BE49-F238E27FC236}">
                <a16:creationId xmlns:a16="http://schemas.microsoft.com/office/drawing/2014/main" id="{A2067238-52EF-4EBE-AD3F-1523515FDE53}"/>
              </a:ext>
            </a:extLst>
          </p:cNvPr>
          <p:cNvSpPr/>
          <p:nvPr/>
        </p:nvSpPr>
        <p:spPr>
          <a:xfrm>
            <a:off x="8510127" y="3280531"/>
            <a:ext cx="2498972" cy="1164034"/>
          </a:xfrm>
          <a:prstGeom prst="rect">
            <a:avLst/>
          </a:prstGeom>
        </p:spPr>
        <p:txBody>
          <a:bodyPr lIns="84454" tIns="42226" rIns="84454" bIns="42226">
            <a:spAutoFit/>
          </a:bodyPr>
          <a:lstStyle/>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数据合规梳理</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数据资产梳理</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数据安全分级</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数据机制梳理</a:t>
            </a:r>
            <a:endParaRPr lang="en-US" altLang="zh-CN" sz="1440" dirty="0">
              <a:solidFill>
                <a:srgbClr val="1D3649"/>
              </a:solidFill>
              <a:latin typeface="微软雅黑" panose="020B0503020204020204" pitchFamily="34" charset="-122"/>
              <a:ea typeface="微软雅黑" panose="020B0503020204020204" pitchFamily="34" charset="-122"/>
            </a:endParaRPr>
          </a:p>
        </p:txBody>
      </p:sp>
      <p:sp>
        <p:nvSpPr>
          <p:cNvPr id="69" name="TextBox 135">
            <a:extLst>
              <a:ext uri="{FF2B5EF4-FFF2-40B4-BE49-F238E27FC236}">
                <a16:creationId xmlns:a16="http://schemas.microsoft.com/office/drawing/2014/main" id="{87D202B0-8EB4-4437-BC9E-76EAD997CF73}"/>
              </a:ext>
            </a:extLst>
          </p:cNvPr>
          <p:cNvSpPr txBox="1"/>
          <p:nvPr/>
        </p:nvSpPr>
        <p:spPr>
          <a:xfrm>
            <a:off x="8515576" y="2997073"/>
            <a:ext cx="3033080" cy="343809"/>
          </a:xfrm>
          <a:prstGeom prst="rect">
            <a:avLst/>
          </a:prstGeom>
          <a:noFill/>
        </p:spPr>
        <p:txBody>
          <a:bodyPr lIns="42226" tIns="42226" rIns="42226" bIns="42226">
            <a:spAutoFit/>
          </a:bodyPr>
          <a:lstStyle/>
          <a:p>
            <a:pPr defTabSz="1097280">
              <a:defRPr/>
            </a:pPr>
            <a:r>
              <a:rPr lang="en-US" sz="1680" b="1" u="sng" dirty="0">
                <a:solidFill>
                  <a:srgbClr val="1D3649"/>
                </a:solidFill>
                <a:latin typeface="微软雅黑" panose="020B0503020204020204" pitchFamily="34" charset="-122"/>
                <a:ea typeface="微软雅黑" panose="020B0503020204020204" pitchFamily="34" charset="-122"/>
              </a:rPr>
              <a:t>3.</a:t>
            </a:r>
            <a:r>
              <a:rPr lang="zh-CN" altLang="en-US" sz="1680" b="1" u="sng" dirty="0">
                <a:solidFill>
                  <a:srgbClr val="1D3649"/>
                </a:solidFill>
                <a:latin typeface="微软雅黑" panose="020B0503020204020204" pitchFamily="34" charset="-122"/>
                <a:ea typeface="微软雅黑" panose="020B0503020204020204" pitchFamily="34" charset="-122"/>
              </a:rPr>
              <a:t>开展数据安全评估</a:t>
            </a:r>
            <a:endParaRPr lang="en-US" sz="1920" b="1" u="sng" dirty="0">
              <a:solidFill>
                <a:srgbClr val="1D3649"/>
              </a:solidFill>
              <a:latin typeface="微软雅黑" panose="020B0503020204020204" pitchFamily="34" charset="-122"/>
              <a:ea typeface="微软雅黑" panose="020B0503020204020204" pitchFamily="34" charset="-122"/>
            </a:endParaRPr>
          </a:p>
        </p:txBody>
      </p:sp>
      <p:sp>
        <p:nvSpPr>
          <p:cNvPr id="70" name="TextBox 136">
            <a:extLst>
              <a:ext uri="{FF2B5EF4-FFF2-40B4-BE49-F238E27FC236}">
                <a16:creationId xmlns:a16="http://schemas.microsoft.com/office/drawing/2014/main" id="{2BB2B9B8-6F88-4C53-80E2-D223571B066E}"/>
              </a:ext>
            </a:extLst>
          </p:cNvPr>
          <p:cNvSpPr txBox="1"/>
          <p:nvPr>
            <p:custDataLst>
              <p:tags r:id="rId2"/>
            </p:custDataLst>
          </p:nvPr>
        </p:nvSpPr>
        <p:spPr>
          <a:xfrm>
            <a:off x="907247" y="4910191"/>
            <a:ext cx="1491445" cy="878314"/>
          </a:xfrm>
          <a:prstGeom prst="rect">
            <a:avLst/>
          </a:prstGeom>
          <a:noFill/>
        </p:spPr>
        <p:txBody>
          <a:bodyPr wrap="square" lIns="42226" tIns="42226" rIns="42226" bIns="42226">
            <a:spAutoFit/>
          </a:bodyPr>
          <a:lstStyle/>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有效性验证</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考核评价</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安全检查</a:t>
            </a:r>
            <a:endParaRPr lang="en-US" altLang="zh-CN" sz="1440" dirty="0">
              <a:solidFill>
                <a:srgbClr val="1D3649"/>
              </a:solidFill>
              <a:latin typeface="微软雅黑" panose="020B0503020204020204" pitchFamily="34" charset="-122"/>
              <a:ea typeface="微软雅黑" panose="020B0503020204020204" pitchFamily="34" charset="-122"/>
            </a:endParaRPr>
          </a:p>
        </p:txBody>
      </p:sp>
      <p:sp>
        <p:nvSpPr>
          <p:cNvPr id="71" name="TextBox 137">
            <a:extLst>
              <a:ext uri="{FF2B5EF4-FFF2-40B4-BE49-F238E27FC236}">
                <a16:creationId xmlns:a16="http://schemas.microsoft.com/office/drawing/2014/main" id="{6065E196-1EEC-47ED-8B71-5C1D4D86ED37}"/>
              </a:ext>
            </a:extLst>
          </p:cNvPr>
          <p:cNvSpPr txBox="1"/>
          <p:nvPr/>
        </p:nvSpPr>
        <p:spPr>
          <a:xfrm>
            <a:off x="1722112" y="4492747"/>
            <a:ext cx="1417373" cy="343809"/>
          </a:xfrm>
          <a:prstGeom prst="rect">
            <a:avLst/>
          </a:prstGeom>
          <a:noFill/>
        </p:spPr>
        <p:txBody>
          <a:bodyPr wrap="none" lIns="42226" tIns="42226" rIns="42226" bIns="42226">
            <a:spAutoFit/>
          </a:bodyPr>
          <a:lstStyle/>
          <a:p>
            <a:pPr defTabSz="1097280">
              <a:defRPr/>
            </a:pPr>
            <a:r>
              <a:rPr lang="en-US" altLang="zh-CN" sz="1680" b="1" u="sng" dirty="0">
                <a:solidFill>
                  <a:srgbClr val="1D3649"/>
                </a:solidFill>
                <a:latin typeface="微软雅黑" panose="020B0503020204020204" pitchFamily="34" charset="-122"/>
                <a:ea typeface="微软雅黑" panose="020B0503020204020204" pitchFamily="34" charset="-122"/>
              </a:rPr>
              <a:t>5.</a:t>
            </a:r>
            <a:r>
              <a:rPr lang="zh-CN" altLang="en-US" sz="1680" b="1" u="sng" dirty="0">
                <a:solidFill>
                  <a:srgbClr val="1D3649"/>
                </a:solidFill>
                <a:latin typeface="微软雅黑" panose="020B0503020204020204" pitchFamily="34" charset="-122"/>
                <a:ea typeface="微软雅黑" panose="020B0503020204020204" pitchFamily="34" charset="-122"/>
              </a:rPr>
              <a:t> 审计与监督</a:t>
            </a:r>
          </a:p>
        </p:txBody>
      </p:sp>
      <p:sp>
        <p:nvSpPr>
          <p:cNvPr id="72" name="TextBox 78">
            <a:extLst>
              <a:ext uri="{FF2B5EF4-FFF2-40B4-BE49-F238E27FC236}">
                <a16:creationId xmlns:a16="http://schemas.microsoft.com/office/drawing/2014/main" id="{6A3A9CB6-7783-4502-9AC7-824D9A29ED01}"/>
              </a:ext>
            </a:extLst>
          </p:cNvPr>
          <p:cNvSpPr txBox="1"/>
          <p:nvPr/>
        </p:nvSpPr>
        <p:spPr>
          <a:xfrm>
            <a:off x="7858644" y="5018383"/>
            <a:ext cx="2612594" cy="343809"/>
          </a:xfrm>
          <a:prstGeom prst="rect">
            <a:avLst/>
          </a:prstGeom>
          <a:noFill/>
        </p:spPr>
        <p:txBody>
          <a:bodyPr wrap="square" lIns="42226" tIns="42226" rIns="42226" bIns="42226">
            <a:spAutoFit/>
          </a:bodyPr>
          <a:lstStyle/>
          <a:p>
            <a:pPr defTabSz="1097280">
              <a:defRPr/>
            </a:pPr>
            <a:r>
              <a:rPr lang="en-US" altLang="zh-CN" sz="1680" b="1" u="sng" dirty="0">
                <a:solidFill>
                  <a:srgbClr val="1D3649"/>
                </a:solidFill>
                <a:latin typeface="微软雅黑" panose="020B0503020204020204" pitchFamily="34" charset="-122"/>
                <a:ea typeface="微软雅黑" panose="020B0503020204020204" pitchFamily="34" charset="-122"/>
              </a:rPr>
              <a:t>4.</a:t>
            </a:r>
            <a:r>
              <a:rPr lang="zh-CN" altLang="en-US" sz="1680" b="1" u="sng" dirty="0">
                <a:solidFill>
                  <a:srgbClr val="1D3649"/>
                </a:solidFill>
                <a:latin typeface="微软雅黑" panose="020B0503020204020204" pitchFamily="34" charset="-122"/>
                <a:ea typeface="微软雅黑" panose="020B0503020204020204" pitchFamily="34" charset="-122"/>
              </a:rPr>
              <a:t>实施数据安全建设</a:t>
            </a:r>
          </a:p>
        </p:txBody>
      </p:sp>
      <p:sp>
        <p:nvSpPr>
          <p:cNvPr id="73" name="TextBox 79">
            <a:extLst>
              <a:ext uri="{FF2B5EF4-FFF2-40B4-BE49-F238E27FC236}">
                <a16:creationId xmlns:a16="http://schemas.microsoft.com/office/drawing/2014/main" id="{B0BC9F8B-3AF5-4767-8A64-C7003CF990D9}"/>
              </a:ext>
            </a:extLst>
          </p:cNvPr>
          <p:cNvSpPr txBox="1"/>
          <p:nvPr>
            <p:custDataLst>
              <p:tags r:id="rId3"/>
            </p:custDataLst>
          </p:nvPr>
        </p:nvSpPr>
        <p:spPr>
          <a:xfrm>
            <a:off x="7858644" y="5310132"/>
            <a:ext cx="2776553" cy="1164034"/>
          </a:xfrm>
          <a:prstGeom prst="rect">
            <a:avLst/>
          </a:prstGeom>
          <a:noFill/>
        </p:spPr>
        <p:txBody>
          <a:bodyPr wrap="square" lIns="42226" tIns="42226" rIns="42226" bIns="42226">
            <a:spAutoFit/>
          </a:bodyPr>
          <a:lstStyle/>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数据分级防护</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落地管控措施</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部署防控技术</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加强安全监测</a:t>
            </a:r>
            <a:endParaRPr lang="en-US" sz="1440" dirty="0">
              <a:solidFill>
                <a:srgbClr val="1D3649"/>
              </a:solidFill>
              <a:latin typeface="微软雅黑" panose="020B0503020204020204" pitchFamily="34" charset="-122"/>
              <a:ea typeface="微软雅黑" panose="020B0503020204020204" pitchFamily="34" charset="-122"/>
            </a:endParaRPr>
          </a:p>
        </p:txBody>
      </p:sp>
      <p:sp>
        <p:nvSpPr>
          <p:cNvPr id="75" name="TextBox 110">
            <a:extLst>
              <a:ext uri="{FF2B5EF4-FFF2-40B4-BE49-F238E27FC236}">
                <a16:creationId xmlns:a16="http://schemas.microsoft.com/office/drawing/2014/main" id="{E526264A-3945-402D-880B-3565D70E3064}"/>
              </a:ext>
            </a:extLst>
          </p:cNvPr>
          <p:cNvSpPr txBox="1"/>
          <p:nvPr>
            <p:custDataLst>
              <p:tags r:id="rId4"/>
            </p:custDataLst>
          </p:nvPr>
        </p:nvSpPr>
        <p:spPr>
          <a:xfrm>
            <a:off x="239269" y="3298999"/>
            <a:ext cx="2248102" cy="592595"/>
          </a:xfrm>
          <a:prstGeom prst="rect">
            <a:avLst/>
          </a:prstGeom>
          <a:noFill/>
        </p:spPr>
        <p:txBody>
          <a:bodyPr wrap="square" lIns="42226" tIns="42226" rIns="42226" bIns="42226">
            <a:spAutoFit/>
          </a:bodyPr>
          <a:lstStyle/>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组织和职能</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人员和岗位</a:t>
            </a:r>
            <a:endParaRPr lang="en-US" altLang="zh-CN" sz="1440" dirty="0">
              <a:solidFill>
                <a:srgbClr val="1D3649"/>
              </a:solidFill>
              <a:latin typeface="微软雅黑" panose="020B0503020204020204" pitchFamily="34" charset="-122"/>
              <a:ea typeface="微软雅黑" panose="020B0503020204020204" pitchFamily="34" charset="-122"/>
            </a:endParaRPr>
          </a:p>
        </p:txBody>
      </p:sp>
      <p:sp>
        <p:nvSpPr>
          <p:cNvPr id="76" name="TextBox 111">
            <a:extLst>
              <a:ext uri="{FF2B5EF4-FFF2-40B4-BE49-F238E27FC236}">
                <a16:creationId xmlns:a16="http://schemas.microsoft.com/office/drawing/2014/main" id="{88807AC6-15EC-46E4-94E5-7E48F6868560}"/>
              </a:ext>
            </a:extLst>
          </p:cNvPr>
          <p:cNvSpPr txBox="1"/>
          <p:nvPr/>
        </p:nvSpPr>
        <p:spPr>
          <a:xfrm>
            <a:off x="239270" y="3019646"/>
            <a:ext cx="1601717" cy="343809"/>
          </a:xfrm>
          <a:prstGeom prst="rect">
            <a:avLst/>
          </a:prstGeom>
          <a:noFill/>
        </p:spPr>
        <p:txBody>
          <a:bodyPr wrap="none" lIns="42226" tIns="42226" rIns="42226" bIns="42226">
            <a:spAutoFit/>
          </a:bodyPr>
          <a:lstStyle/>
          <a:p>
            <a:pPr defTabSz="1097280">
              <a:defRPr/>
            </a:pPr>
            <a:r>
              <a:rPr lang="en-US" altLang="zh-CN" sz="1680" b="1" u="sng" dirty="0">
                <a:solidFill>
                  <a:srgbClr val="1D3649"/>
                </a:solidFill>
                <a:latin typeface="微软雅黑" panose="020B0503020204020204" pitchFamily="34" charset="-122"/>
                <a:ea typeface="微软雅黑" panose="020B0503020204020204" pitchFamily="34" charset="-122"/>
              </a:rPr>
              <a:t>1.</a:t>
            </a:r>
            <a:r>
              <a:rPr lang="zh-CN" altLang="en-US" sz="1680" b="1" u="sng" dirty="0">
                <a:solidFill>
                  <a:srgbClr val="1D3649"/>
                </a:solidFill>
                <a:latin typeface="微软雅黑" panose="020B0503020204020204" pitchFamily="34" charset="-122"/>
                <a:ea typeface="微软雅黑" panose="020B0503020204020204" pitchFamily="34" charset="-122"/>
              </a:rPr>
              <a:t>明确组织架构</a:t>
            </a:r>
            <a:endParaRPr lang="en-US" sz="1680" b="1" u="sng" dirty="0">
              <a:solidFill>
                <a:srgbClr val="1D3649"/>
              </a:solidFill>
              <a:latin typeface="微软雅黑" panose="020B0503020204020204" pitchFamily="34" charset="-122"/>
              <a:ea typeface="微软雅黑" panose="020B0503020204020204" pitchFamily="34" charset="-122"/>
            </a:endParaRPr>
          </a:p>
        </p:txBody>
      </p:sp>
      <p:cxnSp>
        <p:nvCxnSpPr>
          <p:cNvPr id="77" name="直接连接符 76">
            <a:extLst>
              <a:ext uri="{FF2B5EF4-FFF2-40B4-BE49-F238E27FC236}">
                <a16:creationId xmlns:a16="http://schemas.microsoft.com/office/drawing/2014/main" id="{806CE680-5C3E-4C7F-9D0A-8177930424EB}"/>
              </a:ext>
            </a:extLst>
          </p:cNvPr>
          <p:cNvCxnSpPr>
            <a:cxnSpLocks/>
          </p:cNvCxnSpPr>
          <p:nvPr/>
        </p:nvCxnSpPr>
        <p:spPr>
          <a:xfrm>
            <a:off x="7676830" y="857097"/>
            <a:ext cx="0" cy="1443387"/>
          </a:xfrm>
          <a:prstGeom prst="line">
            <a:avLst/>
          </a:prstGeom>
          <a:noFill/>
          <a:ln w="6350" cap="flat" cmpd="sng" algn="ctr">
            <a:solidFill>
              <a:srgbClr val="44546A">
                <a:lumMod val="75000"/>
              </a:srgbClr>
            </a:solidFill>
            <a:prstDash val="solid"/>
            <a:miter lim="800000"/>
          </a:ln>
          <a:effectLst/>
        </p:spPr>
      </p:cxnSp>
      <p:cxnSp>
        <p:nvCxnSpPr>
          <p:cNvPr id="78" name="直接连接符 77">
            <a:extLst>
              <a:ext uri="{FF2B5EF4-FFF2-40B4-BE49-F238E27FC236}">
                <a16:creationId xmlns:a16="http://schemas.microsoft.com/office/drawing/2014/main" id="{7857858A-C747-494A-AF88-15C0DBD44982}"/>
              </a:ext>
            </a:extLst>
          </p:cNvPr>
          <p:cNvCxnSpPr>
            <a:cxnSpLocks/>
          </p:cNvCxnSpPr>
          <p:nvPr/>
        </p:nvCxnSpPr>
        <p:spPr>
          <a:xfrm flipV="1">
            <a:off x="6492074" y="1615970"/>
            <a:ext cx="1162375" cy="444918"/>
          </a:xfrm>
          <a:prstGeom prst="line">
            <a:avLst/>
          </a:prstGeom>
          <a:noFill/>
          <a:ln w="6350" cap="flat" cmpd="sng" algn="ctr">
            <a:solidFill>
              <a:srgbClr val="44546A">
                <a:lumMod val="75000"/>
              </a:srgbClr>
            </a:solidFill>
            <a:prstDash val="solid"/>
            <a:miter lim="800000"/>
          </a:ln>
          <a:effectLst/>
        </p:spPr>
      </p:cxnSp>
      <p:cxnSp>
        <p:nvCxnSpPr>
          <p:cNvPr id="79" name="直接连接符 78">
            <a:extLst>
              <a:ext uri="{FF2B5EF4-FFF2-40B4-BE49-F238E27FC236}">
                <a16:creationId xmlns:a16="http://schemas.microsoft.com/office/drawing/2014/main" id="{9EDF7258-FE69-449C-A366-5C5729BB6061}"/>
              </a:ext>
            </a:extLst>
          </p:cNvPr>
          <p:cNvCxnSpPr>
            <a:cxnSpLocks/>
            <a:stCxn id="69" idx="1"/>
          </p:cNvCxnSpPr>
          <p:nvPr/>
        </p:nvCxnSpPr>
        <p:spPr>
          <a:xfrm>
            <a:off x="8515576" y="3168978"/>
            <a:ext cx="0" cy="1275587"/>
          </a:xfrm>
          <a:prstGeom prst="line">
            <a:avLst/>
          </a:prstGeom>
          <a:noFill/>
          <a:ln w="6350" cap="flat" cmpd="sng" algn="ctr">
            <a:solidFill>
              <a:srgbClr val="44546A">
                <a:lumMod val="75000"/>
              </a:srgbClr>
            </a:solidFill>
            <a:prstDash val="solid"/>
            <a:miter lim="800000"/>
          </a:ln>
          <a:effectLst/>
        </p:spPr>
      </p:cxnSp>
      <p:cxnSp>
        <p:nvCxnSpPr>
          <p:cNvPr id="80" name="直接连接符 79">
            <a:extLst>
              <a:ext uri="{FF2B5EF4-FFF2-40B4-BE49-F238E27FC236}">
                <a16:creationId xmlns:a16="http://schemas.microsoft.com/office/drawing/2014/main" id="{4AE6FB55-5A5E-43D9-999C-0348228BFBD8}"/>
              </a:ext>
            </a:extLst>
          </p:cNvPr>
          <p:cNvCxnSpPr>
            <a:cxnSpLocks/>
          </p:cNvCxnSpPr>
          <p:nvPr/>
        </p:nvCxnSpPr>
        <p:spPr>
          <a:xfrm>
            <a:off x="7850078" y="5050696"/>
            <a:ext cx="17507" cy="1390667"/>
          </a:xfrm>
          <a:prstGeom prst="line">
            <a:avLst/>
          </a:prstGeom>
          <a:noFill/>
          <a:ln w="6350" cap="flat" cmpd="sng" algn="ctr">
            <a:solidFill>
              <a:srgbClr val="44546A">
                <a:lumMod val="75000"/>
              </a:srgbClr>
            </a:solidFill>
            <a:prstDash val="solid"/>
            <a:miter lim="800000"/>
          </a:ln>
          <a:effectLst/>
        </p:spPr>
      </p:cxnSp>
      <p:cxnSp>
        <p:nvCxnSpPr>
          <p:cNvPr id="81" name="直接连接符 80">
            <a:extLst>
              <a:ext uri="{FF2B5EF4-FFF2-40B4-BE49-F238E27FC236}">
                <a16:creationId xmlns:a16="http://schemas.microsoft.com/office/drawing/2014/main" id="{DA289A72-F616-4E2A-B71C-A124753531A2}"/>
              </a:ext>
            </a:extLst>
          </p:cNvPr>
          <p:cNvCxnSpPr>
            <a:cxnSpLocks/>
            <a:endCxn id="73" idx="1"/>
          </p:cNvCxnSpPr>
          <p:nvPr/>
        </p:nvCxnSpPr>
        <p:spPr>
          <a:xfrm>
            <a:off x="6663120" y="5621628"/>
            <a:ext cx="1195524" cy="270521"/>
          </a:xfrm>
          <a:prstGeom prst="line">
            <a:avLst/>
          </a:prstGeom>
          <a:noFill/>
          <a:ln w="6350" cap="flat" cmpd="sng" algn="ctr">
            <a:solidFill>
              <a:srgbClr val="44546A">
                <a:lumMod val="75000"/>
              </a:srgbClr>
            </a:solidFill>
            <a:prstDash val="solid"/>
            <a:miter lim="800000"/>
          </a:ln>
          <a:effectLst/>
        </p:spPr>
      </p:cxnSp>
      <p:cxnSp>
        <p:nvCxnSpPr>
          <p:cNvPr id="82" name="直接连接符 81">
            <a:extLst>
              <a:ext uri="{FF2B5EF4-FFF2-40B4-BE49-F238E27FC236}">
                <a16:creationId xmlns:a16="http://schemas.microsoft.com/office/drawing/2014/main" id="{2B57A1EE-CCB5-466C-A64F-188A83DF966C}"/>
              </a:ext>
            </a:extLst>
          </p:cNvPr>
          <p:cNvCxnSpPr>
            <a:cxnSpLocks/>
          </p:cNvCxnSpPr>
          <p:nvPr/>
        </p:nvCxnSpPr>
        <p:spPr>
          <a:xfrm>
            <a:off x="3261360" y="4573552"/>
            <a:ext cx="0" cy="1195691"/>
          </a:xfrm>
          <a:prstGeom prst="line">
            <a:avLst/>
          </a:prstGeom>
          <a:noFill/>
          <a:ln w="6350" cap="flat" cmpd="sng" algn="ctr">
            <a:solidFill>
              <a:srgbClr val="44546A">
                <a:lumMod val="75000"/>
              </a:srgbClr>
            </a:solidFill>
            <a:prstDash val="solid"/>
            <a:miter lim="800000"/>
          </a:ln>
          <a:effectLst/>
        </p:spPr>
      </p:cxnSp>
      <p:cxnSp>
        <p:nvCxnSpPr>
          <p:cNvPr id="83" name="直接连接符 82">
            <a:extLst>
              <a:ext uri="{FF2B5EF4-FFF2-40B4-BE49-F238E27FC236}">
                <a16:creationId xmlns:a16="http://schemas.microsoft.com/office/drawing/2014/main" id="{024EDC60-5C34-4128-A7D4-7A92D592627D}"/>
              </a:ext>
            </a:extLst>
          </p:cNvPr>
          <p:cNvCxnSpPr>
            <a:cxnSpLocks/>
          </p:cNvCxnSpPr>
          <p:nvPr/>
        </p:nvCxnSpPr>
        <p:spPr>
          <a:xfrm flipV="1">
            <a:off x="3261361" y="4223061"/>
            <a:ext cx="461072" cy="933478"/>
          </a:xfrm>
          <a:prstGeom prst="line">
            <a:avLst/>
          </a:prstGeom>
          <a:noFill/>
          <a:ln w="6350" cap="flat" cmpd="sng" algn="ctr">
            <a:solidFill>
              <a:srgbClr val="44546A">
                <a:lumMod val="75000"/>
              </a:srgbClr>
            </a:solidFill>
            <a:prstDash val="solid"/>
            <a:miter lim="800000"/>
          </a:ln>
          <a:effectLst/>
        </p:spPr>
      </p:cxnSp>
      <p:cxnSp>
        <p:nvCxnSpPr>
          <p:cNvPr id="84" name="直接连接符 83">
            <a:extLst>
              <a:ext uri="{FF2B5EF4-FFF2-40B4-BE49-F238E27FC236}">
                <a16:creationId xmlns:a16="http://schemas.microsoft.com/office/drawing/2014/main" id="{91B5664A-1A14-4FCF-9E51-1ECE20C78503}"/>
              </a:ext>
            </a:extLst>
          </p:cNvPr>
          <p:cNvCxnSpPr>
            <a:cxnSpLocks/>
          </p:cNvCxnSpPr>
          <p:nvPr/>
        </p:nvCxnSpPr>
        <p:spPr>
          <a:xfrm>
            <a:off x="7843276" y="3794760"/>
            <a:ext cx="672300" cy="0"/>
          </a:xfrm>
          <a:prstGeom prst="line">
            <a:avLst/>
          </a:prstGeom>
          <a:noFill/>
          <a:ln w="6350" cap="flat" cmpd="sng" algn="ctr">
            <a:solidFill>
              <a:srgbClr val="44546A">
                <a:lumMod val="75000"/>
              </a:srgbClr>
            </a:solidFill>
            <a:prstDash val="solid"/>
            <a:miter lim="800000"/>
          </a:ln>
          <a:effectLst/>
        </p:spPr>
      </p:cxnSp>
      <p:cxnSp>
        <p:nvCxnSpPr>
          <p:cNvPr id="85" name="直接连接符 84">
            <a:extLst>
              <a:ext uri="{FF2B5EF4-FFF2-40B4-BE49-F238E27FC236}">
                <a16:creationId xmlns:a16="http://schemas.microsoft.com/office/drawing/2014/main" id="{6E719A61-4719-4B29-A558-A7DAEAAE19A2}"/>
              </a:ext>
            </a:extLst>
          </p:cNvPr>
          <p:cNvCxnSpPr>
            <a:cxnSpLocks/>
          </p:cNvCxnSpPr>
          <p:nvPr/>
        </p:nvCxnSpPr>
        <p:spPr>
          <a:xfrm>
            <a:off x="1845202" y="3083753"/>
            <a:ext cx="0" cy="805276"/>
          </a:xfrm>
          <a:prstGeom prst="line">
            <a:avLst/>
          </a:prstGeom>
          <a:noFill/>
          <a:ln w="6350" cap="flat" cmpd="sng" algn="ctr">
            <a:solidFill>
              <a:srgbClr val="44546A">
                <a:lumMod val="75000"/>
              </a:srgbClr>
            </a:solidFill>
            <a:prstDash val="solid"/>
            <a:miter lim="800000"/>
          </a:ln>
          <a:effectLst/>
        </p:spPr>
      </p:cxnSp>
      <p:cxnSp>
        <p:nvCxnSpPr>
          <p:cNvPr id="86" name="直接连接符 85">
            <a:extLst>
              <a:ext uri="{FF2B5EF4-FFF2-40B4-BE49-F238E27FC236}">
                <a16:creationId xmlns:a16="http://schemas.microsoft.com/office/drawing/2014/main" id="{334DD39E-22E7-49F3-A916-8CF84B4E2C06}"/>
              </a:ext>
            </a:extLst>
          </p:cNvPr>
          <p:cNvCxnSpPr>
            <a:cxnSpLocks/>
          </p:cNvCxnSpPr>
          <p:nvPr/>
        </p:nvCxnSpPr>
        <p:spPr>
          <a:xfrm flipV="1">
            <a:off x="1835613" y="2912641"/>
            <a:ext cx="934075" cy="606603"/>
          </a:xfrm>
          <a:prstGeom prst="line">
            <a:avLst/>
          </a:prstGeom>
          <a:noFill/>
          <a:ln w="6350" cap="flat" cmpd="sng" algn="ctr">
            <a:solidFill>
              <a:srgbClr val="44546A">
                <a:lumMod val="75000"/>
              </a:srgbClr>
            </a:solidFill>
            <a:prstDash val="solid"/>
            <a:miter lim="800000"/>
          </a:ln>
          <a:effectLst/>
        </p:spPr>
      </p:cxnSp>
      <p:sp>
        <p:nvSpPr>
          <p:cNvPr id="74" name="文本框 73">
            <a:extLst>
              <a:ext uri="{FF2B5EF4-FFF2-40B4-BE49-F238E27FC236}">
                <a16:creationId xmlns:a16="http://schemas.microsoft.com/office/drawing/2014/main" id="{D18A5ED0-3946-44C1-9646-1320FBB72A9B}"/>
              </a:ext>
            </a:extLst>
          </p:cNvPr>
          <p:cNvSpPr txBox="1"/>
          <p:nvPr/>
        </p:nvSpPr>
        <p:spPr>
          <a:xfrm>
            <a:off x="2123446" y="4883872"/>
            <a:ext cx="1245844" cy="885371"/>
          </a:xfrm>
          <a:prstGeom prst="rect">
            <a:avLst/>
          </a:prstGeom>
          <a:noFill/>
        </p:spPr>
        <p:txBody>
          <a:bodyPr wrap="square">
            <a:spAutoFit/>
          </a:bodyPr>
          <a:lstStyle/>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安全评估</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安全审计</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监督整改</a:t>
            </a:r>
            <a:endParaRPr lang="en-US" altLang="zh-CN" sz="1440" dirty="0">
              <a:solidFill>
                <a:srgbClr val="1D3649"/>
              </a:solidFill>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F546911B-59BF-49D8-A375-66EFD13C6F54}"/>
              </a:ext>
            </a:extLst>
          </p:cNvPr>
          <p:cNvSpPr txBox="1"/>
          <p:nvPr/>
        </p:nvSpPr>
        <p:spPr>
          <a:xfrm>
            <a:off x="10050649" y="3308235"/>
            <a:ext cx="1799476" cy="885371"/>
          </a:xfrm>
          <a:prstGeom prst="rect">
            <a:avLst/>
          </a:prstGeom>
          <a:noFill/>
        </p:spPr>
        <p:txBody>
          <a:bodyPr wrap="square">
            <a:spAutoFit/>
          </a:bodyPr>
          <a:lstStyle/>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安全合规对标</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风险漏洞筛查</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数据安全整改</a:t>
            </a:r>
            <a:endParaRPr lang="en-US" altLang="zh-CN" sz="1440" dirty="0">
              <a:solidFill>
                <a:srgbClr val="1D3649"/>
              </a:solidFill>
              <a:latin typeface="微软雅黑" panose="020B0503020204020204" pitchFamily="34" charset="-122"/>
              <a:ea typeface="微软雅黑" panose="020B0503020204020204" pitchFamily="34" charset="-122"/>
            </a:endParaRPr>
          </a:p>
        </p:txBody>
      </p:sp>
      <p:sp>
        <p:nvSpPr>
          <p:cNvPr id="88" name="文本框 87">
            <a:extLst>
              <a:ext uri="{FF2B5EF4-FFF2-40B4-BE49-F238E27FC236}">
                <a16:creationId xmlns:a16="http://schemas.microsoft.com/office/drawing/2014/main" id="{42716231-C9C6-4F75-98DA-FDABF35BD2DE}"/>
              </a:ext>
            </a:extLst>
          </p:cNvPr>
          <p:cNvSpPr txBox="1"/>
          <p:nvPr/>
        </p:nvSpPr>
        <p:spPr>
          <a:xfrm>
            <a:off x="8858857" y="1145701"/>
            <a:ext cx="2441096" cy="885371"/>
          </a:xfrm>
          <a:prstGeom prst="rect">
            <a:avLst/>
          </a:prstGeom>
          <a:noFill/>
        </p:spPr>
        <p:txBody>
          <a:bodyPr wrap="square">
            <a:spAutoFit/>
          </a:bodyPr>
          <a:lstStyle/>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实施指南</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灾备方案</a:t>
            </a:r>
            <a:endParaRPr lang="en-US" altLang="zh-CN" sz="1440" dirty="0">
              <a:solidFill>
                <a:srgbClr val="1D3649"/>
              </a:solidFill>
              <a:latin typeface="微软雅黑" panose="020B0503020204020204" pitchFamily="34" charset="-122"/>
              <a:ea typeface="微软雅黑" panose="020B0503020204020204" pitchFamily="34" charset="-122"/>
            </a:endParaRPr>
          </a:p>
          <a:p>
            <a:pPr marL="168611" indent="-168611" defTabSz="1097280">
              <a:spcBef>
                <a:spcPts val="532"/>
              </a:spcBef>
              <a:buSzPct val="142000"/>
              <a:buFont typeface="Wingdings" panose="05000000000000000000" pitchFamily="2" charset="2"/>
              <a:buChar char="ü"/>
              <a:defRPr/>
            </a:pPr>
            <a:r>
              <a:rPr lang="zh-CN" altLang="en-US" sz="1440" dirty="0">
                <a:solidFill>
                  <a:srgbClr val="1D3649"/>
                </a:solidFill>
                <a:latin typeface="微软雅黑" panose="020B0503020204020204" pitchFamily="34" charset="-122"/>
                <a:ea typeface="微软雅黑" panose="020B0503020204020204" pitchFamily="34" charset="-122"/>
              </a:rPr>
              <a:t>应急预案</a:t>
            </a:r>
            <a:endParaRPr lang="en-US" altLang="zh-CN" sz="1440" dirty="0">
              <a:solidFill>
                <a:srgbClr val="1D364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299288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dirty="0"/>
              <a:t>步骤二：建立数据安全制度体系</a:t>
            </a:r>
          </a:p>
        </p:txBody>
      </p:sp>
      <p:graphicFrame>
        <p:nvGraphicFramePr>
          <p:cNvPr id="3" name="Table 10">
            <a:extLst>
              <a:ext uri="{FF2B5EF4-FFF2-40B4-BE49-F238E27FC236}">
                <a16:creationId xmlns:a16="http://schemas.microsoft.com/office/drawing/2014/main" id="{D54550DE-15E4-49FF-A1BD-D763EF4D306B}"/>
              </a:ext>
            </a:extLst>
          </p:cNvPr>
          <p:cNvGraphicFramePr>
            <a:graphicFrameLocks noGrp="1"/>
          </p:cNvGraphicFramePr>
          <p:nvPr>
            <p:extLst>
              <p:ext uri="{D42A27DB-BD31-4B8C-83A1-F6EECF244321}">
                <p14:modId xmlns:p14="http://schemas.microsoft.com/office/powerpoint/2010/main" val="1283207592"/>
              </p:ext>
            </p:extLst>
          </p:nvPr>
        </p:nvGraphicFramePr>
        <p:xfrm>
          <a:off x="426720" y="1992264"/>
          <a:ext cx="5518339" cy="3810000"/>
        </p:xfrm>
        <a:graphic>
          <a:graphicData uri="http://schemas.openxmlformats.org/drawingml/2006/table">
            <a:tbl>
              <a:tblPr firstRow="1" bandRow="1"/>
              <a:tblGrid>
                <a:gridCol w="5518339">
                  <a:extLst>
                    <a:ext uri="{9D8B030D-6E8A-4147-A177-3AD203B41FA5}">
                      <a16:colId xmlns:a16="http://schemas.microsoft.com/office/drawing/2014/main" val="20000"/>
                    </a:ext>
                  </a:extLst>
                </a:gridCol>
              </a:tblGrid>
              <a:tr h="914400">
                <a:tc>
                  <a:txBody>
                    <a:bodyPr/>
                    <a:lstStyle>
                      <a:lvl1pPr marL="0" algn="l" defTabSz="722467" rtl="0" eaLnBrk="1" latinLnBrk="0" hangingPunct="1">
                        <a:defRPr sz="1422" b="1" kern="1200">
                          <a:solidFill>
                            <a:schemeClr val="lt1"/>
                          </a:solidFill>
                          <a:latin typeface="Arial" panose="020B0604020202020204"/>
                        </a:defRPr>
                      </a:lvl1pPr>
                      <a:lvl2pPr marL="361234" algn="l" defTabSz="722467" rtl="0" eaLnBrk="1" latinLnBrk="0" hangingPunct="1">
                        <a:defRPr sz="1422" b="1" kern="1200">
                          <a:solidFill>
                            <a:schemeClr val="lt1"/>
                          </a:solidFill>
                          <a:latin typeface="Arial" panose="020B0604020202020204"/>
                        </a:defRPr>
                      </a:lvl2pPr>
                      <a:lvl3pPr marL="722467" algn="l" defTabSz="722467" rtl="0" eaLnBrk="1" latinLnBrk="0" hangingPunct="1">
                        <a:defRPr sz="1422" b="1" kern="1200">
                          <a:solidFill>
                            <a:schemeClr val="lt1"/>
                          </a:solidFill>
                          <a:latin typeface="Arial" panose="020B0604020202020204"/>
                        </a:defRPr>
                      </a:lvl3pPr>
                      <a:lvl4pPr marL="1083701" algn="l" defTabSz="722467" rtl="0" eaLnBrk="1" latinLnBrk="0" hangingPunct="1">
                        <a:defRPr sz="1422" b="1" kern="1200">
                          <a:solidFill>
                            <a:schemeClr val="lt1"/>
                          </a:solidFill>
                          <a:latin typeface="Arial" panose="020B0604020202020204"/>
                        </a:defRPr>
                      </a:lvl4pPr>
                      <a:lvl5pPr marL="1444935" algn="l" defTabSz="722467" rtl="0" eaLnBrk="1" latinLnBrk="0" hangingPunct="1">
                        <a:defRPr sz="1422" b="1" kern="1200">
                          <a:solidFill>
                            <a:schemeClr val="lt1"/>
                          </a:solidFill>
                          <a:latin typeface="Arial" panose="020B0604020202020204"/>
                        </a:defRPr>
                      </a:lvl5pPr>
                      <a:lvl6pPr marL="1806169" algn="l" defTabSz="722467" rtl="0" eaLnBrk="1" latinLnBrk="0" hangingPunct="1">
                        <a:defRPr sz="1422" b="1" kern="1200">
                          <a:solidFill>
                            <a:schemeClr val="lt1"/>
                          </a:solidFill>
                          <a:latin typeface="Arial" panose="020B0604020202020204"/>
                        </a:defRPr>
                      </a:lvl6pPr>
                      <a:lvl7pPr marL="2167402" algn="l" defTabSz="722467" rtl="0" eaLnBrk="1" latinLnBrk="0" hangingPunct="1">
                        <a:defRPr sz="1422" b="1" kern="1200">
                          <a:solidFill>
                            <a:schemeClr val="lt1"/>
                          </a:solidFill>
                          <a:latin typeface="Arial" panose="020B0604020202020204"/>
                        </a:defRPr>
                      </a:lvl7pPr>
                      <a:lvl8pPr marL="2528636" algn="l" defTabSz="722467" rtl="0" eaLnBrk="1" latinLnBrk="0" hangingPunct="1">
                        <a:defRPr sz="1422" b="1" kern="1200">
                          <a:solidFill>
                            <a:schemeClr val="lt1"/>
                          </a:solidFill>
                          <a:latin typeface="Arial" panose="020B0604020202020204"/>
                        </a:defRPr>
                      </a:lvl8pPr>
                      <a:lvl9pPr marL="2889870" algn="l" defTabSz="722467" rtl="0" eaLnBrk="1" latinLnBrk="0" hangingPunct="1">
                        <a:defRPr sz="1422" b="1" kern="1200">
                          <a:solidFill>
                            <a:schemeClr val="lt1"/>
                          </a:solidFill>
                          <a:latin typeface="Arial" panose="020B0604020202020204"/>
                        </a:defRPr>
                      </a:lvl9pPr>
                    </a:lstStyle>
                    <a:p>
                      <a:r>
                        <a:rPr lang="zh-CN" altLang="en-US" sz="1700" dirty="0">
                          <a:solidFill>
                            <a:srgbClr val="0070C0"/>
                          </a:solidFill>
                          <a:latin typeface="黑体" panose="02010609060101010101" pitchFamily="49" charset="-122"/>
                          <a:ea typeface="黑体" panose="02010609060101010101" pitchFamily="49" charset="-122"/>
                          <a:cs typeface="IBM Plex Sans" charset="0"/>
                        </a:rPr>
                        <a:t>明确关系人和数据使用权限</a:t>
                      </a:r>
                      <a:r>
                        <a:rPr lang="en-US" sz="800" b="1" baseline="0" dirty="0">
                          <a:solidFill>
                            <a:schemeClr val="tx2">
                              <a:lumMod val="90000"/>
                            </a:schemeClr>
                          </a:solidFill>
                          <a:latin typeface="黑体" panose="02010609060101010101" pitchFamily="49" charset="-122"/>
                          <a:ea typeface="黑体" panose="02010609060101010101" pitchFamily="49" charset="-122"/>
                          <a:cs typeface="IBM Plex Sans" charset="0"/>
                        </a:rPr>
                        <a:t/>
                      </a:r>
                      <a:br>
                        <a:rPr lang="en-US" sz="800" b="1" baseline="0" dirty="0">
                          <a:solidFill>
                            <a:schemeClr val="tx2">
                              <a:lumMod val="90000"/>
                            </a:schemeClr>
                          </a:solidFill>
                          <a:latin typeface="黑体" panose="02010609060101010101" pitchFamily="49" charset="-122"/>
                          <a:ea typeface="黑体" panose="02010609060101010101" pitchFamily="49" charset="-122"/>
                          <a:cs typeface="IBM Plex Sans" charset="0"/>
                        </a:rPr>
                      </a:br>
                      <a:r>
                        <a:rPr lang="zh-CN" altLang="en-US" sz="1400" b="0" baseline="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根据行内外关系人的划分及其安全管理职责</a:t>
                      </a:r>
                      <a:r>
                        <a:rPr lang="en-US" altLang="zh-CN" sz="1400" b="0" baseline="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 </a:t>
                      </a:r>
                      <a:r>
                        <a:rPr lang="zh-CN" altLang="en-US" sz="1400" b="0" baseline="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制定数据资产访间基本权限表</a:t>
                      </a:r>
                      <a:r>
                        <a:rPr lang="en-US" altLang="zh-CN" sz="1400" b="0" baseline="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 </a:t>
                      </a:r>
                      <a:r>
                        <a:rPr lang="zh-CN" altLang="en-US" sz="1400" b="0" baseline="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明确各关系人对不同等级数据资产的访问权限。</a:t>
                      </a:r>
                      <a:endParaRPr lang="en-US" sz="1600" b="0" dirty="0">
                        <a:solidFill>
                          <a:schemeClr val="tx1">
                            <a:lumMod val="65000"/>
                            <a:lumOff val="35000"/>
                          </a:schemeClr>
                        </a:solidFill>
                        <a:latin typeface="黑体" panose="02010609060101010101" pitchFamily="49" charset="-122"/>
                        <a:ea typeface="黑体" panose="02010609060101010101" pitchFamily="49" charset="-122"/>
                        <a:cs typeface="IBM Plex Sans" charset="0"/>
                      </a:endParaRPr>
                    </a:p>
                  </a:txBody>
                  <a:tcPr marL="0" marR="76200" marT="38100" marB="38100">
                    <a:lnL w="12700" cmpd="sng">
                      <a:noFill/>
                    </a:lnL>
                    <a:lnR w="12700" cap="flat" cmpd="sng" algn="ctr">
                      <a:noFill/>
                      <a:prstDash val="solid"/>
                      <a:round/>
                      <a:headEnd type="none" w="med" len="med"/>
                      <a:tailEnd type="none" w="med" len="med"/>
                    </a:lnR>
                    <a:lnT w="12700" cap="flat" cmpd="sng" algn="ctr">
                      <a:solidFill>
                        <a:srgbClr val="F3F3F3">
                          <a:lumMod val="50000"/>
                        </a:srgbClr>
                      </a:solidFill>
                      <a:prstDash val="solid"/>
                      <a:round/>
                      <a:headEnd type="none" w="med" len="med"/>
                      <a:tailEnd type="none" w="med" len="med"/>
                    </a:lnT>
                    <a:lnB w="12700" cap="flat" cmpd="sng" algn="ctr">
                      <a:solidFill>
                        <a:srgbClr val="F3F3F3">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990600">
                <a:tc>
                  <a:txBody>
                    <a:bodyPr/>
                    <a:lstStyle>
                      <a:lvl1pPr marL="0" algn="l" defTabSz="722467" rtl="0" eaLnBrk="1" latinLnBrk="0" hangingPunct="1">
                        <a:defRPr sz="1422" kern="1200">
                          <a:solidFill>
                            <a:schemeClr val="dk1"/>
                          </a:solidFill>
                          <a:latin typeface="Arial" panose="020B0604020202020204"/>
                        </a:defRPr>
                      </a:lvl1pPr>
                      <a:lvl2pPr marL="361234" algn="l" defTabSz="722467" rtl="0" eaLnBrk="1" latinLnBrk="0" hangingPunct="1">
                        <a:defRPr sz="1422" kern="1200">
                          <a:solidFill>
                            <a:schemeClr val="dk1"/>
                          </a:solidFill>
                          <a:latin typeface="Arial" panose="020B0604020202020204"/>
                        </a:defRPr>
                      </a:lvl2pPr>
                      <a:lvl3pPr marL="722467" algn="l" defTabSz="722467" rtl="0" eaLnBrk="1" latinLnBrk="0" hangingPunct="1">
                        <a:defRPr sz="1422" kern="1200">
                          <a:solidFill>
                            <a:schemeClr val="dk1"/>
                          </a:solidFill>
                          <a:latin typeface="Arial" panose="020B0604020202020204"/>
                        </a:defRPr>
                      </a:lvl3pPr>
                      <a:lvl4pPr marL="1083701" algn="l" defTabSz="722467" rtl="0" eaLnBrk="1" latinLnBrk="0" hangingPunct="1">
                        <a:defRPr sz="1422" kern="1200">
                          <a:solidFill>
                            <a:schemeClr val="dk1"/>
                          </a:solidFill>
                          <a:latin typeface="Arial" panose="020B0604020202020204"/>
                        </a:defRPr>
                      </a:lvl4pPr>
                      <a:lvl5pPr marL="1444935" algn="l" defTabSz="722467" rtl="0" eaLnBrk="1" latinLnBrk="0" hangingPunct="1">
                        <a:defRPr sz="1422" kern="1200">
                          <a:solidFill>
                            <a:schemeClr val="dk1"/>
                          </a:solidFill>
                          <a:latin typeface="Arial" panose="020B0604020202020204"/>
                        </a:defRPr>
                      </a:lvl5pPr>
                      <a:lvl6pPr marL="1806169" algn="l" defTabSz="722467" rtl="0" eaLnBrk="1" latinLnBrk="0" hangingPunct="1">
                        <a:defRPr sz="1422" kern="1200">
                          <a:solidFill>
                            <a:schemeClr val="dk1"/>
                          </a:solidFill>
                          <a:latin typeface="Arial" panose="020B0604020202020204"/>
                        </a:defRPr>
                      </a:lvl6pPr>
                      <a:lvl7pPr marL="2167402" algn="l" defTabSz="722467" rtl="0" eaLnBrk="1" latinLnBrk="0" hangingPunct="1">
                        <a:defRPr sz="1422" kern="1200">
                          <a:solidFill>
                            <a:schemeClr val="dk1"/>
                          </a:solidFill>
                          <a:latin typeface="Arial" panose="020B0604020202020204"/>
                        </a:defRPr>
                      </a:lvl7pPr>
                      <a:lvl8pPr marL="2528636" algn="l" defTabSz="722467" rtl="0" eaLnBrk="1" latinLnBrk="0" hangingPunct="1">
                        <a:defRPr sz="1422" kern="1200">
                          <a:solidFill>
                            <a:schemeClr val="dk1"/>
                          </a:solidFill>
                          <a:latin typeface="Arial" panose="020B0604020202020204"/>
                        </a:defRPr>
                      </a:lvl8pPr>
                      <a:lvl9pPr marL="2889870" algn="l" defTabSz="722467" rtl="0" eaLnBrk="1" latinLnBrk="0" hangingPunct="1">
                        <a:defRPr sz="1422" kern="1200">
                          <a:solidFill>
                            <a:schemeClr val="dk1"/>
                          </a:solidFill>
                          <a:latin typeface="Arial" panose="020B0604020202020204"/>
                        </a:defRPr>
                      </a:lvl9pPr>
                    </a:lstStyle>
                    <a:p>
                      <a:r>
                        <a:rPr lang="zh-CN" altLang="en-US" sz="1700" b="1" dirty="0">
                          <a:solidFill>
                            <a:srgbClr val="0070C0"/>
                          </a:solidFill>
                          <a:latin typeface="黑体" panose="02010609060101010101" pitchFamily="49" charset="-122"/>
                          <a:ea typeface="黑体" panose="02010609060101010101" pitchFamily="49" charset="-122"/>
                          <a:cs typeface="IBM Plex Sans" charset="0"/>
                        </a:rPr>
                        <a:t>管理控制策略</a:t>
                      </a:r>
                      <a:r>
                        <a:rPr lang="en-US" sz="8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
                      </a:r>
                      <a:br>
                        <a:rPr lang="en-US" sz="8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b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通过建立规范、制度、流程等保障机制</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从管理层面对数据资产安全进行控制。对不同安全等级的数据资产</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实施不同的安全控制策略。</a:t>
                      </a:r>
                      <a:endParaRPr lang="en-US" sz="1600" dirty="0">
                        <a:solidFill>
                          <a:schemeClr val="tx1">
                            <a:lumMod val="65000"/>
                            <a:lumOff val="35000"/>
                          </a:schemeClr>
                        </a:solidFill>
                        <a:latin typeface="黑体" panose="02010609060101010101" pitchFamily="49" charset="-122"/>
                        <a:ea typeface="黑体" panose="02010609060101010101" pitchFamily="49" charset="-122"/>
                        <a:cs typeface="IBM Plex Sans" charset="0"/>
                      </a:endParaRPr>
                    </a:p>
                  </a:txBody>
                  <a:tcPr marL="0" marR="76200" marT="38100" marB="38100">
                    <a:lnL w="12700" cmpd="sng">
                      <a:noFill/>
                    </a:lnL>
                    <a:lnR w="12700" cap="flat" cmpd="sng" algn="ctr">
                      <a:noFill/>
                      <a:prstDash val="solid"/>
                      <a:round/>
                      <a:headEnd type="none" w="med" len="med"/>
                      <a:tailEnd type="none" w="med" len="med"/>
                    </a:lnR>
                    <a:lnT w="12700" cap="flat" cmpd="sng" algn="ctr">
                      <a:solidFill>
                        <a:srgbClr val="F3F3F3">
                          <a:lumMod val="50000"/>
                        </a:srgbClr>
                      </a:solidFill>
                      <a:prstDash val="solid"/>
                      <a:round/>
                      <a:headEnd type="none" w="med" len="med"/>
                      <a:tailEnd type="none" w="med" len="med"/>
                    </a:lnT>
                    <a:lnB w="12700" cap="flat" cmpd="sng" algn="ctr">
                      <a:solidFill>
                        <a:srgbClr val="F3F3F3">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90600">
                <a:tc>
                  <a:txBody>
                    <a:bodyPr/>
                    <a:lstStyle>
                      <a:lvl1pPr marL="0" algn="l" defTabSz="722467" rtl="0" eaLnBrk="1" latinLnBrk="0" hangingPunct="1">
                        <a:defRPr sz="1422" kern="1200">
                          <a:solidFill>
                            <a:schemeClr val="dk1"/>
                          </a:solidFill>
                          <a:latin typeface="Arial" panose="020B0604020202020204"/>
                        </a:defRPr>
                      </a:lvl1pPr>
                      <a:lvl2pPr marL="361234" algn="l" defTabSz="722467" rtl="0" eaLnBrk="1" latinLnBrk="0" hangingPunct="1">
                        <a:defRPr sz="1422" kern="1200">
                          <a:solidFill>
                            <a:schemeClr val="dk1"/>
                          </a:solidFill>
                          <a:latin typeface="Arial" panose="020B0604020202020204"/>
                        </a:defRPr>
                      </a:lvl2pPr>
                      <a:lvl3pPr marL="722467" algn="l" defTabSz="722467" rtl="0" eaLnBrk="1" latinLnBrk="0" hangingPunct="1">
                        <a:defRPr sz="1422" kern="1200">
                          <a:solidFill>
                            <a:schemeClr val="dk1"/>
                          </a:solidFill>
                          <a:latin typeface="Arial" panose="020B0604020202020204"/>
                        </a:defRPr>
                      </a:lvl3pPr>
                      <a:lvl4pPr marL="1083701" algn="l" defTabSz="722467" rtl="0" eaLnBrk="1" latinLnBrk="0" hangingPunct="1">
                        <a:defRPr sz="1422" kern="1200">
                          <a:solidFill>
                            <a:schemeClr val="dk1"/>
                          </a:solidFill>
                          <a:latin typeface="Arial" panose="020B0604020202020204"/>
                        </a:defRPr>
                      </a:lvl4pPr>
                      <a:lvl5pPr marL="1444935" algn="l" defTabSz="722467" rtl="0" eaLnBrk="1" latinLnBrk="0" hangingPunct="1">
                        <a:defRPr sz="1422" kern="1200">
                          <a:solidFill>
                            <a:schemeClr val="dk1"/>
                          </a:solidFill>
                          <a:latin typeface="Arial" panose="020B0604020202020204"/>
                        </a:defRPr>
                      </a:lvl5pPr>
                      <a:lvl6pPr marL="1806169" algn="l" defTabSz="722467" rtl="0" eaLnBrk="1" latinLnBrk="0" hangingPunct="1">
                        <a:defRPr sz="1422" kern="1200">
                          <a:solidFill>
                            <a:schemeClr val="dk1"/>
                          </a:solidFill>
                          <a:latin typeface="Arial" panose="020B0604020202020204"/>
                        </a:defRPr>
                      </a:lvl6pPr>
                      <a:lvl7pPr marL="2167402" algn="l" defTabSz="722467" rtl="0" eaLnBrk="1" latinLnBrk="0" hangingPunct="1">
                        <a:defRPr sz="1422" kern="1200">
                          <a:solidFill>
                            <a:schemeClr val="dk1"/>
                          </a:solidFill>
                          <a:latin typeface="Arial" panose="020B0604020202020204"/>
                        </a:defRPr>
                      </a:lvl7pPr>
                      <a:lvl8pPr marL="2528636" algn="l" defTabSz="722467" rtl="0" eaLnBrk="1" latinLnBrk="0" hangingPunct="1">
                        <a:defRPr sz="1422" kern="1200">
                          <a:solidFill>
                            <a:schemeClr val="dk1"/>
                          </a:solidFill>
                          <a:latin typeface="Arial" panose="020B0604020202020204"/>
                        </a:defRPr>
                      </a:lvl8pPr>
                      <a:lvl9pPr marL="2889870" algn="l" defTabSz="722467" rtl="0" eaLnBrk="1" latinLnBrk="0" hangingPunct="1">
                        <a:defRPr sz="1422" kern="1200">
                          <a:solidFill>
                            <a:schemeClr val="dk1"/>
                          </a:solidFill>
                          <a:latin typeface="Arial" panose="020B0604020202020204"/>
                        </a:defRPr>
                      </a:lvl9pPr>
                    </a:lstStyle>
                    <a:p>
                      <a:r>
                        <a:rPr lang="zh-CN" altLang="en-US" sz="1700" b="1" dirty="0">
                          <a:solidFill>
                            <a:srgbClr val="0070C0"/>
                          </a:solidFill>
                          <a:latin typeface="黑体" panose="02010609060101010101" pitchFamily="49" charset="-122"/>
                          <a:ea typeface="黑体" panose="02010609060101010101" pitchFamily="49" charset="-122"/>
                          <a:cs typeface="IBM Plex Sans" charset="0"/>
                        </a:rPr>
                        <a:t>技术控制策略</a:t>
                      </a:r>
                      <a:r>
                        <a:rPr lang="en-US" sz="800" dirty="0">
                          <a:solidFill>
                            <a:schemeClr val="bg2"/>
                          </a:solidFill>
                          <a:latin typeface="黑体" panose="02010609060101010101" pitchFamily="49" charset="-122"/>
                          <a:ea typeface="黑体" panose="02010609060101010101" pitchFamily="49" charset="-122"/>
                          <a:cs typeface="IBM Plex Sans" charset="0"/>
                        </a:rPr>
                        <a:t/>
                      </a:r>
                      <a:br>
                        <a:rPr lang="en-US" sz="800" dirty="0">
                          <a:solidFill>
                            <a:schemeClr val="bg2"/>
                          </a:solidFill>
                          <a:latin typeface="黑体" panose="02010609060101010101" pitchFamily="49" charset="-122"/>
                          <a:ea typeface="黑体" panose="02010609060101010101" pitchFamily="49" charset="-122"/>
                          <a:cs typeface="IBM Plex Sans" charset="0"/>
                        </a:rPr>
                      </a:b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运用技术手段对数据资产进行安全监控。如建立数据传输、处理、存储过程中的数据加密技术</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建立有效的用户身份认证和访问控制的流程</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定期审查或实时监控系统和数据访问日志机制等。</a:t>
                      </a:r>
                      <a:endParaRPr lang="en-US" sz="1600" dirty="0">
                        <a:solidFill>
                          <a:schemeClr val="tx1">
                            <a:lumMod val="65000"/>
                            <a:lumOff val="35000"/>
                          </a:schemeClr>
                        </a:solidFill>
                        <a:latin typeface="黑体" panose="02010609060101010101" pitchFamily="49" charset="-122"/>
                        <a:ea typeface="黑体" panose="02010609060101010101" pitchFamily="49" charset="-122"/>
                        <a:cs typeface="IBM Plex Sans" charset="0"/>
                      </a:endParaRPr>
                    </a:p>
                  </a:txBody>
                  <a:tcPr marL="0" marR="76200" marT="38100" marB="38100">
                    <a:lnL w="12700" cmpd="sng">
                      <a:noFill/>
                    </a:lnL>
                    <a:lnR w="12700" cap="flat" cmpd="sng" algn="ctr">
                      <a:noFill/>
                      <a:prstDash val="solid"/>
                      <a:round/>
                      <a:headEnd type="none" w="med" len="med"/>
                      <a:tailEnd type="none" w="med" len="med"/>
                    </a:lnR>
                    <a:lnT w="12700" cap="flat" cmpd="sng" algn="ctr">
                      <a:solidFill>
                        <a:srgbClr val="F3F3F3">
                          <a:lumMod val="50000"/>
                        </a:srgbClr>
                      </a:solidFill>
                      <a:prstDash val="solid"/>
                      <a:round/>
                      <a:headEnd type="none" w="med" len="med"/>
                      <a:tailEnd type="none" w="med" len="med"/>
                    </a:lnT>
                    <a:lnB w="12700" cap="flat" cmpd="sng" algn="ctr">
                      <a:solidFill>
                        <a:srgbClr val="F3F3F3">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14400">
                <a:tc>
                  <a:txBody>
                    <a:bodyPr/>
                    <a:lstStyle>
                      <a:lvl1pPr marL="0" algn="l" defTabSz="722467" rtl="0" eaLnBrk="1" latinLnBrk="0" hangingPunct="1">
                        <a:defRPr sz="1422" kern="1200">
                          <a:solidFill>
                            <a:schemeClr val="dk1"/>
                          </a:solidFill>
                          <a:latin typeface="Arial" panose="020B0604020202020204"/>
                        </a:defRPr>
                      </a:lvl1pPr>
                      <a:lvl2pPr marL="361234" algn="l" defTabSz="722467" rtl="0" eaLnBrk="1" latinLnBrk="0" hangingPunct="1">
                        <a:defRPr sz="1422" kern="1200">
                          <a:solidFill>
                            <a:schemeClr val="dk1"/>
                          </a:solidFill>
                          <a:latin typeface="Arial" panose="020B0604020202020204"/>
                        </a:defRPr>
                      </a:lvl2pPr>
                      <a:lvl3pPr marL="722467" algn="l" defTabSz="722467" rtl="0" eaLnBrk="1" latinLnBrk="0" hangingPunct="1">
                        <a:defRPr sz="1422" kern="1200">
                          <a:solidFill>
                            <a:schemeClr val="dk1"/>
                          </a:solidFill>
                          <a:latin typeface="Arial" panose="020B0604020202020204"/>
                        </a:defRPr>
                      </a:lvl3pPr>
                      <a:lvl4pPr marL="1083701" algn="l" defTabSz="722467" rtl="0" eaLnBrk="1" latinLnBrk="0" hangingPunct="1">
                        <a:defRPr sz="1422" kern="1200">
                          <a:solidFill>
                            <a:schemeClr val="dk1"/>
                          </a:solidFill>
                          <a:latin typeface="Arial" panose="020B0604020202020204"/>
                        </a:defRPr>
                      </a:lvl4pPr>
                      <a:lvl5pPr marL="1444935" algn="l" defTabSz="722467" rtl="0" eaLnBrk="1" latinLnBrk="0" hangingPunct="1">
                        <a:defRPr sz="1422" kern="1200">
                          <a:solidFill>
                            <a:schemeClr val="dk1"/>
                          </a:solidFill>
                          <a:latin typeface="Arial" panose="020B0604020202020204"/>
                        </a:defRPr>
                      </a:lvl5pPr>
                      <a:lvl6pPr marL="1806169" algn="l" defTabSz="722467" rtl="0" eaLnBrk="1" latinLnBrk="0" hangingPunct="1">
                        <a:defRPr sz="1422" kern="1200">
                          <a:solidFill>
                            <a:schemeClr val="dk1"/>
                          </a:solidFill>
                          <a:latin typeface="Arial" panose="020B0604020202020204"/>
                        </a:defRPr>
                      </a:lvl6pPr>
                      <a:lvl7pPr marL="2167402" algn="l" defTabSz="722467" rtl="0" eaLnBrk="1" latinLnBrk="0" hangingPunct="1">
                        <a:defRPr sz="1422" kern="1200">
                          <a:solidFill>
                            <a:schemeClr val="dk1"/>
                          </a:solidFill>
                          <a:latin typeface="Arial" panose="020B0604020202020204"/>
                        </a:defRPr>
                      </a:lvl7pPr>
                      <a:lvl8pPr marL="2528636" algn="l" defTabSz="722467" rtl="0" eaLnBrk="1" latinLnBrk="0" hangingPunct="1">
                        <a:defRPr sz="1422" kern="1200">
                          <a:solidFill>
                            <a:schemeClr val="dk1"/>
                          </a:solidFill>
                          <a:latin typeface="Arial" panose="020B0604020202020204"/>
                        </a:defRPr>
                      </a:lvl8pPr>
                      <a:lvl9pPr marL="2889870" algn="l" defTabSz="722467" rtl="0" eaLnBrk="1" latinLnBrk="0" hangingPunct="1">
                        <a:defRPr sz="1422" kern="1200">
                          <a:solidFill>
                            <a:schemeClr val="dk1"/>
                          </a:solidFill>
                          <a:latin typeface="Arial" panose="020B0604020202020204"/>
                        </a:defRPr>
                      </a:lvl9pPr>
                    </a:lstStyle>
                    <a:p>
                      <a:r>
                        <a:rPr lang="zh-CN" altLang="en-US" sz="1700" b="1" dirty="0">
                          <a:solidFill>
                            <a:srgbClr val="0070C0"/>
                          </a:solidFill>
                          <a:latin typeface="黑体" panose="02010609060101010101" pitchFamily="49" charset="-122"/>
                          <a:ea typeface="黑体" panose="02010609060101010101" pitchFamily="49" charset="-122"/>
                          <a:cs typeface="IBM Plex Sans" charset="0"/>
                        </a:rPr>
                        <a:t>生命周期安全管理基本要求</a:t>
                      </a:r>
                      <a:r>
                        <a:rPr lang="en-US" sz="8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
                      </a:r>
                      <a:br>
                        <a:rPr lang="en-US" sz="8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b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根据管理和技术安全控制策略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对数据资产在其生命周期各个阶段的运转流程</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cs typeface="IBM Plex Sans" charset="0"/>
                        </a:rPr>
                        <a:t>提出基本的安全管理要求。</a:t>
                      </a:r>
                      <a:endParaRPr lang="en-US" sz="1600" dirty="0">
                        <a:solidFill>
                          <a:schemeClr val="tx1">
                            <a:lumMod val="65000"/>
                            <a:lumOff val="35000"/>
                          </a:schemeClr>
                        </a:solidFill>
                        <a:latin typeface="黑体" panose="02010609060101010101" pitchFamily="49" charset="-122"/>
                        <a:ea typeface="黑体" panose="02010609060101010101" pitchFamily="49" charset="-122"/>
                        <a:cs typeface="IBM Plex Sans" charset="0"/>
                      </a:endParaRPr>
                    </a:p>
                  </a:txBody>
                  <a:tcPr marL="0" marR="76200" marT="38100" marB="38100">
                    <a:lnL w="12700" cmpd="sng">
                      <a:noFill/>
                    </a:lnL>
                    <a:lnR w="12700" cmpd="sng">
                      <a:noFill/>
                    </a:lnR>
                    <a:lnT w="12700" cap="flat" cmpd="sng" algn="ctr">
                      <a:solidFill>
                        <a:srgbClr val="F3F3F3">
                          <a:lumMod val="50000"/>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 name="Content Placeholder 2">
            <a:extLst>
              <a:ext uri="{FF2B5EF4-FFF2-40B4-BE49-F238E27FC236}">
                <a16:creationId xmlns:a16="http://schemas.microsoft.com/office/drawing/2014/main" id="{BA33D8FA-8906-475F-88E8-65895D7119EA}"/>
              </a:ext>
            </a:extLst>
          </p:cNvPr>
          <p:cNvSpPr txBox="1">
            <a:spLocks/>
          </p:cNvSpPr>
          <p:nvPr/>
        </p:nvSpPr>
        <p:spPr>
          <a:xfrm>
            <a:off x="6332220" y="1783080"/>
            <a:ext cx="5486400" cy="1266940"/>
          </a:xfrm>
          <a:prstGeom prst="rect">
            <a:avLst/>
          </a:prstGeom>
        </p:spPr>
        <p:txBody>
          <a:bodyPr vert="horz" lIns="0" tIns="0" rIns="0" bIns="0" rtlCol="0" anchor="t">
            <a:noAutofit/>
          </a:bodyPr>
          <a:lstStyle>
            <a:lvl1pPr marL="0" indent="0" algn="l" defTabSz="761951" rtl="0" eaLnBrk="1" latinLnBrk="0" hangingPunct="1">
              <a:lnSpc>
                <a:spcPct val="105000"/>
              </a:lnSpc>
              <a:spcBef>
                <a:spcPts val="833"/>
              </a:spcBef>
              <a:buFontTx/>
              <a:buNone/>
              <a:tabLst/>
              <a:defRPr sz="1389" b="0" i="0" kern="1200">
                <a:solidFill>
                  <a:schemeClr val="tx1"/>
                </a:solidFill>
                <a:latin typeface="IBM Plex Sans" charset="0"/>
                <a:ea typeface="IBM Plex Sans" charset="0"/>
                <a:cs typeface="IBM Plex Sans" charset="0"/>
              </a:defRPr>
            </a:lvl1pPr>
            <a:lvl2pPr marL="158740" indent="-158740" algn="l" defTabSz="761951" rtl="0" eaLnBrk="1" latinLnBrk="0" hangingPunct="1">
              <a:lnSpc>
                <a:spcPct val="105000"/>
              </a:lnSpc>
              <a:spcBef>
                <a:spcPts val="694"/>
              </a:spcBef>
              <a:buFont typeface="LucidaGrande" charset="0"/>
              <a:buChar char="-"/>
              <a:defRPr sz="1389" b="0" i="0" kern="1200">
                <a:solidFill>
                  <a:schemeClr val="tx1"/>
                </a:solidFill>
                <a:latin typeface="IBM Plex Sans" charset="0"/>
                <a:ea typeface="IBM Plex Sans" charset="0"/>
                <a:cs typeface="IBM Plex Sans" charset="0"/>
              </a:defRPr>
            </a:lvl2pPr>
            <a:lvl3pPr marL="317480" indent="-158740" algn="l" defTabSz="761951" rtl="0" eaLnBrk="1" latinLnBrk="0" hangingPunct="1">
              <a:lnSpc>
                <a:spcPct val="105000"/>
              </a:lnSpc>
              <a:spcBef>
                <a:spcPts val="0"/>
              </a:spcBef>
              <a:buSzPct val="80000"/>
              <a:buFont typeface="Arial" panose="020B0604020202020204" pitchFamily="34" charset="0"/>
              <a:buChar char="•"/>
              <a:defRPr sz="1389" b="0" i="0" kern="1200">
                <a:solidFill>
                  <a:schemeClr val="tx1"/>
                </a:solidFill>
                <a:latin typeface="IBM Plex Sans" charset="0"/>
                <a:ea typeface="IBM Plex Sans" charset="0"/>
                <a:cs typeface="IBM Plex Sans" charset="0"/>
              </a:defRPr>
            </a:lvl3pPr>
            <a:lvl4pPr marL="476220" indent="-158740" algn="l" defTabSz="761951" rtl="0" eaLnBrk="1" latinLnBrk="0" hangingPunct="1">
              <a:lnSpc>
                <a:spcPct val="105000"/>
              </a:lnSpc>
              <a:spcBef>
                <a:spcPts val="0"/>
              </a:spcBef>
              <a:buFont typeface=".AppleSystemUIFont" charset="-120"/>
              <a:buChar char="–"/>
              <a:defRPr sz="1389" b="0" i="0" kern="1200">
                <a:solidFill>
                  <a:schemeClr val="tx1"/>
                </a:solidFill>
                <a:latin typeface="IBM Plex Sans" charset="0"/>
                <a:ea typeface="IBM Plex Sans" charset="0"/>
                <a:cs typeface="IBM Plex Sans" charset="0"/>
              </a:defRPr>
            </a:lvl4pPr>
            <a:lvl5pPr marL="634959" indent="-158740" algn="l" defTabSz="761951" rtl="0" eaLnBrk="1" latinLnBrk="0" hangingPunct="1">
              <a:lnSpc>
                <a:spcPct val="105000"/>
              </a:lnSpc>
              <a:spcBef>
                <a:spcPts val="0"/>
              </a:spcBef>
              <a:buSzPct val="80000"/>
              <a:buFont typeface="Arial" panose="020B0604020202020204" pitchFamily="34" charset="0"/>
              <a:buChar char="•"/>
              <a:defRPr sz="1389" b="0" i="0" kern="1200">
                <a:solidFill>
                  <a:schemeClr val="tx1"/>
                </a:solidFill>
                <a:latin typeface="IBM Plex Sans" charset="0"/>
                <a:ea typeface="IBM Plex Sans" charset="0"/>
                <a:cs typeface="IBM Plex Sans" charset="0"/>
              </a:defRPr>
            </a:lvl5pPr>
            <a:lvl6pPr marL="2095366" indent="-190488" algn="l" defTabSz="761951"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342" indent="-190488" algn="l" defTabSz="761951"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17" indent="-190488" algn="l" defTabSz="761951"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293" indent="-190488" algn="l" defTabSz="761951"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defRPr/>
            </a:pPr>
            <a:r>
              <a:rPr lang="zh-CN" altLang="en-US" sz="1920" dirty="0">
                <a:solidFill>
                  <a:prstClr val="black"/>
                </a:solidFill>
                <a:latin typeface="黑体" panose="02010609060101010101" pitchFamily="49" charset="-122"/>
                <a:ea typeface="黑体" panose="02010609060101010101" pitchFamily="49" charset="-122"/>
              </a:rPr>
              <a:t>金融数据安全管理制度体系</a:t>
            </a:r>
            <a:endParaRPr lang="en-US" sz="1920" dirty="0">
              <a:solidFill>
                <a:prstClr val="black"/>
              </a:solidFill>
              <a:latin typeface="黑体" panose="02010609060101010101" pitchFamily="49" charset="-122"/>
              <a:ea typeface="黑体" panose="02010609060101010101" pitchFamily="49" charset="-122"/>
            </a:endParaRPr>
          </a:p>
        </p:txBody>
      </p:sp>
      <p:sp>
        <p:nvSpPr>
          <p:cNvPr id="5" name="Triangle 13">
            <a:extLst>
              <a:ext uri="{FF2B5EF4-FFF2-40B4-BE49-F238E27FC236}">
                <a16:creationId xmlns:a16="http://schemas.microsoft.com/office/drawing/2014/main" id="{6DEF335C-72A8-4530-A888-90C33B2DC8CC}"/>
              </a:ext>
            </a:extLst>
          </p:cNvPr>
          <p:cNvSpPr/>
          <p:nvPr/>
        </p:nvSpPr>
        <p:spPr>
          <a:xfrm>
            <a:off x="6332220" y="5043880"/>
            <a:ext cx="5524500" cy="271128"/>
          </a:xfrm>
          <a:prstGeom prst="triangle">
            <a:avLst/>
          </a:prstGeom>
          <a:solidFill>
            <a:sysClr val="window" lastClr="FFFFFF">
              <a:lumMod val="65000"/>
            </a:sys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91434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6" name="Rectangle 223">
            <a:extLst>
              <a:ext uri="{FF2B5EF4-FFF2-40B4-BE49-F238E27FC236}">
                <a16:creationId xmlns:a16="http://schemas.microsoft.com/office/drawing/2014/main" id="{7DF3AA20-ADA5-42F5-B975-B17725082310}"/>
              </a:ext>
            </a:extLst>
          </p:cNvPr>
          <p:cNvSpPr/>
          <p:nvPr/>
        </p:nvSpPr>
        <p:spPr bwMode="auto">
          <a:xfrm>
            <a:off x="6332220" y="5315008"/>
            <a:ext cx="5524500" cy="567072"/>
          </a:xfrm>
          <a:prstGeom prst="rect">
            <a:avLst/>
          </a:prstGeom>
          <a:solidFill>
            <a:srgbClr val="0070C0"/>
          </a:solidFill>
          <a:ln w="9525" cap="flat" cmpd="sng" algn="ctr">
            <a:noFill/>
            <a:prstDash val="solid"/>
            <a:round/>
            <a:headEnd type="none" w="med" len="med"/>
            <a:tailEnd type="none" w="med" len="med"/>
          </a:ln>
          <a:effectLst/>
        </p:spPr>
        <p:txBody>
          <a:bodyPr vert="horz" wrap="square" lIns="76200" tIns="38100" rIns="38100" bIns="38100" numCol="1" rtlCol="0" anchor="ctr" anchorCtr="0" compatLnSpc="1">
            <a:prstTxWarp prst="textNoShape">
              <a:avLst/>
            </a:prstTxWarp>
          </a:bodyPr>
          <a:lstStyle/>
          <a:p>
            <a:pPr algn="ctr" defTabSz="761951">
              <a:lnSpc>
                <a:spcPct val="90000"/>
              </a:lnSpc>
            </a:pPr>
            <a:r>
              <a:rPr lang="zh-CN" altLang="en-US" sz="1680" dirty="0">
                <a:solidFill>
                  <a:prstClr val="white"/>
                </a:solidFill>
                <a:latin typeface="黑体" panose="02010609060101010101" pitchFamily="49" charset="-122"/>
                <a:ea typeface="黑体" panose="02010609060101010101" pitchFamily="49" charset="-122"/>
              </a:rPr>
              <a:t>建立管理框架，优化管控流程，落实管控策略</a:t>
            </a:r>
            <a:endParaRPr lang="en-US" sz="1680" dirty="0">
              <a:solidFill>
                <a:prstClr val="white"/>
              </a:solidFill>
              <a:latin typeface="黑体" panose="02010609060101010101" pitchFamily="49" charset="-122"/>
              <a:ea typeface="黑体" panose="02010609060101010101" pitchFamily="49" charset="-122"/>
            </a:endParaRPr>
          </a:p>
        </p:txBody>
      </p:sp>
      <p:pic>
        <p:nvPicPr>
          <p:cNvPr id="7" name="Picture 63">
            <a:extLst>
              <a:ext uri="{FF2B5EF4-FFF2-40B4-BE49-F238E27FC236}">
                <a16:creationId xmlns:a16="http://schemas.microsoft.com/office/drawing/2014/main" id="{BB26EA83-A0C5-49C3-B1B9-E817B3706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6420" y="4404307"/>
            <a:ext cx="428076" cy="428076"/>
          </a:xfrm>
          <a:prstGeom prst="rect">
            <a:avLst/>
          </a:prstGeom>
        </p:spPr>
      </p:pic>
      <p:sp>
        <p:nvSpPr>
          <p:cNvPr id="8" name="Rectangle 162">
            <a:extLst>
              <a:ext uri="{FF2B5EF4-FFF2-40B4-BE49-F238E27FC236}">
                <a16:creationId xmlns:a16="http://schemas.microsoft.com/office/drawing/2014/main" id="{59295D42-6476-4136-B084-06835107643D}"/>
              </a:ext>
            </a:extLst>
          </p:cNvPr>
          <p:cNvSpPr/>
          <p:nvPr/>
        </p:nvSpPr>
        <p:spPr bwMode="auto">
          <a:xfrm>
            <a:off x="6332220" y="2728384"/>
            <a:ext cx="1714500" cy="457200"/>
          </a:xfrm>
          <a:prstGeom prst="rect">
            <a:avLst/>
          </a:prstGeom>
          <a:solidFill>
            <a:sysClr val="window" lastClr="FFFFFF">
              <a:lumMod val="65000"/>
            </a:sysClr>
          </a:solidFill>
          <a:ln w="9525" cap="flat" cmpd="sng" algn="ctr">
            <a:noFill/>
            <a:prstDash val="solid"/>
            <a:round/>
            <a:headEnd type="none" w="med" len="med"/>
            <a:tailEnd type="none" w="med" len="med"/>
          </a:ln>
          <a:effectLst/>
        </p:spPr>
        <p:txBody>
          <a:bodyPr vert="horz" wrap="square" lIns="76200" tIns="38100" rIns="38100" bIns="38100" numCol="1" rtlCol="0" anchor="ctr" anchorCtr="0" compatLnSpc="1">
            <a:prstTxWarp prst="textNoShape">
              <a:avLst/>
            </a:prstTxWarp>
          </a:bodyPr>
          <a:lstStyle/>
          <a:p>
            <a:pPr marL="0" marR="0" lvl="0" indent="0" algn="ctr" defTabSz="761951"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IBM Plex Sans" charset="0"/>
              </a:rPr>
              <a:t>数据访问基本权限</a:t>
            </a:r>
            <a:endParaRPr kumimoji="0" 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IBM Plex Sans" charset="0"/>
            </a:endParaRPr>
          </a:p>
        </p:txBody>
      </p:sp>
      <p:sp>
        <p:nvSpPr>
          <p:cNvPr id="9" name="Rectangle 164">
            <a:extLst>
              <a:ext uri="{FF2B5EF4-FFF2-40B4-BE49-F238E27FC236}">
                <a16:creationId xmlns:a16="http://schemas.microsoft.com/office/drawing/2014/main" id="{30C5FA79-F003-44BB-AED7-8270036B0F65}"/>
              </a:ext>
            </a:extLst>
          </p:cNvPr>
          <p:cNvSpPr/>
          <p:nvPr/>
        </p:nvSpPr>
        <p:spPr bwMode="auto">
          <a:xfrm>
            <a:off x="8237220" y="2728384"/>
            <a:ext cx="1714500" cy="457200"/>
          </a:xfrm>
          <a:prstGeom prst="rect">
            <a:avLst/>
          </a:prstGeom>
          <a:solidFill>
            <a:sysClr val="window" lastClr="FFFFFF">
              <a:lumMod val="65000"/>
            </a:sysClr>
          </a:solidFill>
          <a:ln w="9525" cap="flat" cmpd="sng" algn="ctr">
            <a:noFill/>
            <a:prstDash val="solid"/>
            <a:round/>
            <a:headEnd type="none" w="med" len="med"/>
            <a:tailEnd type="none" w="med" len="med"/>
          </a:ln>
          <a:effectLst/>
        </p:spPr>
        <p:txBody>
          <a:bodyPr vert="horz" wrap="square" lIns="76200" tIns="38100" rIns="38100" bIns="38100" numCol="1" rtlCol="0" anchor="ctr" anchorCtr="0" compatLnSpc="1">
            <a:prstTxWarp prst="textNoShape">
              <a:avLst/>
            </a:prstTxWarp>
          </a:bodyPr>
          <a:lstStyle/>
          <a:p>
            <a:pPr marL="0" marR="0" lvl="0" indent="0" algn="ctr" defTabSz="761951"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数据安全管理办法</a:t>
            </a:r>
            <a:endParaRPr kumimoji="0" 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0" name="Rectangle 172">
            <a:extLst>
              <a:ext uri="{FF2B5EF4-FFF2-40B4-BE49-F238E27FC236}">
                <a16:creationId xmlns:a16="http://schemas.microsoft.com/office/drawing/2014/main" id="{E26B2FE8-2765-40F0-BD26-07BFF6B6ADC7}"/>
              </a:ext>
            </a:extLst>
          </p:cNvPr>
          <p:cNvSpPr/>
          <p:nvPr/>
        </p:nvSpPr>
        <p:spPr bwMode="auto">
          <a:xfrm>
            <a:off x="10142220" y="2728384"/>
            <a:ext cx="1714500" cy="457200"/>
          </a:xfrm>
          <a:prstGeom prst="rect">
            <a:avLst/>
          </a:prstGeom>
          <a:solidFill>
            <a:sysClr val="window" lastClr="FFFFFF">
              <a:lumMod val="65000"/>
            </a:sysClr>
          </a:solidFill>
          <a:ln w="9525" cap="flat" cmpd="sng" algn="ctr">
            <a:noFill/>
            <a:prstDash val="solid"/>
            <a:round/>
            <a:headEnd type="none" w="med" len="med"/>
            <a:tailEnd type="none" w="med" len="med"/>
          </a:ln>
          <a:effectLst/>
        </p:spPr>
        <p:txBody>
          <a:bodyPr vert="horz" wrap="square" lIns="76200" tIns="38100" rIns="38100" bIns="38100" numCol="1" rtlCol="0" anchor="ctr" anchorCtr="0" compatLnSpc="1">
            <a:prstTxWarp prst="textNoShape">
              <a:avLst/>
            </a:prstTxWarp>
          </a:bodyPr>
          <a:lstStyle/>
          <a:p>
            <a:pPr marL="0" marR="0" lvl="0" indent="0" algn="ctr" defTabSz="761951"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数据安全职责矩阵</a:t>
            </a:r>
            <a:endParaRPr kumimoji="0" 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1" name="Rectangle 175">
            <a:extLst>
              <a:ext uri="{FF2B5EF4-FFF2-40B4-BE49-F238E27FC236}">
                <a16:creationId xmlns:a16="http://schemas.microsoft.com/office/drawing/2014/main" id="{1097ADA2-3FC5-43AA-995B-2E852A459E17}"/>
              </a:ext>
            </a:extLst>
          </p:cNvPr>
          <p:cNvSpPr/>
          <p:nvPr/>
        </p:nvSpPr>
        <p:spPr bwMode="auto">
          <a:xfrm>
            <a:off x="6332220" y="3871384"/>
            <a:ext cx="1714500" cy="457200"/>
          </a:xfrm>
          <a:prstGeom prst="rect">
            <a:avLst/>
          </a:prstGeom>
          <a:solidFill>
            <a:sysClr val="window" lastClr="FFFFFF">
              <a:lumMod val="65000"/>
            </a:sysClr>
          </a:solidFill>
          <a:ln w="9525" cap="flat" cmpd="sng" algn="ctr">
            <a:noFill/>
            <a:prstDash val="solid"/>
            <a:round/>
            <a:headEnd type="none" w="med" len="med"/>
            <a:tailEnd type="none" w="med" len="med"/>
          </a:ln>
          <a:effectLst/>
        </p:spPr>
        <p:txBody>
          <a:bodyPr vert="horz" wrap="square" lIns="76200" tIns="38100" rIns="38100" bIns="38100" numCol="1" rtlCol="0" anchor="ctr" anchorCtr="0" compatLnSpc="1">
            <a:prstTxWarp prst="textNoShape">
              <a:avLst/>
            </a:prstTxWarp>
          </a:bodyPr>
          <a:lstStyle/>
          <a:p>
            <a:pPr marL="0" marR="0" lvl="0" indent="0" algn="ctr" defTabSz="761951"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数据安全</a:t>
            </a:r>
            <a:r>
              <a:rPr kumimoji="0" lang="zh-CN" altLang="en-US" sz="140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rPr>
              <a:t>控制基线</a:t>
            </a:r>
            <a:endParaRPr kumimoji="0" 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Rectangle 220">
            <a:extLst>
              <a:ext uri="{FF2B5EF4-FFF2-40B4-BE49-F238E27FC236}">
                <a16:creationId xmlns:a16="http://schemas.microsoft.com/office/drawing/2014/main" id="{487FD71E-B59D-417B-8133-B51CCAC5DFED}"/>
              </a:ext>
            </a:extLst>
          </p:cNvPr>
          <p:cNvSpPr/>
          <p:nvPr/>
        </p:nvSpPr>
        <p:spPr bwMode="auto">
          <a:xfrm>
            <a:off x="8237220" y="3871384"/>
            <a:ext cx="1714500" cy="457200"/>
          </a:xfrm>
          <a:prstGeom prst="rect">
            <a:avLst/>
          </a:prstGeom>
          <a:solidFill>
            <a:sysClr val="window" lastClr="FFFFFF">
              <a:lumMod val="65000"/>
            </a:sysClr>
          </a:solidFill>
          <a:ln w="9525" cap="flat" cmpd="sng" algn="ctr">
            <a:noFill/>
            <a:prstDash val="solid"/>
            <a:round/>
            <a:headEnd type="none" w="med" len="med"/>
            <a:tailEnd type="none" w="med" len="med"/>
          </a:ln>
          <a:effectLst/>
        </p:spPr>
        <p:txBody>
          <a:bodyPr vert="horz" wrap="square" lIns="76200" tIns="38100" rIns="38100" bIns="38100" numCol="1" rtlCol="0" anchor="ctr" anchorCtr="0" compatLnSpc="1">
            <a:prstTxWarp prst="textNoShape">
              <a:avLst/>
            </a:prstTxWarp>
          </a:bodyPr>
          <a:lstStyle/>
          <a:p>
            <a:pPr marL="0" marR="0" lvl="0" indent="0" algn="ctr" defTabSz="761951"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业务数据</a:t>
            </a:r>
            <a:r>
              <a:rPr kumimoji="0" lang="zh-CN" altLang="en-US" sz="140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rPr>
              <a:t>使用规则</a:t>
            </a:r>
            <a:endParaRPr kumimoji="0" 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Rectangle 221">
            <a:extLst>
              <a:ext uri="{FF2B5EF4-FFF2-40B4-BE49-F238E27FC236}">
                <a16:creationId xmlns:a16="http://schemas.microsoft.com/office/drawing/2014/main" id="{5F5AFC8A-DEA7-4CBE-805C-9F25BE76F287}"/>
              </a:ext>
            </a:extLst>
          </p:cNvPr>
          <p:cNvSpPr/>
          <p:nvPr/>
        </p:nvSpPr>
        <p:spPr bwMode="auto">
          <a:xfrm>
            <a:off x="10142220" y="3871384"/>
            <a:ext cx="1714500" cy="457200"/>
          </a:xfrm>
          <a:prstGeom prst="rect">
            <a:avLst/>
          </a:prstGeom>
          <a:solidFill>
            <a:sysClr val="window" lastClr="FFFFFF">
              <a:lumMod val="65000"/>
            </a:sysClr>
          </a:solidFill>
          <a:ln w="9525" cap="flat" cmpd="sng" algn="ctr">
            <a:noFill/>
            <a:prstDash val="solid"/>
            <a:round/>
            <a:headEnd type="none" w="med" len="med"/>
            <a:tailEnd type="none" w="med" len="med"/>
          </a:ln>
          <a:effectLst/>
        </p:spPr>
        <p:txBody>
          <a:bodyPr vert="horz" wrap="square" lIns="76200" tIns="38100" rIns="38100" bIns="38100" numCol="1" rtlCol="0" anchor="ctr" anchorCtr="0" compatLnSpc="1">
            <a:prstTxWarp prst="textNoShape">
              <a:avLst/>
            </a:prstTxWarp>
          </a:bodyPr>
          <a:lstStyle/>
          <a:p>
            <a:pPr marL="0" marR="0" lvl="0" indent="0" algn="ctr" defTabSz="761951" eaLnBrk="1" fontAlgn="auto" latinLnBrk="0" hangingPunct="1">
              <a:lnSpc>
                <a:spcPct val="9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生产数据</a:t>
            </a:r>
            <a:r>
              <a:rPr kumimoji="0" lang="zh-CN" altLang="en-US" sz="140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rPr>
              <a:t>提取要求</a:t>
            </a:r>
            <a:endParaRPr kumimoji="0" 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4" name="Rectangle 214">
            <a:extLst>
              <a:ext uri="{FF2B5EF4-FFF2-40B4-BE49-F238E27FC236}">
                <a16:creationId xmlns:a16="http://schemas.microsoft.com/office/drawing/2014/main" id="{4A218E43-C81F-4814-A3FC-C227237F1498}"/>
              </a:ext>
            </a:extLst>
          </p:cNvPr>
          <p:cNvSpPr/>
          <p:nvPr/>
        </p:nvSpPr>
        <p:spPr>
          <a:xfrm>
            <a:off x="6332220" y="3185584"/>
            <a:ext cx="1714500" cy="685800"/>
          </a:xfrm>
          <a:prstGeom prst="rect">
            <a:avLst/>
          </a:prstGeom>
          <a:ln>
            <a:solidFill>
              <a:srgbClr val="00BAB6"/>
            </a:solidFill>
          </a:ln>
        </p:spPr>
        <p:txBody>
          <a:bodyPr wrap="square">
            <a:noAutofit/>
          </a:bodyPr>
          <a:lstStyle/>
          <a:p>
            <a:pPr marL="205740" indent="-205740" defTabSz="761951">
              <a:lnSpc>
                <a:spcPct val="90000"/>
              </a:lnSpc>
              <a:buFont typeface="Wingdings" panose="05000000000000000000" pitchFamily="2" charset="2"/>
              <a:buChar char="l"/>
              <a:defRPr/>
            </a:pPr>
            <a:r>
              <a:rPr lang="zh-CN" altLang="en-US" sz="1200" kern="0" dirty="0">
                <a:solidFill>
                  <a:prstClr val="black"/>
                </a:solidFill>
                <a:latin typeface="黑体" panose="02010609060101010101" pitchFamily="49" charset="-122"/>
                <a:ea typeface="黑体" panose="02010609060101010101" pitchFamily="49" charset="-122"/>
                <a:cs typeface="IBM Plex Sans" charset="0"/>
              </a:rPr>
              <a:t>划分权限</a:t>
            </a:r>
            <a:endParaRPr lang="en-US" altLang="zh-CN" sz="1200" kern="0" dirty="0">
              <a:solidFill>
                <a:prstClr val="black"/>
              </a:solidFill>
              <a:latin typeface="黑体" panose="02010609060101010101" pitchFamily="49" charset="-122"/>
              <a:ea typeface="黑体" panose="02010609060101010101" pitchFamily="49" charset="-122"/>
              <a:cs typeface="IBM Plex Sans" charset="0"/>
            </a:endParaRPr>
          </a:p>
          <a:p>
            <a:pPr marL="205740" indent="-205740" defTabSz="761951">
              <a:lnSpc>
                <a:spcPct val="90000"/>
              </a:lnSpc>
              <a:buFont typeface="Wingdings" panose="05000000000000000000" pitchFamily="2" charset="2"/>
              <a:buChar char="l"/>
              <a:defRPr/>
            </a:pPr>
            <a:r>
              <a:rPr lang="zh-CN" altLang="en-US" sz="1200" kern="0" dirty="0">
                <a:solidFill>
                  <a:prstClr val="black"/>
                </a:solidFill>
                <a:latin typeface="黑体" panose="02010609060101010101" pitchFamily="49" charset="-122"/>
                <a:ea typeface="黑体" panose="02010609060101010101" pitchFamily="49" charset="-122"/>
                <a:cs typeface="IBM Plex Sans" charset="0"/>
              </a:rPr>
              <a:t>厘清职责</a:t>
            </a:r>
            <a:endParaRPr lang="en-US" sz="1200" kern="0" dirty="0">
              <a:solidFill>
                <a:prstClr val="black"/>
              </a:solidFill>
              <a:latin typeface="黑体" panose="02010609060101010101" pitchFamily="49" charset="-122"/>
              <a:ea typeface="黑体" panose="02010609060101010101" pitchFamily="49" charset="-122"/>
              <a:cs typeface="IBM Plex Sans" charset="0"/>
            </a:endParaRPr>
          </a:p>
        </p:txBody>
      </p:sp>
      <p:sp>
        <p:nvSpPr>
          <p:cNvPr id="15" name="Rectangle 219">
            <a:extLst>
              <a:ext uri="{FF2B5EF4-FFF2-40B4-BE49-F238E27FC236}">
                <a16:creationId xmlns:a16="http://schemas.microsoft.com/office/drawing/2014/main" id="{D7AF7532-49F2-4CA9-8240-F8BA18765CAB}"/>
              </a:ext>
            </a:extLst>
          </p:cNvPr>
          <p:cNvSpPr/>
          <p:nvPr/>
        </p:nvSpPr>
        <p:spPr>
          <a:xfrm>
            <a:off x="6332220" y="4328584"/>
            <a:ext cx="1714500" cy="685800"/>
          </a:xfrm>
          <a:prstGeom prst="rect">
            <a:avLst/>
          </a:prstGeom>
          <a:ln>
            <a:solidFill>
              <a:srgbClr val="00BAB6"/>
            </a:solidFill>
          </a:ln>
        </p:spPr>
        <p:txBody>
          <a:bodyPr wrap="square">
            <a:noAutofit/>
          </a:bodyPr>
          <a:lstStyle/>
          <a:p>
            <a:pPr marL="205740" indent="-205740" defTabSz="761951">
              <a:lnSpc>
                <a:spcPct val="90000"/>
              </a:lnSpc>
              <a:buFont typeface="Wingdings" panose="05000000000000000000" pitchFamily="2" charset="2"/>
              <a:buChar char="l"/>
            </a:pPr>
            <a:r>
              <a:rPr lang="zh-CN" altLang="en-US" sz="1200" kern="0" dirty="0">
                <a:solidFill>
                  <a:prstClr val="black"/>
                </a:solidFill>
                <a:latin typeface="黑体" panose="02010609060101010101" pitchFamily="49" charset="-122"/>
                <a:ea typeface="黑体" panose="02010609060101010101" pitchFamily="49" charset="-122"/>
              </a:rPr>
              <a:t>确定控制领域</a:t>
            </a:r>
            <a:endParaRPr lang="en-US" altLang="zh-CN" sz="1200" kern="0" dirty="0">
              <a:solidFill>
                <a:prstClr val="black"/>
              </a:solidFill>
              <a:latin typeface="黑体" panose="02010609060101010101" pitchFamily="49" charset="-122"/>
              <a:ea typeface="黑体" panose="02010609060101010101" pitchFamily="49" charset="-122"/>
            </a:endParaRPr>
          </a:p>
          <a:p>
            <a:pPr marL="205740" indent="-205740" defTabSz="761951">
              <a:lnSpc>
                <a:spcPct val="90000"/>
              </a:lnSpc>
              <a:buFont typeface="Wingdings" panose="05000000000000000000" pitchFamily="2" charset="2"/>
              <a:buChar char="l"/>
            </a:pPr>
            <a:r>
              <a:rPr lang="zh-CN" altLang="en-US" sz="1200" kern="0" dirty="0">
                <a:solidFill>
                  <a:prstClr val="black"/>
                </a:solidFill>
                <a:latin typeface="黑体" panose="02010609060101010101" pitchFamily="49" charset="-122"/>
                <a:ea typeface="黑体" panose="02010609060101010101" pitchFamily="49" charset="-122"/>
              </a:rPr>
              <a:t>制定控制手段和周期</a:t>
            </a:r>
            <a:endParaRPr lang="en-US" sz="1200" kern="0" dirty="0">
              <a:solidFill>
                <a:prstClr val="black"/>
              </a:solidFill>
              <a:latin typeface="黑体" panose="02010609060101010101" pitchFamily="49" charset="-122"/>
              <a:ea typeface="黑体" panose="02010609060101010101" pitchFamily="49" charset="-122"/>
            </a:endParaRPr>
          </a:p>
        </p:txBody>
      </p:sp>
      <p:sp>
        <p:nvSpPr>
          <p:cNvPr id="16" name="Rectangle 213">
            <a:extLst>
              <a:ext uri="{FF2B5EF4-FFF2-40B4-BE49-F238E27FC236}">
                <a16:creationId xmlns:a16="http://schemas.microsoft.com/office/drawing/2014/main" id="{47EF25E0-23BD-4D54-8482-6585B8186537}"/>
              </a:ext>
            </a:extLst>
          </p:cNvPr>
          <p:cNvSpPr/>
          <p:nvPr/>
        </p:nvSpPr>
        <p:spPr>
          <a:xfrm>
            <a:off x="8237220" y="3185584"/>
            <a:ext cx="1714500" cy="685800"/>
          </a:xfrm>
          <a:prstGeom prst="rect">
            <a:avLst/>
          </a:prstGeom>
          <a:ln>
            <a:solidFill>
              <a:srgbClr val="00BAB6"/>
            </a:solidFill>
          </a:ln>
        </p:spPr>
        <p:txBody>
          <a:bodyPr wrap="square">
            <a:noAutofit/>
          </a:bodyPr>
          <a:lstStyle/>
          <a:p>
            <a:pPr marL="205740" indent="-205740" defTabSz="761951">
              <a:lnSpc>
                <a:spcPct val="90000"/>
              </a:lnSpc>
              <a:buFont typeface="Wingdings" panose="05000000000000000000" pitchFamily="2" charset="2"/>
              <a:buChar char="l"/>
            </a:pPr>
            <a:r>
              <a:rPr lang="zh-CN" altLang="en-US" sz="1200" kern="0" dirty="0">
                <a:solidFill>
                  <a:prstClr val="black"/>
                </a:solidFill>
                <a:latin typeface="黑体" panose="02010609060101010101" pitchFamily="49" charset="-122"/>
                <a:ea typeface="黑体" panose="02010609060101010101" pitchFamily="49" charset="-122"/>
              </a:rPr>
              <a:t>高阶策略</a:t>
            </a:r>
            <a:endParaRPr lang="en-US" altLang="zh-CN" sz="1200" kern="0" dirty="0">
              <a:solidFill>
                <a:prstClr val="black"/>
              </a:solidFill>
              <a:latin typeface="黑体" panose="02010609060101010101" pitchFamily="49" charset="-122"/>
              <a:ea typeface="黑体" panose="02010609060101010101" pitchFamily="49" charset="-122"/>
            </a:endParaRPr>
          </a:p>
          <a:p>
            <a:pPr marL="205740" indent="-205740" defTabSz="761951">
              <a:lnSpc>
                <a:spcPct val="90000"/>
              </a:lnSpc>
              <a:buFont typeface="Wingdings" panose="05000000000000000000" pitchFamily="2" charset="2"/>
              <a:buChar char="l"/>
            </a:pPr>
            <a:r>
              <a:rPr lang="zh-CN" altLang="en-US" sz="1200" kern="0" dirty="0">
                <a:solidFill>
                  <a:prstClr val="black"/>
                </a:solidFill>
                <a:latin typeface="黑体" panose="02010609060101010101" pitchFamily="49" charset="-122"/>
                <a:ea typeface="黑体" panose="02010609060101010101" pitchFamily="49" charset="-122"/>
              </a:rPr>
              <a:t>生命周期安全管理</a:t>
            </a:r>
            <a:endParaRPr lang="en-US" sz="1200" kern="0" dirty="0">
              <a:solidFill>
                <a:prstClr val="black"/>
              </a:solidFill>
              <a:latin typeface="黑体" panose="02010609060101010101" pitchFamily="49" charset="-122"/>
              <a:ea typeface="黑体" panose="02010609060101010101" pitchFamily="49" charset="-122"/>
            </a:endParaRPr>
          </a:p>
        </p:txBody>
      </p:sp>
      <p:sp>
        <p:nvSpPr>
          <p:cNvPr id="17" name="Rectangle 212">
            <a:extLst>
              <a:ext uri="{FF2B5EF4-FFF2-40B4-BE49-F238E27FC236}">
                <a16:creationId xmlns:a16="http://schemas.microsoft.com/office/drawing/2014/main" id="{DA12F5D6-AE3F-499D-9947-1C8033F63FA3}"/>
              </a:ext>
            </a:extLst>
          </p:cNvPr>
          <p:cNvSpPr/>
          <p:nvPr/>
        </p:nvSpPr>
        <p:spPr>
          <a:xfrm>
            <a:off x="10142220" y="3185584"/>
            <a:ext cx="1714500" cy="685800"/>
          </a:xfrm>
          <a:prstGeom prst="rect">
            <a:avLst/>
          </a:prstGeom>
          <a:ln>
            <a:solidFill>
              <a:srgbClr val="00BAB6"/>
            </a:solidFill>
          </a:ln>
        </p:spPr>
        <p:txBody>
          <a:bodyPr wrap="square">
            <a:noAutofit/>
          </a:bodyPr>
          <a:lstStyle/>
          <a:p>
            <a:pPr marL="205740" indent="-205740" defTabSz="761951">
              <a:lnSpc>
                <a:spcPct val="90000"/>
              </a:lnSpc>
              <a:buFont typeface="Wingdings" panose="05000000000000000000" pitchFamily="2" charset="2"/>
              <a:buChar char="l"/>
            </a:pPr>
            <a:r>
              <a:rPr lang="zh-CN" altLang="en-US" sz="1200" kern="0" dirty="0">
                <a:solidFill>
                  <a:prstClr val="black"/>
                </a:solidFill>
                <a:latin typeface="黑体" panose="02010609060101010101" pitchFamily="49" charset="-122"/>
                <a:ea typeface="黑体" panose="02010609060101010101" pitchFamily="49" charset="-122"/>
              </a:rPr>
              <a:t>制定职责事项</a:t>
            </a:r>
            <a:endParaRPr lang="en-US" altLang="zh-CN" sz="1200" kern="0" dirty="0">
              <a:solidFill>
                <a:prstClr val="black"/>
              </a:solidFill>
              <a:latin typeface="黑体" panose="02010609060101010101" pitchFamily="49" charset="-122"/>
              <a:ea typeface="黑体" panose="02010609060101010101" pitchFamily="49" charset="-122"/>
            </a:endParaRPr>
          </a:p>
          <a:p>
            <a:pPr marL="205740" indent="-205740" defTabSz="761951">
              <a:lnSpc>
                <a:spcPct val="90000"/>
              </a:lnSpc>
              <a:buFont typeface="Wingdings" panose="05000000000000000000" pitchFamily="2" charset="2"/>
              <a:buChar char="l"/>
            </a:pPr>
            <a:r>
              <a:rPr lang="zh-CN" altLang="en-US" sz="1200" kern="0" dirty="0">
                <a:solidFill>
                  <a:prstClr val="black"/>
                </a:solidFill>
                <a:latin typeface="黑体" panose="02010609060101010101" pitchFamily="49" charset="-122"/>
                <a:ea typeface="黑体" panose="02010609060101010101" pitchFamily="49" charset="-122"/>
              </a:rPr>
              <a:t>确定职责边界</a:t>
            </a:r>
            <a:endParaRPr lang="en-US" sz="1200" kern="0" dirty="0">
              <a:solidFill>
                <a:prstClr val="black"/>
              </a:solidFill>
              <a:latin typeface="黑体" panose="02010609060101010101" pitchFamily="49" charset="-122"/>
              <a:ea typeface="黑体" panose="02010609060101010101" pitchFamily="49" charset="-122"/>
            </a:endParaRPr>
          </a:p>
        </p:txBody>
      </p:sp>
      <p:sp>
        <p:nvSpPr>
          <p:cNvPr id="18" name="Rectangle 217">
            <a:extLst>
              <a:ext uri="{FF2B5EF4-FFF2-40B4-BE49-F238E27FC236}">
                <a16:creationId xmlns:a16="http://schemas.microsoft.com/office/drawing/2014/main" id="{813D79DF-526D-4BED-9DF6-F07C45D1EED2}"/>
              </a:ext>
            </a:extLst>
          </p:cNvPr>
          <p:cNvSpPr/>
          <p:nvPr/>
        </p:nvSpPr>
        <p:spPr>
          <a:xfrm>
            <a:off x="8237220" y="4328584"/>
            <a:ext cx="1714500" cy="685800"/>
          </a:xfrm>
          <a:prstGeom prst="rect">
            <a:avLst/>
          </a:prstGeom>
          <a:ln>
            <a:solidFill>
              <a:srgbClr val="00BAB6"/>
            </a:solidFill>
          </a:ln>
        </p:spPr>
        <p:txBody>
          <a:bodyPr wrap="square">
            <a:noAutofit/>
          </a:bodyPr>
          <a:lstStyle/>
          <a:p>
            <a:pPr marL="205740" indent="-205740" defTabSz="761951">
              <a:lnSpc>
                <a:spcPct val="90000"/>
              </a:lnSpc>
              <a:buFont typeface="Wingdings" panose="05000000000000000000" pitchFamily="2" charset="2"/>
              <a:buChar char="l"/>
            </a:pPr>
            <a:r>
              <a:rPr lang="zh-CN" altLang="en-US" sz="1200" kern="0" dirty="0">
                <a:solidFill>
                  <a:prstClr val="black"/>
                </a:solidFill>
                <a:latin typeface="黑体" panose="02010609060101010101" pitchFamily="49" charset="-122"/>
                <a:ea typeface="黑体" panose="02010609060101010101" pitchFamily="49" charset="-122"/>
              </a:rPr>
              <a:t>梳理提数渠道</a:t>
            </a:r>
            <a:endParaRPr lang="en-US" altLang="zh-CN" sz="1200" kern="0" dirty="0">
              <a:solidFill>
                <a:prstClr val="black"/>
              </a:solidFill>
              <a:latin typeface="黑体" panose="02010609060101010101" pitchFamily="49" charset="-122"/>
              <a:ea typeface="黑体" panose="02010609060101010101" pitchFamily="49" charset="-122"/>
            </a:endParaRPr>
          </a:p>
          <a:p>
            <a:pPr marL="205740" indent="-205740" defTabSz="761951">
              <a:lnSpc>
                <a:spcPct val="90000"/>
              </a:lnSpc>
              <a:buFont typeface="Wingdings" panose="05000000000000000000" pitchFamily="2" charset="2"/>
              <a:buChar char="l"/>
            </a:pPr>
            <a:r>
              <a:rPr lang="zh-CN" altLang="en-US" sz="1200" kern="0" dirty="0">
                <a:solidFill>
                  <a:prstClr val="black"/>
                </a:solidFill>
                <a:latin typeface="黑体" panose="02010609060101010101" pitchFamily="49" charset="-122"/>
                <a:ea typeface="黑体" panose="02010609060101010101" pitchFamily="49" charset="-122"/>
              </a:rPr>
              <a:t>确定使用安全要求</a:t>
            </a:r>
            <a:endParaRPr lang="en-US" sz="1200" kern="0" dirty="0">
              <a:solidFill>
                <a:prstClr val="black"/>
              </a:solidFill>
              <a:latin typeface="黑体" panose="02010609060101010101" pitchFamily="49" charset="-122"/>
              <a:ea typeface="黑体" panose="02010609060101010101" pitchFamily="49" charset="-122"/>
            </a:endParaRPr>
          </a:p>
        </p:txBody>
      </p:sp>
      <p:sp>
        <p:nvSpPr>
          <p:cNvPr id="19" name="Rectangle 215">
            <a:extLst>
              <a:ext uri="{FF2B5EF4-FFF2-40B4-BE49-F238E27FC236}">
                <a16:creationId xmlns:a16="http://schemas.microsoft.com/office/drawing/2014/main" id="{4BB013B2-D2BD-413A-A801-F91169C3845C}"/>
              </a:ext>
            </a:extLst>
          </p:cNvPr>
          <p:cNvSpPr/>
          <p:nvPr/>
        </p:nvSpPr>
        <p:spPr>
          <a:xfrm>
            <a:off x="10142220" y="4328584"/>
            <a:ext cx="1714500" cy="685800"/>
          </a:xfrm>
          <a:prstGeom prst="rect">
            <a:avLst/>
          </a:prstGeom>
          <a:ln>
            <a:solidFill>
              <a:srgbClr val="00BAB6"/>
            </a:solidFill>
          </a:ln>
        </p:spPr>
        <p:txBody>
          <a:bodyPr wrap="square">
            <a:noAutofit/>
          </a:bodyPr>
          <a:lstStyle/>
          <a:p>
            <a:pPr marL="205740" indent="-205740" defTabSz="761951">
              <a:lnSpc>
                <a:spcPct val="90000"/>
              </a:lnSpc>
              <a:buFont typeface="Wingdings" panose="05000000000000000000" pitchFamily="2" charset="2"/>
              <a:buChar char="l"/>
            </a:pPr>
            <a:r>
              <a:rPr lang="zh-CN" altLang="en-US" sz="1200" kern="0" dirty="0">
                <a:solidFill>
                  <a:prstClr val="black"/>
                </a:solidFill>
                <a:latin typeface="黑体" panose="02010609060101010101" pitchFamily="49" charset="-122"/>
                <a:ea typeface="黑体" panose="02010609060101010101" pitchFamily="49" charset="-122"/>
              </a:rPr>
              <a:t>优化审批流程</a:t>
            </a:r>
            <a:endParaRPr lang="en-US" altLang="zh-CN" sz="1200" kern="0" dirty="0">
              <a:solidFill>
                <a:prstClr val="black"/>
              </a:solidFill>
              <a:latin typeface="黑体" panose="02010609060101010101" pitchFamily="49" charset="-122"/>
              <a:ea typeface="黑体" panose="02010609060101010101" pitchFamily="49" charset="-122"/>
            </a:endParaRPr>
          </a:p>
          <a:p>
            <a:pPr marL="205740" indent="-205740" defTabSz="761951">
              <a:lnSpc>
                <a:spcPct val="90000"/>
              </a:lnSpc>
              <a:buFont typeface="Wingdings" panose="05000000000000000000" pitchFamily="2" charset="2"/>
              <a:buChar char="l"/>
            </a:pPr>
            <a:r>
              <a:rPr lang="zh-CN" altLang="en-US" sz="1200" kern="0" dirty="0">
                <a:solidFill>
                  <a:prstClr val="black"/>
                </a:solidFill>
                <a:latin typeface="黑体" panose="02010609060101010101" pitchFamily="49" charset="-122"/>
                <a:ea typeface="黑体" panose="02010609060101010101" pitchFamily="49" charset="-122"/>
              </a:rPr>
              <a:t>确定提取过程安全规则</a:t>
            </a:r>
            <a:endParaRPr lang="en-US" sz="1200" kern="0" dirty="0">
              <a:solidFill>
                <a:prstClr val="black"/>
              </a:solidFill>
              <a:latin typeface="黑体" panose="02010609060101010101" pitchFamily="49" charset="-122"/>
              <a:ea typeface="黑体" panose="02010609060101010101" pitchFamily="49" charset="-122"/>
            </a:endParaRPr>
          </a:p>
        </p:txBody>
      </p:sp>
      <p:pic>
        <p:nvPicPr>
          <p:cNvPr id="20" name="Picture 224">
            <a:extLst>
              <a:ext uri="{FF2B5EF4-FFF2-40B4-BE49-F238E27FC236}">
                <a16:creationId xmlns:a16="http://schemas.microsoft.com/office/drawing/2014/main" id="{FFF75288-0BA7-4A17-9C3A-F041D7835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404" y="3288551"/>
            <a:ext cx="395816" cy="466499"/>
          </a:xfrm>
          <a:prstGeom prst="rect">
            <a:avLst/>
          </a:prstGeom>
        </p:spPr>
      </p:pic>
      <p:pic>
        <p:nvPicPr>
          <p:cNvPr id="21" name="Picture 225">
            <a:extLst>
              <a:ext uri="{FF2B5EF4-FFF2-40B4-BE49-F238E27FC236}">
                <a16:creationId xmlns:a16="http://schemas.microsoft.com/office/drawing/2014/main" id="{304B5A3D-B690-44C8-A83B-75F59FF61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3320" y="4496859"/>
            <a:ext cx="349250" cy="349250"/>
          </a:xfrm>
          <a:prstGeom prst="rect">
            <a:avLst/>
          </a:prstGeom>
        </p:spPr>
      </p:pic>
      <p:pic>
        <p:nvPicPr>
          <p:cNvPr id="22" name="Picture 228">
            <a:extLst>
              <a:ext uri="{FF2B5EF4-FFF2-40B4-BE49-F238E27FC236}">
                <a16:creationId xmlns:a16="http://schemas.microsoft.com/office/drawing/2014/main" id="{CE255F78-9F64-4A57-9EAD-25F93BEB4F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5512" y="3299884"/>
            <a:ext cx="451908" cy="451908"/>
          </a:xfrm>
          <a:prstGeom prst="rect">
            <a:avLst/>
          </a:prstGeom>
        </p:spPr>
      </p:pic>
      <p:sp>
        <p:nvSpPr>
          <p:cNvPr id="23" name="Rectangle 223">
            <a:extLst>
              <a:ext uri="{FF2B5EF4-FFF2-40B4-BE49-F238E27FC236}">
                <a16:creationId xmlns:a16="http://schemas.microsoft.com/office/drawing/2014/main" id="{F1077EE8-CDCE-4162-ADC1-1B5F2484D65D}"/>
              </a:ext>
            </a:extLst>
          </p:cNvPr>
          <p:cNvSpPr/>
          <p:nvPr/>
        </p:nvSpPr>
        <p:spPr bwMode="auto">
          <a:xfrm>
            <a:off x="6332220" y="2176552"/>
            <a:ext cx="5524500" cy="567072"/>
          </a:xfrm>
          <a:prstGeom prst="rect">
            <a:avLst/>
          </a:prstGeom>
          <a:solidFill>
            <a:srgbClr val="0070C0"/>
          </a:solidFill>
          <a:ln w="9525" cap="flat" cmpd="sng" algn="ctr">
            <a:noFill/>
            <a:prstDash val="solid"/>
            <a:round/>
            <a:headEnd type="none" w="med" len="med"/>
            <a:tailEnd type="none" w="med" len="med"/>
          </a:ln>
          <a:effectLst/>
        </p:spPr>
        <p:txBody>
          <a:bodyPr vert="horz" wrap="square" lIns="76200" tIns="38100" rIns="38100" bIns="38100" numCol="1" rtlCol="0" anchor="ctr" anchorCtr="0" compatLnSpc="1">
            <a:prstTxWarp prst="textNoShape">
              <a:avLst/>
            </a:prstTxWarp>
          </a:bodyPr>
          <a:lstStyle/>
          <a:p>
            <a:pPr algn="ctr" defTabSz="761951">
              <a:lnSpc>
                <a:spcPct val="90000"/>
              </a:lnSpc>
            </a:pPr>
            <a:r>
              <a:rPr lang="zh-CN" altLang="en-US" sz="1680" dirty="0">
                <a:solidFill>
                  <a:prstClr val="white"/>
                </a:solidFill>
                <a:latin typeface="黑体" panose="02010609060101010101" pitchFamily="49" charset="-122"/>
                <a:ea typeface="黑体" panose="02010609060101010101" pitchFamily="49" charset="-122"/>
                <a:cs typeface="IBM Plex Sans" charset="0"/>
              </a:rPr>
              <a:t>数据安全管理办法与细则</a:t>
            </a:r>
            <a:endParaRPr lang="en-US" sz="1680" dirty="0">
              <a:solidFill>
                <a:prstClr val="white"/>
              </a:solidFill>
              <a:latin typeface="黑体" panose="02010609060101010101" pitchFamily="49" charset="-122"/>
              <a:ea typeface="黑体" panose="02010609060101010101" pitchFamily="49" charset="-122"/>
              <a:cs typeface="IBM Plex Sans" charset="0"/>
            </a:endParaRPr>
          </a:p>
        </p:txBody>
      </p:sp>
      <p:sp>
        <p:nvSpPr>
          <p:cNvPr id="25" name="Title 1">
            <a:extLst>
              <a:ext uri="{FF2B5EF4-FFF2-40B4-BE49-F238E27FC236}">
                <a16:creationId xmlns:a16="http://schemas.microsoft.com/office/drawing/2014/main" id="{4D6B532F-A9ED-419F-A7A3-CD22548189B1}"/>
              </a:ext>
            </a:extLst>
          </p:cNvPr>
          <p:cNvSpPr txBox="1">
            <a:spLocks/>
          </p:cNvSpPr>
          <p:nvPr/>
        </p:nvSpPr>
        <p:spPr>
          <a:xfrm>
            <a:off x="374114" y="1016150"/>
            <a:ext cx="11430000" cy="685541"/>
          </a:xfrm>
          <a:prstGeom prst="rect">
            <a:avLst/>
          </a:prstGeom>
        </p:spPr>
        <p:txBody>
          <a:bodyPr vert="horz" lIns="0" tIns="0" rIns="0" bIns="0" rtlCol="0" anchor="t">
            <a:noAutofit/>
          </a:bodyPr>
          <a:lstStyle>
            <a:lvl1pPr algn="l" defTabSz="914363" rtl="0" eaLnBrk="1" latinLnBrk="0" hangingPunct="1">
              <a:lnSpc>
                <a:spcPct val="90000"/>
              </a:lnSpc>
              <a:spcBef>
                <a:spcPct val="0"/>
              </a:spcBef>
              <a:buNone/>
              <a:defRPr lang="en-US" sz="1500" b="0" i="0" kern="1200" dirty="0">
                <a:solidFill>
                  <a:schemeClr val="bg2"/>
                </a:solidFill>
                <a:latin typeface="微软雅黑" panose="020B0503020204020204" pitchFamily="34" charset="-122"/>
                <a:ea typeface="微软雅黑" panose="020B0503020204020204" pitchFamily="34" charset="-122"/>
                <a:cs typeface="IBM Plex Sans" charset="0"/>
              </a:defRPr>
            </a:lvl1pPr>
          </a:lstStyle>
          <a:p>
            <a:pPr marL="0" marR="0" lvl="0" indent="0" algn="l" defTabSz="1097104" rtl="0" eaLnBrk="1" fontAlgn="auto" latinLnBrk="0" hangingPunct="1">
              <a:lnSpc>
                <a:spcPct val="130000"/>
              </a:lnSpc>
              <a:spcBef>
                <a:spcPct val="0"/>
              </a:spcBef>
              <a:spcAft>
                <a:spcPts val="0"/>
              </a:spcAft>
              <a:buClrTx/>
              <a:buSzTx/>
              <a:buFontTx/>
              <a:buNone/>
              <a:tabLst/>
              <a:defRPr/>
            </a:pPr>
            <a:r>
              <a:rPr kumimoji="0" lang="zh-CN" altLang="en-US" sz="15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建立统一的金融数据安全管理制度体系，明确各层级部门与相关岗位数据安全工作职责，规范工作流程。</a:t>
            </a:r>
          </a:p>
        </p:txBody>
      </p:sp>
    </p:spTree>
    <p:extLst>
      <p:ext uri="{BB962C8B-B14F-4D97-AF65-F5344CB8AC3E}">
        <p14:creationId xmlns:p14="http://schemas.microsoft.com/office/powerpoint/2010/main" val="8824673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10207273" cy="488526"/>
          </a:xfrm>
        </p:spPr>
        <p:txBody>
          <a:bodyPr>
            <a:normAutofit fontScale="90000"/>
          </a:bodyPr>
          <a:lstStyle/>
          <a:p>
            <a:r>
              <a:rPr lang="zh-CN" altLang="en-US" dirty="0"/>
              <a:t>步骤二：生产数据开发测试使用提取流程</a:t>
            </a:r>
          </a:p>
        </p:txBody>
      </p:sp>
      <p:sp>
        <p:nvSpPr>
          <p:cNvPr id="33" name="文本占位符 2">
            <a:extLst>
              <a:ext uri="{FF2B5EF4-FFF2-40B4-BE49-F238E27FC236}">
                <a16:creationId xmlns:a16="http://schemas.microsoft.com/office/drawing/2014/main" id="{80F6660D-F6E4-4ABB-900E-1D3DB289F54C}"/>
              </a:ext>
            </a:extLst>
          </p:cNvPr>
          <p:cNvSpPr txBox="1">
            <a:spLocks/>
          </p:cNvSpPr>
          <p:nvPr/>
        </p:nvSpPr>
        <p:spPr>
          <a:xfrm>
            <a:off x="242891" y="830085"/>
            <a:ext cx="10972800" cy="704719"/>
          </a:xfrm>
          <a:prstGeom prst="rect">
            <a:avLst/>
          </a:prstGeom>
        </p:spPr>
        <p:txBody>
          <a:bodyPr vert="horz" lIns="91440" tIns="45720" rIns="91440" bIns="45720" rtlCol="0">
            <a:normAutofit/>
          </a:bodyPr>
          <a:lstStyle>
            <a:lvl1pPr marL="0" indent="0" algn="l" defTabSz="866960" rtl="0" eaLnBrk="1" latinLnBrk="0" hangingPunct="1">
              <a:lnSpc>
                <a:spcPct val="90000"/>
              </a:lnSpc>
              <a:spcBef>
                <a:spcPts val="948"/>
              </a:spcBef>
              <a:buFontTx/>
              <a:buNone/>
              <a:defRPr sz="1680" kern="1200">
                <a:solidFill>
                  <a:srgbClr val="010203"/>
                </a:solidFill>
                <a:latin typeface="黑体" panose="02010609060101010101" pitchFamily="49" charset="-122"/>
                <a:ea typeface="黑体" panose="02010609060101010101" pitchFamily="49" charset="-122"/>
                <a:cs typeface="+mn-cs"/>
              </a:defRPr>
            </a:lvl1pPr>
            <a:lvl2pPr marL="650221" indent="-216740" algn="l" defTabSz="866960" rtl="0" eaLnBrk="1" latinLnBrk="0" hangingPunct="1">
              <a:lnSpc>
                <a:spcPct val="90000"/>
              </a:lnSpc>
              <a:spcBef>
                <a:spcPts val="474"/>
              </a:spcBef>
              <a:buFont typeface="Arial" panose="020B0604020202020204" pitchFamily="34" charset="0"/>
              <a:buChar char="•"/>
              <a:defRPr sz="2275" kern="1200">
                <a:solidFill>
                  <a:schemeClr val="tx1"/>
                </a:solidFill>
                <a:latin typeface="+mn-lt"/>
                <a:ea typeface="+mn-ea"/>
                <a:cs typeface="+mn-cs"/>
              </a:defRPr>
            </a:lvl2pPr>
            <a:lvl3pPr marL="1083701" indent="-216740" algn="l" defTabSz="866960" rtl="0" eaLnBrk="1" latinLnBrk="0" hangingPunct="1">
              <a:lnSpc>
                <a:spcPct val="90000"/>
              </a:lnSpc>
              <a:spcBef>
                <a:spcPts val="474"/>
              </a:spcBef>
              <a:buFont typeface="Arial" panose="020B0604020202020204" pitchFamily="34" charset="0"/>
              <a:buChar char="•"/>
              <a:defRPr sz="1896" kern="1200">
                <a:solidFill>
                  <a:schemeClr val="tx1"/>
                </a:solidFill>
                <a:latin typeface="+mn-lt"/>
                <a:ea typeface="+mn-ea"/>
                <a:cs typeface="+mn-cs"/>
              </a:defRPr>
            </a:lvl3pPr>
            <a:lvl4pPr marL="1517182" indent="-216740" algn="l" defTabSz="866960" rtl="0" eaLnBrk="1" latinLnBrk="0" hangingPunct="1">
              <a:lnSpc>
                <a:spcPct val="90000"/>
              </a:lnSpc>
              <a:spcBef>
                <a:spcPts val="474"/>
              </a:spcBef>
              <a:buFont typeface="Arial" panose="020B0604020202020204" pitchFamily="34" charset="0"/>
              <a:buChar char="•"/>
              <a:defRPr sz="1706" kern="1200">
                <a:solidFill>
                  <a:schemeClr val="tx1"/>
                </a:solidFill>
                <a:latin typeface="+mn-lt"/>
                <a:ea typeface="+mn-ea"/>
                <a:cs typeface="+mn-cs"/>
              </a:defRPr>
            </a:lvl4pPr>
            <a:lvl5pPr marL="1950662" indent="-216740" algn="l" defTabSz="866960" rtl="0" eaLnBrk="1" latinLnBrk="0" hangingPunct="1">
              <a:lnSpc>
                <a:spcPct val="90000"/>
              </a:lnSpc>
              <a:spcBef>
                <a:spcPts val="474"/>
              </a:spcBef>
              <a:buFont typeface="Arial" panose="020B0604020202020204" pitchFamily="34" charset="0"/>
              <a:buChar char="•"/>
              <a:defRPr sz="1706" kern="1200">
                <a:solidFill>
                  <a:schemeClr val="tx1"/>
                </a:solidFill>
                <a:latin typeface="+mn-lt"/>
                <a:ea typeface="+mn-ea"/>
                <a:cs typeface="+mn-cs"/>
              </a:defRPr>
            </a:lvl5pPr>
            <a:lvl6pPr marL="2384142" indent="-216740" algn="l" defTabSz="866960" rtl="0" eaLnBrk="1" latinLnBrk="0" hangingPunct="1">
              <a:lnSpc>
                <a:spcPct val="90000"/>
              </a:lnSpc>
              <a:spcBef>
                <a:spcPts val="474"/>
              </a:spcBef>
              <a:buFont typeface="Arial" panose="020B0604020202020204" pitchFamily="34" charset="0"/>
              <a:buChar char="•"/>
              <a:defRPr sz="1706" kern="1200">
                <a:solidFill>
                  <a:schemeClr val="tx1"/>
                </a:solidFill>
                <a:latin typeface="+mn-lt"/>
                <a:ea typeface="+mn-ea"/>
                <a:cs typeface="+mn-cs"/>
              </a:defRPr>
            </a:lvl6pPr>
            <a:lvl7pPr marL="2817623" indent="-216740" algn="l" defTabSz="866960" rtl="0" eaLnBrk="1" latinLnBrk="0" hangingPunct="1">
              <a:lnSpc>
                <a:spcPct val="90000"/>
              </a:lnSpc>
              <a:spcBef>
                <a:spcPts val="474"/>
              </a:spcBef>
              <a:buFont typeface="Arial" panose="020B0604020202020204" pitchFamily="34" charset="0"/>
              <a:buChar char="•"/>
              <a:defRPr sz="1706" kern="1200">
                <a:solidFill>
                  <a:schemeClr val="tx1"/>
                </a:solidFill>
                <a:latin typeface="+mn-lt"/>
                <a:ea typeface="+mn-ea"/>
                <a:cs typeface="+mn-cs"/>
              </a:defRPr>
            </a:lvl7pPr>
            <a:lvl8pPr marL="3251104" indent="-216740" algn="l" defTabSz="866960" rtl="0" eaLnBrk="1" latinLnBrk="0" hangingPunct="1">
              <a:lnSpc>
                <a:spcPct val="90000"/>
              </a:lnSpc>
              <a:spcBef>
                <a:spcPts val="474"/>
              </a:spcBef>
              <a:buFont typeface="Arial" panose="020B0604020202020204" pitchFamily="34" charset="0"/>
              <a:buChar char="•"/>
              <a:defRPr sz="1706" kern="1200">
                <a:solidFill>
                  <a:schemeClr val="tx1"/>
                </a:solidFill>
                <a:latin typeface="+mn-lt"/>
                <a:ea typeface="+mn-ea"/>
                <a:cs typeface="+mn-cs"/>
              </a:defRPr>
            </a:lvl8pPr>
            <a:lvl9pPr marL="3684584" indent="-216740" algn="l" defTabSz="866960" rtl="0" eaLnBrk="1" latinLnBrk="0" hangingPunct="1">
              <a:lnSpc>
                <a:spcPct val="90000"/>
              </a:lnSpc>
              <a:spcBef>
                <a:spcPts val="474"/>
              </a:spcBef>
              <a:buFont typeface="Arial" panose="020B0604020202020204" pitchFamily="34" charset="0"/>
              <a:buChar char="•"/>
              <a:defRPr sz="1706" kern="1200">
                <a:solidFill>
                  <a:schemeClr val="tx1"/>
                </a:solidFill>
                <a:latin typeface="+mn-lt"/>
                <a:ea typeface="+mn-ea"/>
                <a:cs typeface="+mn-cs"/>
              </a:defRPr>
            </a:lvl9pPr>
          </a:lstStyle>
          <a:p>
            <a:pPr marL="0" marR="0" lvl="0" indent="0" algn="l" defTabSz="866960" rtl="0" eaLnBrk="1" fontAlgn="auto" latinLnBrk="0" hangingPunct="1">
              <a:lnSpc>
                <a:spcPct val="90000"/>
              </a:lnSpc>
              <a:spcBef>
                <a:spcPts val="948"/>
              </a:spcBef>
              <a:spcAft>
                <a:spcPts val="0"/>
              </a:spcAft>
              <a:buClrTx/>
              <a:buSzTx/>
              <a:buFontTx/>
              <a:buNone/>
              <a:tabLst/>
              <a:defRPr/>
            </a:pPr>
            <a:r>
              <a:rPr kumimoji="0" lang="zh-CN" altLang="en-US" sz="1800" b="0"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通过分析信息技术部门的管控流程，提出</a:t>
            </a:r>
            <a:r>
              <a:rPr kumimoji="0" lang="en-US" altLang="zh-CN" sz="1800" b="0"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IT</a:t>
            </a:r>
            <a:r>
              <a:rPr kumimoji="0" lang="zh-CN" altLang="en-US" sz="1800" b="0"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领域的数据安全管控策略优化建议。明确生产数据中敏感信息数据字典规范和生产数据申请、提取、安全预处理、使用、清理销毁等环节的处理流程。</a:t>
            </a:r>
          </a:p>
        </p:txBody>
      </p:sp>
      <p:graphicFrame>
        <p:nvGraphicFramePr>
          <p:cNvPr id="34" name="对象 33">
            <a:extLst>
              <a:ext uri="{FF2B5EF4-FFF2-40B4-BE49-F238E27FC236}">
                <a16:creationId xmlns:a16="http://schemas.microsoft.com/office/drawing/2014/main" id="{E7AD4D52-89C6-433B-BB77-3BA5965BD8F5}"/>
              </a:ext>
            </a:extLst>
          </p:cNvPr>
          <p:cNvGraphicFramePr>
            <a:graphicFrameLocks noChangeAspect="1"/>
          </p:cNvGraphicFramePr>
          <p:nvPr/>
        </p:nvGraphicFramePr>
        <p:xfrm>
          <a:off x="2667003" y="2228463"/>
          <a:ext cx="6124576" cy="4092575"/>
        </p:xfrm>
        <a:graphic>
          <a:graphicData uri="http://schemas.openxmlformats.org/presentationml/2006/ole">
            <mc:AlternateContent xmlns:mc="http://schemas.openxmlformats.org/markup-compatibility/2006">
              <mc:Choice xmlns:v="urn:schemas-microsoft-com:vml" Requires="v">
                <p:oleObj spid="_x0000_s1026" name="Visio" r:id="rId3" imgW="6124651" imgH="4092796" progId="Visio.Drawing.11">
                  <p:embed/>
                </p:oleObj>
              </mc:Choice>
              <mc:Fallback>
                <p:oleObj name="Visio" r:id="rId3" imgW="6124651" imgH="4092796" progId="Visio.Drawing.11">
                  <p:embed/>
                  <p:pic>
                    <p:nvPicPr>
                      <p:cNvPr id="34" name="对象 33">
                        <a:extLst>
                          <a:ext uri="{FF2B5EF4-FFF2-40B4-BE49-F238E27FC236}">
                            <a16:creationId xmlns:a16="http://schemas.microsoft.com/office/drawing/2014/main" id="{E7AD4D52-89C6-433B-BB77-3BA5965BD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3" y="2228463"/>
                        <a:ext cx="6124576" cy="409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TextBox 5">
            <a:extLst>
              <a:ext uri="{FF2B5EF4-FFF2-40B4-BE49-F238E27FC236}">
                <a16:creationId xmlns:a16="http://schemas.microsoft.com/office/drawing/2014/main" id="{5B20EF90-928E-45CD-BEE7-55801721D0F1}"/>
              </a:ext>
            </a:extLst>
          </p:cNvPr>
          <p:cNvSpPr txBox="1"/>
          <p:nvPr/>
        </p:nvSpPr>
        <p:spPr>
          <a:xfrm>
            <a:off x="397811" y="1581692"/>
            <a:ext cx="2834640" cy="701731"/>
          </a:xfrm>
          <a:prstGeom prst="rect">
            <a:avLst/>
          </a:prstGeom>
          <a:noFill/>
        </p:spPr>
        <p:txBody>
          <a:bodyPr wrap="square" rtlCol="0">
            <a:spAutoFit/>
          </a:bodyPr>
          <a:lstStyle/>
          <a:p>
            <a:pPr defTabSz="1097280" fontAlgn="base">
              <a:lnSpc>
                <a:spcPct val="150000"/>
              </a:lnSpc>
              <a:spcBef>
                <a:spcPct val="0"/>
              </a:spcBef>
              <a:spcAft>
                <a:spcPct val="0"/>
              </a:spcAft>
            </a:pPr>
            <a:r>
              <a:rPr lang="zh-CN" altLang="en-US" sz="1680" b="1" dirty="0">
                <a:solidFill>
                  <a:srgbClr val="1D3649"/>
                </a:solidFill>
                <a:latin typeface="黑体" panose="02010609060101010101" pitchFamily="49" charset="-122"/>
                <a:ea typeface="黑体" panose="02010609060101010101" pitchFamily="49" charset="-122"/>
              </a:rPr>
              <a:t>主要完善建议：</a:t>
            </a:r>
            <a:endParaRPr lang="en-US" altLang="zh-CN" sz="1680" b="1" dirty="0">
              <a:solidFill>
                <a:srgbClr val="1D3649"/>
              </a:solidFill>
              <a:latin typeface="黑体" panose="02010609060101010101" pitchFamily="49" charset="-122"/>
              <a:ea typeface="黑体" panose="02010609060101010101" pitchFamily="49" charset="-122"/>
            </a:endParaRPr>
          </a:p>
          <a:p>
            <a:pPr defTabSz="1097280" fontAlgn="base">
              <a:spcBef>
                <a:spcPct val="0"/>
              </a:spcBef>
              <a:spcAft>
                <a:spcPct val="0"/>
              </a:spcAft>
              <a:buFont typeface="Wingdings" pitchFamily="2" charset="2"/>
              <a:buChar char="l"/>
            </a:pPr>
            <a:endParaRPr lang="zh-CN" altLang="en-US" sz="1440" dirty="0">
              <a:solidFill>
                <a:srgbClr val="1D3649"/>
              </a:solidFill>
              <a:latin typeface="黑体" panose="02010609060101010101" pitchFamily="49" charset="-122"/>
              <a:ea typeface="黑体" panose="02010609060101010101" pitchFamily="49" charset="-122"/>
            </a:endParaRPr>
          </a:p>
        </p:txBody>
      </p:sp>
      <p:pic>
        <p:nvPicPr>
          <p:cNvPr id="36" name="图片 35">
            <a:extLst>
              <a:ext uri="{FF2B5EF4-FFF2-40B4-BE49-F238E27FC236}">
                <a16:creationId xmlns:a16="http://schemas.microsoft.com/office/drawing/2014/main" id="{14D377FD-46AF-4502-AC7E-46CD21B58816}"/>
              </a:ext>
            </a:extLst>
          </p:cNvPr>
          <p:cNvPicPr>
            <a:picLocks noChangeAspect="1"/>
          </p:cNvPicPr>
          <p:nvPr/>
        </p:nvPicPr>
        <p:blipFill>
          <a:blip r:embed="rId5"/>
          <a:stretch>
            <a:fillRect/>
          </a:stretch>
        </p:blipFill>
        <p:spPr>
          <a:xfrm>
            <a:off x="5149402" y="1746272"/>
            <a:ext cx="6596162" cy="4258686"/>
          </a:xfrm>
          <a:prstGeom prst="rect">
            <a:avLst/>
          </a:prstGeom>
        </p:spPr>
      </p:pic>
      <p:sp>
        <p:nvSpPr>
          <p:cNvPr id="37" name="TextBox 5">
            <a:extLst>
              <a:ext uri="{FF2B5EF4-FFF2-40B4-BE49-F238E27FC236}">
                <a16:creationId xmlns:a16="http://schemas.microsoft.com/office/drawing/2014/main" id="{DAD1B4D9-0CA0-473B-9A41-C7DFDD0AA1EC}"/>
              </a:ext>
            </a:extLst>
          </p:cNvPr>
          <p:cNvSpPr txBox="1"/>
          <p:nvPr/>
        </p:nvSpPr>
        <p:spPr>
          <a:xfrm>
            <a:off x="1268538" y="2628402"/>
            <a:ext cx="2834640" cy="2788456"/>
          </a:xfrm>
          <a:prstGeom prst="rect">
            <a:avLst/>
          </a:prstGeom>
          <a:noFill/>
        </p:spPr>
        <p:txBody>
          <a:bodyPr wrap="square" rtlCol="0">
            <a:spAutoFit/>
          </a:bodyPr>
          <a:lstStyle/>
          <a:p>
            <a:pPr defTabSz="1097280" fontAlgn="base">
              <a:lnSpc>
                <a:spcPct val="150000"/>
              </a:lnSpc>
              <a:spcBef>
                <a:spcPct val="0"/>
              </a:spcBef>
              <a:spcAft>
                <a:spcPct val="0"/>
              </a:spcAft>
            </a:pPr>
            <a:r>
              <a:rPr lang="zh-CN" altLang="en-US" sz="1440" dirty="0">
                <a:solidFill>
                  <a:srgbClr val="1D3649"/>
                </a:solidFill>
                <a:latin typeface="黑体" panose="02010609060101010101" pitchFamily="49" charset="-122"/>
                <a:ea typeface="黑体" panose="02010609060101010101" pitchFamily="49" charset="-122"/>
              </a:rPr>
              <a:t>提取数据使用需要明确，是否涉及需要脱敏处理。</a:t>
            </a:r>
            <a:endParaRPr lang="en-US" altLang="zh-CN" sz="1440" dirty="0">
              <a:solidFill>
                <a:srgbClr val="1D3649"/>
              </a:solidFill>
              <a:latin typeface="黑体" panose="02010609060101010101" pitchFamily="49" charset="-122"/>
              <a:ea typeface="黑体" panose="02010609060101010101" pitchFamily="49" charset="-122"/>
            </a:endParaRPr>
          </a:p>
          <a:p>
            <a:pPr marL="361936" indent="-361936" defTabSz="1097280" fontAlgn="base">
              <a:lnSpc>
                <a:spcPct val="150000"/>
              </a:lnSpc>
              <a:spcBef>
                <a:spcPct val="0"/>
              </a:spcBef>
              <a:spcAft>
                <a:spcPct val="0"/>
              </a:spcAft>
              <a:buFont typeface="Wingdings" panose="05000000000000000000" pitchFamily="2" charset="2"/>
              <a:buChar char="l"/>
            </a:pPr>
            <a:endParaRPr lang="en-US" altLang="zh-CN" sz="1440" dirty="0">
              <a:solidFill>
                <a:srgbClr val="1D3649"/>
              </a:solidFill>
              <a:latin typeface="黑体" panose="02010609060101010101" pitchFamily="49" charset="-122"/>
              <a:ea typeface="黑体" panose="02010609060101010101" pitchFamily="49" charset="-122"/>
            </a:endParaRPr>
          </a:p>
          <a:p>
            <a:pPr defTabSz="1097280" fontAlgn="base">
              <a:lnSpc>
                <a:spcPct val="150000"/>
              </a:lnSpc>
              <a:spcBef>
                <a:spcPct val="0"/>
              </a:spcBef>
              <a:spcAft>
                <a:spcPct val="0"/>
              </a:spcAft>
            </a:pPr>
            <a:r>
              <a:rPr lang="zh-CN" altLang="en-US" sz="1440" dirty="0">
                <a:solidFill>
                  <a:srgbClr val="1D3649"/>
                </a:solidFill>
                <a:latin typeface="黑体" panose="02010609060101010101" pitchFamily="49" charset="-122"/>
                <a:ea typeface="黑体" panose="02010609060101010101" pitchFamily="49" charset="-122"/>
              </a:rPr>
              <a:t>审批涉及使用非脱敏数据，增加单独审批的流程。</a:t>
            </a:r>
            <a:endParaRPr lang="en-US" altLang="zh-CN" sz="1440" dirty="0">
              <a:solidFill>
                <a:srgbClr val="1D3649"/>
              </a:solidFill>
              <a:latin typeface="黑体" panose="02010609060101010101" pitchFamily="49" charset="-122"/>
              <a:ea typeface="黑体" panose="02010609060101010101" pitchFamily="49" charset="-122"/>
            </a:endParaRPr>
          </a:p>
          <a:p>
            <a:pPr marL="361936" indent="-361936" defTabSz="1097280" fontAlgn="base">
              <a:lnSpc>
                <a:spcPct val="150000"/>
              </a:lnSpc>
              <a:spcBef>
                <a:spcPct val="0"/>
              </a:spcBef>
              <a:spcAft>
                <a:spcPct val="0"/>
              </a:spcAft>
              <a:buFont typeface="Wingdings" panose="05000000000000000000" pitchFamily="2" charset="2"/>
              <a:buChar char="l"/>
            </a:pPr>
            <a:endParaRPr lang="en-US" altLang="zh-CN" sz="1440" dirty="0">
              <a:solidFill>
                <a:srgbClr val="1D3649"/>
              </a:solidFill>
              <a:latin typeface="黑体" panose="02010609060101010101" pitchFamily="49" charset="-122"/>
              <a:ea typeface="黑体" panose="02010609060101010101" pitchFamily="49" charset="-122"/>
            </a:endParaRPr>
          </a:p>
          <a:p>
            <a:pPr defTabSz="1097280" fontAlgn="base">
              <a:lnSpc>
                <a:spcPct val="150000"/>
              </a:lnSpc>
              <a:spcBef>
                <a:spcPct val="0"/>
              </a:spcBef>
              <a:spcAft>
                <a:spcPct val="0"/>
              </a:spcAft>
            </a:pPr>
            <a:r>
              <a:rPr lang="zh-CN" altLang="en-US" sz="1440" dirty="0">
                <a:solidFill>
                  <a:srgbClr val="1D3649"/>
                </a:solidFill>
                <a:latin typeface="黑体" panose="02010609060101010101" pitchFamily="49" charset="-122"/>
                <a:ea typeface="黑体" panose="02010609060101010101" pitchFamily="49" charset="-122"/>
              </a:rPr>
              <a:t>增加数据清理环节管控。</a:t>
            </a:r>
            <a:endParaRPr lang="en-US" altLang="zh-CN" sz="1440" dirty="0">
              <a:solidFill>
                <a:srgbClr val="1D3649"/>
              </a:solidFill>
              <a:latin typeface="黑体" panose="02010609060101010101" pitchFamily="49" charset="-122"/>
              <a:ea typeface="黑体" panose="02010609060101010101" pitchFamily="49" charset="-122"/>
            </a:endParaRPr>
          </a:p>
          <a:p>
            <a:pPr defTabSz="1097280" fontAlgn="base">
              <a:spcBef>
                <a:spcPct val="0"/>
              </a:spcBef>
              <a:spcAft>
                <a:spcPct val="0"/>
              </a:spcAft>
            </a:pPr>
            <a:endParaRPr lang="en-US" altLang="zh-CN" sz="1200" dirty="0">
              <a:solidFill>
                <a:srgbClr val="1D3649"/>
              </a:solidFill>
              <a:latin typeface="黑体" panose="02010609060101010101" pitchFamily="49" charset="-122"/>
              <a:ea typeface="黑体" panose="02010609060101010101" pitchFamily="49" charset="-122"/>
            </a:endParaRPr>
          </a:p>
          <a:p>
            <a:pPr defTabSz="1097280" fontAlgn="base">
              <a:spcBef>
                <a:spcPct val="0"/>
              </a:spcBef>
              <a:spcAft>
                <a:spcPct val="0"/>
              </a:spcAft>
              <a:buFont typeface="Wingdings" pitchFamily="2" charset="2"/>
              <a:buChar char="l"/>
            </a:pPr>
            <a:endParaRPr lang="zh-CN" altLang="en-US" sz="1200" dirty="0">
              <a:solidFill>
                <a:srgbClr val="1D3649"/>
              </a:solidFill>
              <a:latin typeface="黑体" panose="02010609060101010101" pitchFamily="49" charset="-122"/>
              <a:ea typeface="黑体" panose="02010609060101010101" pitchFamily="49" charset="-122"/>
            </a:endParaRPr>
          </a:p>
        </p:txBody>
      </p:sp>
      <p:sp>
        <p:nvSpPr>
          <p:cNvPr id="38" name="user_209046">
            <a:extLst>
              <a:ext uri="{FF2B5EF4-FFF2-40B4-BE49-F238E27FC236}">
                <a16:creationId xmlns:a16="http://schemas.microsoft.com/office/drawing/2014/main" id="{B81535DA-50EE-40A5-9FAC-9807F2D6F147}"/>
              </a:ext>
            </a:extLst>
          </p:cNvPr>
          <p:cNvSpPr>
            <a:spLocks noChangeAspect="1"/>
          </p:cNvSpPr>
          <p:nvPr/>
        </p:nvSpPr>
        <p:spPr bwMode="auto">
          <a:xfrm>
            <a:off x="441059" y="2674122"/>
            <a:ext cx="731621" cy="584330"/>
          </a:xfrm>
          <a:custGeom>
            <a:avLst/>
            <a:gdLst>
              <a:gd name="connsiteX0" fmla="*/ 354763 w 588645"/>
              <a:gd name="connsiteY0" fmla="*/ 308061 h 470138"/>
              <a:gd name="connsiteX1" fmla="*/ 443589 w 588645"/>
              <a:gd name="connsiteY1" fmla="*/ 395503 h 470138"/>
              <a:gd name="connsiteX2" fmla="*/ 409205 w 588645"/>
              <a:gd name="connsiteY2" fmla="*/ 405537 h 470138"/>
              <a:gd name="connsiteX3" fmla="*/ 344734 w 588645"/>
              <a:gd name="connsiteY3" fmla="*/ 342464 h 470138"/>
              <a:gd name="connsiteX4" fmla="*/ 354763 w 588645"/>
              <a:gd name="connsiteY4" fmla="*/ 308061 h 470138"/>
              <a:gd name="connsiteX5" fmla="*/ 409253 w 588645"/>
              <a:gd name="connsiteY5" fmla="*/ 277945 h 470138"/>
              <a:gd name="connsiteX6" fmla="*/ 472326 w 588645"/>
              <a:gd name="connsiteY6" fmla="*/ 342416 h 470138"/>
              <a:gd name="connsiteX7" fmla="*/ 462292 w 588645"/>
              <a:gd name="connsiteY7" fmla="*/ 376800 h 470138"/>
              <a:gd name="connsiteX8" fmla="*/ 374850 w 588645"/>
              <a:gd name="connsiteY8" fmla="*/ 287974 h 470138"/>
              <a:gd name="connsiteX9" fmla="*/ 409253 w 588645"/>
              <a:gd name="connsiteY9" fmla="*/ 277945 h 470138"/>
              <a:gd name="connsiteX10" fmla="*/ 409182 w 588645"/>
              <a:gd name="connsiteY10" fmla="*/ 249402 h 470138"/>
              <a:gd name="connsiteX11" fmla="*/ 315885 w 588645"/>
              <a:gd name="connsiteY11" fmla="*/ 342570 h 470138"/>
              <a:gd name="connsiteX12" fmla="*/ 409182 w 588645"/>
              <a:gd name="connsiteY12" fmla="*/ 434304 h 470138"/>
              <a:gd name="connsiteX13" fmla="*/ 501043 w 588645"/>
              <a:gd name="connsiteY13" fmla="*/ 342570 h 470138"/>
              <a:gd name="connsiteX14" fmla="*/ 409182 w 588645"/>
              <a:gd name="connsiteY14" fmla="*/ 249402 h 470138"/>
              <a:gd name="connsiteX15" fmla="*/ 86233 w 588645"/>
              <a:gd name="connsiteY15" fmla="*/ 93168 h 470138"/>
              <a:gd name="connsiteX16" fmla="*/ 86233 w 588645"/>
              <a:gd name="connsiteY16" fmla="*/ 177735 h 470138"/>
              <a:gd name="connsiteX17" fmla="*/ 493866 w 588645"/>
              <a:gd name="connsiteY17" fmla="*/ 177735 h 470138"/>
              <a:gd name="connsiteX18" fmla="*/ 513961 w 588645"/>
              <a:gd name="connsiteY18" fmla="*/ 190635 h 470138"/>
              <a:gd name="connsiteX19" fmla="*/ 561326 w 588645"/>
              <a:gd name="connsiteY19" fmla="*/ 457238 h 470138"/>
              <a:gd name="connsiteX20" fmla="*/ 561326 w 588645"/>
              <a:gd name="connsiteY20" fmla="*/ 209269 h 470138"/>
              <a:gd name="connsiteX21" fmla="*/ 561326 w 588645"/>
              <a:gd name="connsiteY21" fmla="*/ 93168 h 470138"/>
              <a:gd name="connsiteX22" fmla="*/ 117810 w 588645"/>
              <a:gd name="connsiteY22" fmla="*/ 0 h 470138"/>
              <a:gd name="connsiteX23" fmla="*/ 261343 w 588645"/>
              <a:gd name="connsiteY23" fmla="*/ 0 h 470138"/>
              <a:gd name="connsiteX24" fmla="*/ 284308 w 588645"/>
              <a:gd name="connsiteY24" fmla="*/ 22934 h 470138"/>
              <a:gd name="connsiteX25" fmla="*/ 284308 w 588645"/>
              <a:gd name="connsiteY25" fmla="*/ 24367 h 470138"/>
              <a:gd name="connsiteX26" fmla="*/ 298661 w 588645"/>
              <a:gd name="connsiteY26" fmla="*/ 45867 h 470138"/>
              <a:gd name="connsiteX27" fmla="*/ 567068 w 588645"/>
              <a:gd name="connsiteY27" fmla="*/ 45867 h 470138"/>
              <a:gd name="connsiteX28" fmla="*/ 588598 w 588645"/>
              <a:gd name="connsiteY28" fmla="*/ 67367 h 470138"/>
              <a:gd name="connsiteX29" fmla="*/ 588598 w 588645"/>
              <a:gd name="connsiteY29" fmla="*/ 447204 h 470138"/>
              <a:gd name="connsiteX30" fmla="*/ 577115 w 588645"/>
              <a:gd name="connsiteY30" fmla="*/ 470138 h 470138"/>
              <a:gd name="connsiteX31" fmla="*/ 70444 w 588645"/>
              <a:gd name="connsiteY31" fmla="*/ 470138 h 470138"/>
              <a:gd name="connsiteX32" fmla="*/ 50350 w 588645"/>
              <a:gd name="connsiteY32" fmla="*/ 447204 h 470138"/>
              <a:gd name="connsiteX33" fmla="*/ 1549 w 588645"/>
              <a:gd name="connsiteY33" fmla="*/ 200669 h 470138"/>
              <a:gd name="connsiteX34" fmla="*/ 14467 w 588645"/>
              <a:gd name="connsiteY34" fmla="*/ 177735 h 470138"/>
              <a:gd name="connsiteX35" fmla="*/ 60397 w 588645"/>
              <a:gd name="connsiteY35" fmla="*/ 177735 h 470138"/>
              <a:gd name="connsiteX36" fmla="*/ 60397 w 588645"/>
              <a:gd name="connsiteY36" fmla="*/ 67367 h 470138"/>
              <a:gd name="connsiteX37" fmla="*/ 80492 w 588645"/>
              <a:gd name="connsiteY37" fmla="*/ 45867 h 470138"/>
              <a:gd name="connsiteX38" fmla="*/ 96280 w 588645"/>
              <a:gd name="connsiteY38" fmla="*/ 24367 h 470138"/>
              <a:gd name="connsiteX39" fmla="*/ 96280 w 588645"/>
              <a:gd name="connsiteY39" fmla="*/ 22934 h 470138"/>
              <a:gd name="connsiteX40" fmla="*/ 117810 w 588645"/>
              <a:gd name="connsiteY40" fmla="*/ 0 h 4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8645" h="470138">
                <a:moveTo>
                  <a:pt x="354763" y="308061"/>
                </a:moveTo>
                <a:lnTo>
                  <a:pt x="443589" y="395503"/>
                </a:lnTo>
                <a:cubicBezTo>
                  <a:pt x="433560" y="402670"/>
                  <a:pt x="420666" y="405537"/>
                  <a:pt x="409205" y="405537"/>
                </a:cubicBezTo>
                <a:cubicBezTo>
                  <a:pt x="373388" y="405537"/>
                  <a:pt x="344734" y="376868"/>
                  <a:pt x="344734" y="342464"/>
                </a:cubicBezTo>
                <a:cubicBezTo>
                  <a:pt x="344734" y="329563"/>
                  <a:pt x="347599" y="318095"/>
                  <a:pt x="354763" y="308061"/>
                </a:cubicBezTo>
                <a:close/>
                <a:moveTo>
                  <a:pt x="409253" y="277945"/>
                </a:moveTo>
                <a:cubicBezTo>
                  <a:pt x="443657" y="277945"/>
                  <a:pt x="472326" y="306599"/>
                  <a:pt x="472326" y="342416"/>
                </a:cubicBezTo>
                <a:cubicBezTo>
                  <a:pt x="472326" y="353877"/>
                  <a:pt x="469459" y="366771"/>
                  <a:pt x="462292" y="376800"/>
                </a:cubicBezTo>
                <a:lnTo>
                  <a:pt x="374850" y="287974"/>
                </a:lnTo>
                <a:cubicBezTo>
                  <a:pt x="384884" y="282243"/>
                  <a:pt x="396352" y="277945"/>
                  <a:pt x="409253" y="277945"/>
                </a:cubicBezTo>
                <a:close/>
                <a:moveTo>
                  <a:pt x="409182" y="249402"/>
                </a:moveTo>
                <a:cubicBezTo>
                  <a:pt x="357510" y="249402"/>
                  <a:pt x="315885" y="290970"/>
                  <a:pt x="315885" y="342570"/>
                </a:cubicBezTo>
                <a:cubicBezTo>
                  <a:pt x="315885" y="392737"/>
                  <a:pt x="357510" y="434304"/>
                  <a:pt x="409182" y="434304"/>
                </a:cubicBezTo>
                <a:cubicBezTo>
                  <a:pt x="459418" y="434304"/>
                  <a:pt x="501043" y="392737"/>
                  <a:pt x="501043" y="342570"/>
                </a:cubicBezTo>
                <a:cubicBezTo>
                  <a:pt x="501043" y="290970"/>
                  <a:pt x="459418" y="249402"/>
                  <a:pt x="409182" y="249402"/>
                </a:cubicBezTo>
                <a:close/>
                <a:moveTo>
                  <a:pt x="86233" y="93168"/>
                </a:moveTo>
                <a:lnTo>
                  <a:pt x="86233" y="177735"/>
                </a:lnTo>
                <a:lnTo>
                  <a:pt x="493866" y="177735"/>
                </a:lnTo>
                <a:cubicBezTo>
                  <a:pt x="493866" y="177735"/>
                  <a:pt x="509655" y="176302"/>
                  <a:pt x="513961" y="190635"/>
                </a:cubicBezTo>
                <a:lnTo>
                  <a:pt x="561326" y="457238"/>
                </a:lnTo>
                <a:lnTo>
                  <a:pt x="561326" y="209269"/>
                </a:lnTo>
                <a:lnTo>
                  <a:pt x="561326" y="93168"/>
                </a:lnTo>
                <a:close/>
                <a:moveTo>
                  <a:pt x="117810" y="0"/>
                </a:moveTo>
                <a:lnTo>
                  <a:pt x="261343" y="0"/>
                </a:lnTo>
                <a:cubicBezTo>
                  <a:pt x="274261" y="0"/>
                  <a:pt x="284308" y="10033"/>
                  <a:pt x="284308" y="22934"/>
                </a:cubicBezTo>
                <a:lnTo>
                  <a:pt x="284308" y="24367"/>
                </a:lnTo>
                <a:cubicBezTo>
                  <a:pt x="284308" y="30100"/>
                  <a:pt x="290050" y="45867"/>
                  <a:pt x="298661" y="45867"/>
                </a:cubicBezTo>
                <a:lnTo>
                  <a:pt x="567068" y="45867"/>
                </a:lnTo>
                <a:cubicBezTo>
                  <a:pt x="578550" y="45867"/>
                  <a:pt x="588598" y="55901"/>
                  <a:pt x="588598" y="67367"/>
                </a:cubicBezTo>
                <a:lnTo>
                  <a:pt x="588598" y="447204"/>
                </a:lnTo>
                <a:cubicBezTo>
                  <a:pt x="588598" y="447204"/>
                  <a:pt x="590033" y="470138"/>
                  <a:pt x="577115" y="470138"/>
                </a:cubicBezTo>
                <a:lnTo>
                  <a:pt x="70444" y="470138"/>
                </a:lnTo>
                <a:cubicBezTo>
                  <a:pt x="58962" y="470138"/>
                  <a:pt x="50350" y="460105"/>
                  <a:pt x="50350" y="447204"/>
                </a:cubicBezTo>
                <a:lnTo>
                  <a:pt x="1549" y="200669"/>
                </a:lnTo>
                <a:cubicBezTo>
                  <a:pt x="-5628" y="176302"/>
                  <a:pt x="14467" y="177735"/>
                  <a:pt x="14467" y="177735"/>
                </a:cubicBezTo>
                <a:lnTo>
                  <a:pt x="60397" y="177735"/>
                </a:lnTo>
                <a:lnTo>
                  <a:pt x="60397" y="67367"/>
                </a:lnTo>
                <a:cubicBezTo>
                  <a:pt x="60397" y="55901"/>
                  <a:pt x="69009" y="45867"/>
                  <a:pt x="80492" y="45867"/>
                </a:cubicBezTo>
                <a:cubicBezTo>
                  <a:pt x="89104" y="45867"/>
                  <a:pt x="96280" y="31534"/>
                  <a:pt x="96280" y="24367"/>
                </a:cubicBezTo>
                <a:lnTo>
                  <a:pt x="96280" y="22934"/>
                </a:lnTo>
                <a:cubicBezTo>
                  <a:pt x="96280" y="10033"/>
                  <a:pt x="106328" y="0"/>
                  <a:pt x="117810" y="0"/>
                </a:cubicBezTo>
                <a:close/>
              </a:path>
            </a:pathLst>
          </a:custGeom>
          <a:solidFill>
            <a:srgbClr val="4BC1DD"/>
          </a:solidFill>
          <a:ln>
            <a:noFill/>
          </a:ln>
        </p:spPr>
        <p:txBody>
          <a:bodyPr/>
          <a:lstStyle/>
          <a:p>
            <a:pPr marL="0" marR="0" lvl="0" indent="0" defTabSz="1097280" eaLnBrk="1" fontAlgn="base" latinLnBrk="0" hangingPunct="1">
              <a:lnSpc>
                <a:spcPct val="100000"/>
              </a:lnSpc>
              <a:spcBef>
                <a:spcPct val="0"/>
              </a:spcBef>
              <a:spcAft>
                <a:spcPct val="0"/>
              </a:spcAft>
              <a:buClrTx/>
              <a:buSzTx/>
              <a:buFontTx/>
              <a:buNone/>
              <a:tabLst/>
              <a:defRPr/>
            </a:pPr>
            <a:endParaRPr kumimoji="0" lang="zh-CN" altLang="en-US" sz="1440" b="0" i="0" u="none" strike="noStrike" kern="0" cap="none" spc="0" normalizeH="0" baseline="0" noProof="0">
              <a:ln>
                <a:noFill/>
              </a:ln>
              <a:solidFill>
                <a:srgbClr val="1D3649"/>
              </a:solidFill>
              <a:effectLst/>
              <a:uLnTx/>
              <a:uFillTx/>
              <a:latin typeface="黑体" panose="02010609060101010101" pitchFamily="49" charset="-122"/>
              <a:ea typeface="黑体" panose="02010609060101010101" pitchFamily="49" charset="-122"/>
            </a:endParaRPr>
          </a:p>
        </p:txBody>
      </p:sp>
      <p:sp>
        <p:nvSpPr>
          <p:cNvPr id="39" name="user_209046">
            <a:extLst>
              <a:ext uri="{FF2B5EF4-FFF2-40B4-BE49-F238E27FC236}">
                <a16:creationId xmlns:a16="http://schemas.microsoft.com/office/drawing/2014/main" id="{AB1F4FB4-A8F7-4E08-B100-19B0C3878ED8}"/>
              </a:ext>
            </a:extLst>
          </p:cNvPr>
          <p:cNvSpPr>
            <a:spLocks noChangeAspect="1"/>
          </p:cNvSpPr>
          <p:nvPr/>
        </p:nvSpPr>
        <p:spPr bwMode="auto">
          <a:xfrm>
            <a:off x="441059" y="3545742"/>
            <a:ext cx="731622" cy="659749"/>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rgbClr val="4BC1DD"/>
          </a:solidFill>
          <a:ln>
            <a:noFill/>
          </a:ln>
        </p:spPr>
      </p:sp>
      <p:sp>
        <p:nvSpPr>
          <p:cNvPr id="40" name="tiny-paper-bin_17514">
            <a:extLst>
              <a:ext uri="{FF2B5EF4-FFF2-40B4-BE49-F238E27FC236}">
                <a16:creationId xmlns:a16="http://schemas.microsoft.com/office/drawing/2014/main" id="{91A0A785-A1D3-4C68-ADCD-F1C98244B035}"/>
              </a:ext>
            </a:extLst>
          </p:cNvPr>
          <p:cNvSpPr>
            <a:spLocks noChangeAspect="1"/>
          </p:cNvSpPr>
          <p:nvPr/>
        </p:nvSpPr>
        <p:spPr bwMode="auto">
          <a:xfrm>
            <a:off x="446436" y="4577725"/>
            <a:ext cx="665040" cy="731622"/>
          </a:xfrm>
          <a:custGeom>
            <a:avLst/>
            <a:gdLst>
              <a:gd name="T0" fmla="*/ 4067 w 4510"/>
              <a:gd name="T1" fmla="*/ 684 h 4969"/>
              <a:gd name="T2" fmla="*/ 3169 w 4510"/>
              <a:gd name="T3" fmla="*/ 684 h 4969"/>
              <a:gd name="T4" fmla="*/ 3169 w 4510"/>
              <a:gd name="T5" fmla="*/ 443 h 4969"/>
              <a:gd name="T6" fmla="*/ 2726 w 4510"/>
              <a:gd name="T7" fmla="*/ 0 h 4969"/>
              <a:gd name="T8" fmla="*/ 1783 w 4510"/>
              <a:gd name="T9" fmla="*/ 0 h 4969"/>
              <a:gd name="T10" fmla="*/ 1340 w 4510"/>
              <a:gd name="T11" fmla="*/ 443 h 4969"/>
              <a:gd name="T12" fmla="*/ 1340 w 4510"/>
              <a:gd name="T13" fmla="*/ 684 h 4969"/>
              <a:gd name="T14" fmla="*/ 443 w 4510"/>
              <a:gd name="T15" fmla="*/ 684 h 4969"/>
              <a:gd name="T16" fmla="*/ 0 w 4510"/>
              <a:gd name="T17" fmla="*/ 1127 h 4969"/>
              <a:gd name="T18" fmla="*/ 0 w 4510"/>
              <a:gd name="T19" fmla="*/ 1599 h 4969"/>
              <a:gd name="T20" fmla="*/ 230 w 4510"/>
              <a:gd name="T21" fmla="*/ 1829 h 4969"/>
              <a:gd name="T22" fmla="*/ 543 w 4510"/>
              <a:gd name="T23" fmla="*/ 1829 h 4969"/>
              <a:gd name="T24" fmla="*/ 543 w 4510"/>
              <a:gd name="T25" fmla="*/ 4526 h 4969"/>
              <a:gd name="T26" fmla="*/ 986 w 4510"/>
              <a:gd name="T27" fmla="*/ 4969 h 4969"/>
              <a:gd name="T28" fmla="*/ 3579 w 4510"/>
              <a:gd name="T29" fmla="*/ 4969 h 4969"/>
              <a:gd name="T30" fmla="*/ 4022 w 4510"/>
              <a:gd name="T31" fmla="*/ 4526 h 4969"/>
              <a:gd name="T32" fmla="*/ 4022 w 4510"/>
              <a:gd name="T33" fmla="*/ 1829 h 4969"/>
              <a:gd name="T34" fmla="*/ 4279 w 4510"/>
              <a:gd name="T35" fmla="*/ 1829 h 4969"/>
              <a:gd name="T36" fmla="*/ 4510 w 4510"/>
              <a:gd name="T37" fmla="*/ 1599 h 4969"/>
              <a:gd name="T38" fmla="*/ 4510 w 4510"/>
              <a:gd name="T39" fmla="*/ 1127 h 4969"/>
              <a:gd name="T40" fmla="*/ 4067 w 4510"/>
              <a:gd name="T41" fmla="*/ 684 h 4969"/>
              <a:gd name="T42" fmla="*/ 1801 w 4510"/>
              <a:gd name="T43" fmla="*/ 461 h 4969"/>
              <a:gd name="T44" fmla="*/ 2708 w 4510"/>
              <a:gd name="T45" fmla="*/ 461 h 4969"/>
              <a:gd name="T46" fmla="*/ 2708 w 4510"/>
              <a:gd name="T47" fmla="*/ 684 h 4969"/>
              <a:gd name="T48" fmla="*/ 1801 w 4510"/>
              <a:gd name="T49" fmla="*/ 684 h 4969"/>
              <a:gd name="T50" fmla="*/ 1801 w 4510"/>
              <a:gd name="T51" fmla="*/ 461 h 4969"/>
              <a:gd name="T52" fmla="*/ 1815 w 4510"/>
              <a:gd name="T53" fmla="*/ 4084 h 4969"/>
              <a:gd name="T54" fmla="*/ 1592 w 4510"/>
              <a:gd name="T55" fmla="*/ 4306 h 4969"/>
              <a:gd name="T56" fmla="*/ 1370 w 4510"/>
              <a:gd name="T57" fmla="*/ 4084 h 4969"/>
              <a:gd name="T58" fmla="*/ 1370 w 4510"/>
              <a:gd name="T59" fmla="*/ 2223 h 4969"/>
              <a:gd name="T60" fmla="*/ 1592 w 4510"/>
              <a:gd name="T61" fmla="*/ 2000 h 4969"/>
              <a:gd name="T62" fmla="*/ 1815 w 4510"/>
              <a:gd name="T63" fmla="*/ 2223 h 4969"/>
              <a:gd name="T64" fmla="*/ 1815 w 4510"/>
              <a:gd name="T65" fmla="*/ 4084 h 4969"/>
              <a:gd name="T66" fmla="*/ 2477 w 4510"/>
              <a:gd name="T67" fmla="*/ 4084 h 4969"/>
              <a:gd name="T68" fmla="*/ 2255 w 4510"/>
              <a:gd name="T69" fmla="*/ 4306 h 4969"/>
              <a:gd name="T70" fmla="*/ 2032 w 4510"/>
              <a:gd name="T71" fmla="*/ 4084 h 4969"/>
              <a:gd name="T72" fmla="*/ 2032 w 4510"/>
              <a:gd name="T73" fmla="*/ 2223 h 4969"/>
              <a:gd name="T74" fmla="*/ 2255 w 4510"/>
              <a:gd name="T75" fmla="*/ 2000 h 4969"/>
              <a:gd name="T76" fmla="*/ 2477 w 4510"/>
              <a:gd name="T77" fmla="*/ 2223 h 4969"/>
              <a:gd name="T78" fmla="*/ 2477 w 4510"/>
              <a:gd name="T79" fmla="*/ 4084 h 4969"/>
              <a:gd name="T80" fmla="*/ 3140 w 4510"/>
              <a:gd name="T81" fmla="*/ 4084 h 4969"/>
              <a:gd name="T82" fmla="*/ 2917 w 4510"/>
              <a:gd name="T83" fmla="*/ 4306 h 4969"/>
              <a:gd name="T84" fmla="*/ 2695 w 4510"/>
              <a:gd name="T85" fmla="*/ 4084 h 4969"/>
              <a:gd name="T86" fmla="*/ 2695 w 4510"/>
              <a:gd name="T87" fmla="*/ 2223 h 4969"/>
              <a:gd name="T88" fmla="*/ 2917 w 4510"/>
              <a:gd name="T89" fmla="*/ 2000 h 4969"/>
              <a:gd name="T90" fmla="*/ 3140 w 4510"/>
              <a:gd name="T91" fmla="*/ 2223 h 4969"/>
              <a:gd name="T92" fmla="*/ 3140 w 4510"/>
              <a:gd name="T93" fmla="*/ 4084 h 4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10" h="4969">
                <a:moveTo>
                  <a:pt x="4067" y="684"/>
                </a:moveTo>
                <a:lnTo>
                  <a:pt x="3169" y="684"/>
                </a:lnTo>
                <a:lnTo>
                  <a:pt x="3169" y="443"/>
                </a:lnTo>
                <a:cubicBezTo>
                  <a:pt x="3169" y="199"/>
                  <a:pt x="2971" y="0"/>
                  <a:pt x="2726" y="0"/>
                </a:cubicBezTo>
                <a:lnTo>
                  <a:pt x="1783" y="0"/>
                </a:lnTo>
                <a:cubicBezTo>
                  <a:pt x="1539" y="0"/>
                  <a:pt x="1340" y="199"/>
                  <a:pt x="1340" y="443"/>
                </a:cubicBezTo>
                <a:lnTo>
                  <a:pt x="1340" y="684"/>
                </a:lnTo>
                <a:lnTo>
                  <a:pt x="443" y="684"/>
                </a:lnTo>
                <a:cubicBezTo>
                  <a:pt x="198" y="684"/>
                  <a:pt x="0" y="883"/>
                  <a:pt x="0" y="1127"/>
                </a:cubicBezTo>
                <a:lnTo>
                  <a:pt x="0" y="1599"/>
                </a:lnTo>
                <a:cubicBezTo>
                  <a:pt x="0" y="1726"/>
                  <a:pt x="103" y="1829"/>
                  <a:pt x="230" y="1829"/>
                </a:cubicBezTo>
                <a:lnTo>
                  <a:pt x="543" y="1829"/>
                </a:lnTo>
                <a:lnTo>
                  <a:pt x="543" y="4526"/>
                </a:lnTo>
                <a:cubicBezTo>
                  <a:pt x="543" y="4771"/>
                  <a:pt x="742" y="4969"/>
                  <a:pt x="986" y="4969"/>
                </a:cubicBezTo>
                <a:lnTo>
                  <a:pt x="3579" y="4969"/>
                </a:lnTo>
                <a:cubicBezTo>
                  <a:pt x="3823" y="4969"/>
                  <a:pt x="4022" y="4770"/>
                  <a:pt x="4022" y="4526"/>
                </a:cubicBezTo>
                <a:lnTo>
                  <a:pt x="4022" y="1829"/>
                </a:lnTo>
                <a:lnTo>
                  <a:pt x="4279" y="1829"/>
                </a:lnTo>
                <a:cubicBezTo>
                  <a:pt x="4406" y="1829"/>
                  <a:pt x="4510" y="1726"/>
                  <a:pt x="4510" y="1599"/>
                </a:cubicBezTo>
                <a:lnTo>
                  <a:pt x="4510" y="1127"/>
                </a:lnTo>
                <a:cubicBezTo>
                  <a:pt x="4510" y="883"/>
                  <a:pt x="4311" y="684"/>
                  <a:pt x="4067" y="684"/>
                </a:cubicBezTo>
                <a:close/>
                <a:moveTo>
                  <a:pt x="1801" y="461"/>
                </a:moveTo>
                <a:lnTo>
                  <a:pt x="2708" y="461"/>
                </a:lnTo>
                <a:lnTo>
                  <a:pt x="2708" y="684"/>
                </a:lnTo>
                <a:lnTo>
                  <a:pt x="1801" y="684"/>
                </a:lnTo>
                <a:lnTo>
                  <a:pt x="1801" y="461"/>
                </a:lnTo>
                <a:close/>
                <a:moveTo>
                  <a:pt x="1815" y="4084"/>
                </a:moveTo>
                <a:cubicBezTo>
                  <a:pt x="1815" y="4207"/>
                  <a:pt x="1715" y="4306"/>
                  <a:pt x="1592" y="4306"/>
                </a:cubicBezTo>
                <a:cubicBezTo>
                  <a:pt x="1470" y="4306"/>
                  <a:pt x="1370" y="4207"/>
                  <a:pt x="1370" y="4084"/>
                </a:cubicBezTo>
                <a:lnTo>
                  <a:pt x="1370" y="2223"/>
                </a:lnTo>
                <a:cubicBezTo>
                  <a:pt x="1370" y="2100"/>
                  <a:pt x="1470" y="2000"/>
                  <a:pt x="1592" y="2000"/>
                </a:cubicBezTo>
                <a:cubicBezTo>
                  <a:pt x="1715" y="2000"/>
                  <a:pt x="1815" y="2100"/>
                  <a:pt x="1815" y="2223"/>
                </a:cubicBezTo>
                <a:lnTo>
                  <a:pt x="1815" y="4084"/>
                </a:lnTo>
                <a:close/>
                <a:moveTo>
                  <a:pt x="2477" y="4084"/>
                </a:moveTo>
                <a:cubicBezTo>
                  <a:pt x="2477" y="4207"/>
                  <a:pt x="2377" y="4306"/>
                  <a:pt x="2255" y="4306"/>
                </a:cubicBezTo>
                <a:cubicBezTo>
                  <a:pt x="2132" y="4306"/>
                  <a:pt x="2032" y="4207"/>
                  <a:pt x="2032" y="4084"/>
                </a:cubicBezTo>
                <a:lnTo>
                  <a:pt x="2032" y="2223"/>
                </a:lnTo>
                <a:cubicBezTo>
                  <a:pt x="2032" y="2100"/>
                  <a:pt x="2132" y="2000"/>
                  <a:pt x="2255" y="2000"/>
                </a:cubicBezTo>
                <a:cubicBezTo>
                  <a:pt x="2377" y="2000"/>
                  <a:pt x="2477" y="2100"/>
                  <a:pt x="2477" y="2223"/>
                </a:cubicBezTo>
                <a:lnTo>
                  <a:pt x="2477" y="4084"/>
                </a:lnTo>
                <a:close/>
                <a:moveTo>
                  <a:pt x="3140" y="4084"/>
                </a:moveTo>
                <a:cubicBezTo>
                  <a:pt x="3140" y="4207"/>
                  <a:pt x="3040" y="4306"/>
                  <a:pt x="2917" y="4306"/>
                </a:cubicBezTo>
                <a:cubicBezTo>
                  <a:pt x="2794" y="4306"/>
                  <a:pt x="2695" y="4207"/>
                  <a:pt x="2695" y="4084"/>
                </a:cubicBezTo>
                <a:lnTo>
                  <a:pt x="2695" y="2223"/>
                </a:lnTo>
                <a:cubicBezTo>
                  <a:pt x="2695" y="2100"/>
                  <a:pt x="2794" y="2000"/>
                  <a:pt x="2917" y="2000"/>
                </a:cubicBezTo>
                <a:cubicBezTo>
                  <a:pt x="3040" y="2000"/>
                  <a:pt x="3140" y="2100"/>
                  <a:pt x="3140" y="2223"/>
                </a:cubicBezTo>
                <a:lnTo>
                  <a:pt x="3140" y="4084"/>
                </a:lnTo>
                <a:close/>
              </a:path>
            </a:pathLst>
          </a:custGeom>
          <a:solidFill>
            <a:srgbClr val="4BC1DD"/>
          </a:solidFill>
          <a:ln>
            <a:noFill/>
          </a:ln>
        </p:spPr>
      </p:sp>
      <p:cxnSp>
        <p:nvCxnSpPr>
          <p:cNvPr id="41" name="直接连接符 40">
            <a:extLst>
              <a:ext uri="{FF2B5EF4-FFF2-40B4-BE49-F238E27FC236}">
                <a16:creationId xmlns:a16="http://schemas.microsoft.com/office/drawing/2014/main" id="{E9D35652-E09A-4234-A872-7CE107B4E1B2}"/>
              </a:ext>
            </a:extLst>
          </p:cNvPr>
          <p:cNvCxnSpPr>
            <a:cxnSpLocks/>
          </p:cNvCxnSpPr>
          <p:nvPr/>
        </p:nvCxnSpPr>
        <p:spPr>
          <a:xfrm>
            <a:off x="441060" y="2167152"/>
            <a:ext cx="4009021" cy="0"/>
          </a:xfrm>
          <a:prstGeom prst="line">
            <a:avLst/>
          </a:prstGeom>
          <a:noFill/>
          <a:ln w="38100" cap="flat" cmpd="sng" algn="ctr">
            <a:solidFill>
              <a:srgbClr val="4BC1DD"/>
            </a:solidFill>
            <a:prstDash val="solid"/>
            <a:miter lim="800000"/>
            <a:tailEnd type="none"/>
          </a:ln>
          <a:effectLst/>
        </p:spPr>
      </p:cxnSp>
    </p:spTree>
    <p:extLst>
      <p:ext uri="{BB962C8B-B14F-4D97-AF65-F5344CB8AC3E}">
        <p14:creationId xmlns:p14="http://schemas.microsoft.com/office/powerpoint/2010/main" val="131229438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dirty="0"/>
              <a:t>步骤三：开展数据安全现状评估</a:t>
            </a:r>
          </a:p>
        </p:txBody>
      </p:sp>
      <p:sp>
        <p:nvSpPr>
          <p:cNvPr id="4" name="Oval 2">
            <a:extLst>
              <a:ext uri="{FF2B5EF4-FFF2-40B4-BE49-F238E27FC236}">
                <a16:creationId xmlns:a16="http://schemas.microsoft.com/office/drawing/2014/main" id="{D7F1DB90-E5B0-4E07-89CF-2C43E0636F9F}"/>
              </a:ext>
            </a:extLst>
          </p:cNvPr>
          <p:cNvSpPr>
            <a:spLocks noChangeAspect="1" noChangeArrowheads="1"/>
          </p:cNvSpPr>
          <p:nvPr/>
        </p:nvSpPr>
        <p:spPr bwMode="auto">
          <a:xfrm>
            <a:off x="5285777" y="887615"/>
            <a:ext cx="4199186" cy="3116261"/>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endParaRPr lang="zh-CN" altLang="en-US" dirty="0">
              <a:solidFill>
                <a:srgbClr val="4BC1DD"/>
              </a:solidFill>
              <a:latin typeface="黑体" panose="02010609060101010101" pitchFamily="49" charset="-122"/>
              <a:ea typeface="黑体" panose="02010609060101010101" pitchFamily="49" charset="-122"/>
            </a:endParaRPr>
          </a:p>
        </p:txBody>
      </p:sp>
      <p:sp>
        <p:nvSpPr>
          <p:cNvPr id="5" name="Rectangle 15">
            <a:extLst>
              <a:ext uri="{FF2B5EF4-FFF2-40B4-BE49-F238E27FC236}">
                <a16:creationId xmlns:a16="http://schemas.microsoft.com/office/drawing/2014/main" id="{60045C72-46FF-4F64-8844-F3F66A1BCDD4}"/>
              </a:ext>
            </a:extLst>
          </p:cNvPr>
          <p:cNvSpPr>
            <a:spLocks noChangeArrowheads="1"/>
          </p:cNvSpPr>
          <p:nvPr/>
        </p:nvSpPr>
        <p:spPr bwMode="auto">
          <a:xfrm>
            <a:off x="7624849" y="3945142"/>
            <a:ext cx="3963834" cy="1706562"/>
          </a:xfrm>
          <a:prstGeom prst="rect">
            <a:avLst/>
          </a:prstGeom>
          <a:solidFill>
            <a:sysClr val="window" lastClr="FFFFFF"/>
          </a:solidFill>
          <a:ln>
            <a:solidFill>
              <a:srgbClr val="4BC1DD">
                <a:lumMod val="75000"/>
              </a:srgbClr>
            </a:solidFill>
          </a:ln>
        </p:spPr>
        <p:txBody>
          <a:bodyPr wrap="none" lIns="90488" tIns="44450" rIns="90488" bIns="44450" anchorCtr="1"/>
          <a:lstStyle>
            <a:lvl1pPr marL="177800" indent="-177800">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177800" marR="0" lvl="0" indent="-177800" algn="ctr" defTabSz="914400" eaLnBrk="1" fontAlgn="auto" latinLnBrk="0" hangingPunct="1">
              <a:lnSpc>
                <a:spcPct val="100000"/>
              </a:lnSpc>
              <a:spcBef>
                <a:spcPts val="0"/>
              </a:spcBef>
              <a:spcAft>
                <a:spcPts val="0"/>
              </a:spcAft>
              <a:buClrTx/>
              <a:buSzTx/>
              <a:buFontTx/>
              <a:buNone/>
              <a:tabLst/>
              <a:defRPr/>
            </a:pPr>
            <a:r>
              <a:rPr kumimoji="0" lang="zh-CN" altLang="en-US" sz="144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评估报告</a:t>
            </a:r>
            <a:endParaRPr kumimoji="0" lang="en-CA" altLang="en-US" sz="144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6" name="Rectangle 15">
            <a:extLst>
              <a:ext uri="{FF2B5EF4-FFF2-40B4-BE49-F238E27FC236}">
                <a16:creationId xmlns:a16="http://schemas.microsoft.com/office/drawing/2014/main" id="{DDA98F88-C5D1-46A3-94E0-E0A7E43C75C8}"/>
              </a:ext>
            </a:extLst>
          </p:cNvPr>
          <p:cNvSpPr>
            <a:spLocks noChangeArrowheads="1"/>
          </p:cNvSpPr>
          <p:nvPr/>
        </p:nvSpPr>
        <p:spPr bwMode="auto">
          <a:xfrm>
            <a:off x="7624851" y="1887741"/>
            <a:ext cx="3963834" cy="1905000"/>
          </a:xfrm>
          <a:prstGeom prst="rect">
            <a:avLst/>
          </a:prstGeom>
          <a:solidFill>
            <a:sysClr val="window" lastClr="FFFFFF"/>
          </a:solidFill>
          <a:ln>
            <a:solidFill>
              <a:srgbClr val="4BC1DD">
                <a:lumMod val="75000"/>
              </a:srgbClr>
            </a:solidFill>
          </a:ln>
        </p:spPr>
        <p:txBody>
          <a:bodyPr wrap="none" lIns="90488" tIns="44450" rIns="90488" bIns="44450" anchorCtr="1"/>
          <a:lstStyle>
            <a:lvl1pPr marL="177800" indent="-177800">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177800" marR="0" lvl="0" indent="-177800" algn="ctr" defTabSz="914400" eaLnBrk="1" fontAlgn="auto" latinLnBrk="0" hangingPunct="1">
              <a:lnSpc>
                <a:spcPct val="100000"/>
              </a:lnSpc>
              <a:spcBef>
                <a:spcPts val="0"/>
              </a:spcBef>
              <a:spcAft>
                <a:spcPts val="0"/>
              </a:spcAft>
              <a:buClrTx/>
              <a:buSzTx/>
              <a:buFontTx/>
              <a:buNone/>
              <a:tabLst/>
              <a:defRPr/>
            </a:pPr>
            <a:r>
              <a:rPr kumimoji="0" lang="zh-CN" altLang="en-US" sz="144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差距分析</a:t>
            </a:r>
            <a:endParaRPr kumimoji="0" lang="en-CA" altLang="en-US" sz="144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7" name="Rectangle 15">
            <a:extLst>
              <a:ext uri="{FF2B5EF4-FFF2-40B4-BE49-F238E27FC236}">
                <a16:creationId xmlns:a16="http://schemas.microsoft.com/office/drawing/2014/main" id="{4D7F1088-1223-4615-ACC3-A4FEE790078A}"/>
              </a:ext>
            </a:extLst>
          </p:cNvPr>
          <p:cNvSpPr>
            <a:spLocks noChangeArrowheads="1"/>
          </p:cNvSpPr>
          <p:nvPr/>
        </p:nvSpPr>
        <p:spPr bwMode="auto">
          <a:xfrm>
            <a:off x="4160624" y="1887741"/>
            <a:ext cx="3171067" cy="1905000"/>
          </a:xfrm>
          <a:prstGeom prst="rect">
            <a:avLst/>
          </a:prstGeom>
          <a:solidFill>
            <a:sysClr val="window" lastClr="FFFFFF"/>
          </a:solidFill>
          <a:ln>
            <a:solidFill>
              <a:srgbClr val="4BC1DD">
                <a:lumMod val="75000"/>
              </a:srgbClr>
            </a:solidFill>
          </a:ln>
        </p:spPr>
        <p:txBody>
          <a:bodyPr wrap="none" lIns="90488" tIns="44450" rIns="90488" bIns="44450" anchorCtr="1"/>
          <a:lstStyle>
            <a:lvl1pPr marL="177800" indent="-177800">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177800" marR="0" lvl="0" indent="-177800" algn="ctr" defTabSz="914400" eaLnBrk="1" fontAlgn="auto" latinLnBrk="0" hangingPunct="1">
              <a:lnSpc>
                <a:spcPct val="100000"/>
              </a:lnSpc>
              <a:spcBef>
                <a:spcPts val="0"/>
              </a:spcBef>
              <a:spcAft>
                <a:spcPts val="0"/>
              </a:spcAft>
              <a:buClrTx/>
              <a:buSzTx/>
              <a:buFontTx/>
              <a:buNone/>
              <a:tabLst/>
              <a:defRPr/>
            </a:pPr>
            <a:r>
              <a:rPr kumimoji="0" lang="zh-CN" altLang="en-US" sz="144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现状调研</a:t>
            </a:r>
            <a:endParaRPr kumimoji="0" lang="en-CA" altLang="en-US" sz="144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8" name="Rectangle 8">
            <a:extLst>
              <a:ext uri="{FF2B5EF4-FFF2-40B4-BE49-F238E27FC236}">
                <a16:creationId xmlns:a16="http://schemas.microsoft.com/office/drawing/2014/main" id="{3C14DD2D-EE6C-4B5D-90E6-C13A26B03DB2}"/>
              </a:ext>
            </a:extLst>
          </p:cNvPr>
          <p:cNvSpPr>
            <a:spLocks noChangeArrowheads="1"/>
          </p:cNvSpPr>
          <p:nvPr/>
        </p:nvSpPr>
        <p:spPr bwMode="auto">
          <a:xfrm>
            <a:off x="4303075" y="2218140"/>
            <a:ext cx="2830426" cy="582211"/>
          </a:xfrm>
          <a:prstGeom prst="rect">
            <a:avLst/>
          </a:prstGeom>
          <a:solidFill>
            <a:srgbClr val="4BC1DD">
              <a:lumMod val="60000"/>
              <a:lumOff val="40000"/>
            </a:srgb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90488" tIns="44450" rIns="90488" bIns="44450" anchor="ctr">
            <a:spAutoFit/>
          </a:bodyP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altLang="en-US" sz="16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9" name="Rectangle 12">
            <a:extLst>
              <a:ext uri="{FF2B5EF4-FFF2-40B4-BE49-F238E27FC236}">
                <a16:creationId xmlns:a16="http://schemas.microsoft.com/office/drawing/2014/main" id="{6A978E8B-A0A2-4DA9-8D2F-C0EB1DE243E3}"/>
              </a:ext>
            </a:extLst>
          </p:cNvPr>
          <p:cNvSpPr>
            <a:spLocks noChangeArrowheads="1"/>
          </p:cNvSpPr>
          <p:nvPr/>
        </p:nvSpPr>
        <p:spPr bwMode="auto">
          <a:xfrm>
            <a:off x="4301009" y="3079972"/>
            <a:ext cx="2832490" cy="560369"/>
          </a:xfrm>
          <a:prstGeom prst="rect">
            <a:avLst/>
          </a:prstGeom>
          <a:solidFill>
            <a:srgbClr val="4BC1DD">
              <a:lumMod val="60000"/>
              <a:lumOff val="40000"/>
            </a:srgb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90488" tIns="44450" rIns="90488" bIns="44450" anchor="ct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文档审阅和验证</a:t>
            </a:r>
            <a:r>
              <a:rPr kumimoji="0" lang="en-US"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a:r>
            <a:br>
              <a:rPr kumimoji="0" lang="en-US"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br>
            <a:r>
              <a:rPr kumimoji="0" lang="en-US"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zh-CN"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制度、流程、组织、系统</a:t>
            </a:r>
            <a:r>
              <a:rPr kumimoji="0" lang="en-US" altLang="zh-CN"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en-CA"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10" name="Rectangle 23">
            <a:extLst>
              <a:ext uri="{FF2B5EF4-FFF2-40B4-BE49-F238E27FC236}">
                <a16:creationId xmlns:a16="http://schemas.microsoft.com/office/drawing/2014/main" id="{A86F68F9-B7E9-4EC4-B4A5-63147194974A}"/>
              </a:ext>
            </a:extLst>
          </p:cNvPr>
          <p:cNvSpPr>
            <a:spLocks noChangeArrowheads="1"/>
          </p:cNvSpPr>
          <p:nvPr/>
        </p:nvSpPr>
        <p:spPr bwMode="auto">
          <a:xfrm>
            <a:off x="8021235" y="4462665"/>
            <a:ext cx="1564889" cy="381000"/>
          </a:xfrm>
          <a:prstGeom prst="rect">
            <a:avLst/>
          </a:prstGeom>
          <a:solidFill>
            <a:srgbClr val="4BC1DD">
              <a:lumMod val="75000"/>
            </a:srgbClr>
          </a:solidFill>
          <a:ln>
            <a:noFill/>
          </a:ln>
        </p:spPr>
        <p:txBody>
          <a:bodyPr lIns="90488" tIns="44450" rIns="90488" bIns="44450" anchor="ct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问题整理</a:t>
            </a:r>
            <a:endParaRPr kumimoji="0" lang="en-CA" altLang="en-US" sz="1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1" name="Rectangle 24">
            <a:extLst>
              <a:ext uri="{FF2B5EF4-FFF2-40B4-BE49-F238E27FC236}">
                <a16:creationId xmlns:a16="http://schemas.microsoft.com/office/drawing/2014/main" id="{CBD6CF8F-0FD6-4BB9-A992-4779B59EED90}"/>
              </a:ext>
            </a:extLst>
          </p:cNvPr>
          <p:cNvSpPr>
            <a:spLocks noChangeArrowheads="1"/>
          </p:cNvSpPr>
          <p:nvPr/>
        </p:nvSpPr>
        <p:spPr bwMode="auto">
          <a:xfrm>
            <a:off x="9757476" y="4462665"/>
            <a:ext cx="1564889" cy="381000"/>
          </a:xfrm>
          <a:prstGeom prst="rect">
            <a:avLst/>
          </a:prstGeom>
          <a:solidFill>
            <a:srgbClr val="4BC1DD">
              <a:lumMod val="75000"/>
            </a:srgbClr>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0488" tIns="44450" rIns="90488" bIns="44450" anchor="ct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提升举措</a:t>
            </a:r>
            <a:endParaRPr kumimoji="0" lang="en-CA" altLang="en-US" sz="1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Rectangle 26">
            <a:extLst>
              <a:ext uri="{FF2B5EF4-FFF2-40B4-BE49-F238E27FC236}">
                <a16:creationId xmlns:a16="http://schemas.microsoft.com/office/drawing/2014/main" id="{E37387DF-49B0-43C9-ACCD-AEF569F6941E}"/>
              </a:ext>
            </a:extLst>
          </p:cNvPr>
          <p:cNvSpPr>
            <a:spLocks noChangeArrowheads="1"/>
          </p:cNvSpPr>
          <p:nvPr/>
        </p:nvSpPr>
        <p:spPr bwMode="auto">
          <a:xfrm>
            <a:off x="8021237" y="5148465"/>
            <a:ext cx="3297001" cy="304800"/>
          </a:xfrm>
          <a:prstGeom prst="rect">
            <a:avLst/>
          </a:prstGeom>
          <a:solidFill>
            <a:srgbClr val="4BC1DD">
              <a:lumMod val="75000"/>
            </a:srgbClr>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0488" tIns="44450" rIns="90488" bIns="44450" anchor="ct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提交数据安全治理成熟度报告</a:t>
            </a:r>
            <a:endParaRPr kumimoji="0" lang="en-CA" altLang="en-US" sz="1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cxnSp>
        <p:nvCxnSpPr>
          <p:cNvPr id="13" name="AutoShape 29">
            <a:extLst>
              <a:ext uri="{FF2B5EF4-FFF2-40B4-BE49-F238E27FC236}">
                <a16:creationId xmlns:a16="http://schemas.microsoft.com/office/drawing/2014/main" id="{C90A2386-0146-46AF-9B18-9675B03B9DE1}"/>
              </a:ext>
            </a:extLst>
          </p:cNvPr>
          <p:cNvCxnSpPr>
            <a:cxnSpLocks noChangeShapeType="1"/>
          </p:cNvCxnSpPr>
          <p:nvPr/>
        </p:nvCxnSpPr>
        <p:spPr bwMode="auto">
          <a:xfrm rot="16200000" flipH="1">
            <a:off x="9090377" y="4546645"/>
            <a:ext cx="273050" cy="867089"/>
          </a:xfrm>
          <a:prstGeom prst="bentConnector3">
            <a:avLst>
              <a:gd name="adj1" fmla="val 50000"/>
            </a:avLst>
          </a:prstGeom>
          <a:noFill/>
          <a:ln w="2857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14" name="AutoShape 30">
            <a:extLst>
              <a:ext uri="{FF2B5EF4-FFF2-40B4-BE49-F238E27FC236}">
                <a16:creationId xmlns:a16="http://schemas.microsoft.com/office/drawing/2014/main" id="{56232D5C-6809-4E99-9C9E-F4F99FFFAF5C}"/>
              </a:ext>
            </a:extLst>
          </p:cNvPr>
          <p:cNvCxnSpPr>
            <a:cxnSpLocks noChangeShapeType="1"/>
          </p:cNvCxnSpPr>
          <p:nvPr/>
        </p:nvCxnSpPr>
        <p:spPr bwMode="auto">
          <a:xfrm rot="5400000">
            <a:off x="9958497" y="4545615"/>
            <a:ext cx="273050" cy="869153"/>
          </a:xfrm>
          <a:prstGeom prst="bentConnector3">
            <a:avLst>
              <a:gd name="adj1" fmla="val 50000"/>
            </a:avLst>
          </a:prstGeom>
          <a:noFill/>
          <a:ln w="2857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5" name="Flowchart: Document 6">
            <a:extLst>
              <a:ext uri="{FF2B5EF4-FFF2-40B4-BE49-F238E27FC236}">
                <a16:creationId xmlns:a16="http://schemas.microsoft.com/office/drawing/2014/main" id="{D9524A9C-9F65-48DE-ADDD-92A577CF3D5B}"/>
              </a:ext>
            </a:extLst>
          </p:cNvPr>
          <p:cNvSpPr>
            <a:spLocks noChangeArrowheads="1"/>
          </p:cNvSpPr>
          <p:nvPr/>
        </p:nvSpPr>
        <p:spPr bwMode="auto">
          <a:xfrm>
            <a:off x="10078047" y="1049541"/>
            <a:ext cx="1193279" cy="446088"/>
          </a:xfrm>
          <a:prstGeom prst="flowChartDocument">
            <a:avLst/>
          </a:prstGeom>
          <a:solidFill>
            <a:srgbClr val="4BC1DD">
              <a:lumMod val="75000"/>
            </a:srgb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差距评估</a:t>
            </a:r>
            <a:endParaRPr kumimoji="0" lang="en-US"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Flowchart: Document 63">
            <a:extLst>
              <a:ext uri="{FF2B5EF4-FFF2-40B4-BE49-F238E27FC236}">
                <a16:creationId xmlns:a16="http://schemas.microsoft.com/office/drawing/2014/main" id="{B29DEC82-B459-48F2-98AB-C7DA4C242FD5}"/>
              </a:ext>
            </a:extLst>
          </p:cNvPr>
          <p:cNvSpPr>
            <a:spLocks noChangeArrowheads="1"/>
          </p:cNvSpPr>
          <p:nvPr/>
        </p:nvSpPr>
        <p:spPr bwMode="auto">
          <a:xfrm>
            <a:off x="4528891" y="1060653"/>
            <a:ext cx="1193279" cy="446088"/>
          </a:xfrm>
          <a:prstGeom prst="flowChartDocument">
            <a:avLst/>
          </a:prstGeom>
          <a:solidFill>
            <a:srgbClr val="4BC1DD">
              <a:lumMod val="75000"/>
            </a:srgb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组织环境</a:t>
            </a:r>
            <a:endParaRPr kumimoji="0" lang="en-US"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7" name="Flowchart: Document 64">
            <a:extLst>
              <a:ext uri="{FF2B5EF4-FFF2-40B4-BE49-F238E27FC236}">
                <a16:creationId xmlns:a16="http://schemas.microsoft.com/office/drawing/2014/main" id="{250ED698-6097-4923-B01A-D612F2263342}"/>
              </a:ext>
            </a:extLst>
          </p:cNvPr>
          <p:cNvSpPr>
            <a:spLocks noChangeArrowheads="1"/>
          </p:cNvSpPr>
          <p:nvPr/>
        </p:nvSpPr>
        <p:spPr bwMode="auto">
          <a:xfrm>
            <a:off x="6193655" y="1060653"/>
            <a:ext cx="1321278" cy="446088"/>
          </a:xfrm>
          <a:prstGeom prst="flowChartDocument">
            <a:avLst/>
          </a:prstGeom>
          <a:solidFill>
            <a:srgbClr val="4BC1DD">
              <a:lumMod val="75000"/>
            </a:srgb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人员访谈</a:t>
            </a:r>
            <a:endParaRPr kumimoji="0" lang="en-US"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cxnSp>
        <p:nvCxnSpPr>
          <p:cNvPr id="18" name="肘形连接符 105">
            <a:extLst>
              <a:ext uri="{FF2B5EF4-FFF2-40B4-BE49-F238E27FC236}">
                <a16:creationId xmlns:a16="http://schemas.microsoft.com/office/drawing/2014/main" id="{16B9DC44-A260-46BA-9856-F0DA67BF0D3A}"/>
              </a:ext>
            </a:extLst>
          </p:cNvPr>
          <p:cNvCxnSpPr>
            <a:cxnSpLocks noChangeShapeType="1"/>
            <a:stCxn id="15" idx="2"/>
            <a:endCxn id="6" idx="0"/>
          </p:cNvCxnSpPr>
          <p:nvPr/>
        </p:nvCxnSpPr>
        <p:spPr bwMode="auto">
          <a:xfrm rot="5400000">
            <a:off x="9929927" y="1142980"/>
            <a:ext cx="421603" cy="1067919"/>
          </a:xfrm>
          <a:prstGeom prst="bentConnector3">
            <a:avLst>
              <a:gd name="adj1" fmla="val 50000"/>
            </a:avLst>
          </a:prstGeom>
          <a:noFill/>
          <a:ln w="19050" algn="ctr">
            <a:solidFill>
              <a:srgbClr val="4BC1DD">
                <a:lumMod val="75000"/>
              </a:srgbClr>
            </a:solidFill>
            <a:round/>
            <a:headEnd/>
            <a:tailEnd type="arrow" w="med" len="med"/>
          </a:ln>
          <a:extLst>
            <a:ext uri="{909E8E84-426E-40DD-AFC4-6F175D3DCCD1}">
              <a14:hiddenFill xmlns:a14="http://schemas.microsoft.com/office/drawing/2010/main">
                <a:noFill/>
              </a14:hiddenFill>
            </a:ext>
          </a:extLst>
        </p:spPr>
      </p:cxnSp>
      <p:sp>
        <p:nvSpPr>
          <p:cNvPr id="19" name="Flowchart: Document 64">
            <a:extLst>
              <a:ext uri="{FF2B5EF4-FFF2-40B4-BE49-F238E27FC236}">
                <a16:creationId xmlns:a16="http://schemas.microsoft.com/office/drawing/2014/main" id="{04126E9B-75B7-488D-8292-2A715E5FAD07}"/>
              </a:ext>
            </a:extLst>
          </p:cNvPr>
          <p:cNvSpPr>
            <a:spLocks noChangeArrowheads="1"/>
          </p:cNvSpPr>
          <p:nvPr/>
        </p:nvSpPr>
        <p:spPr bwMode="auto">
          <a:xfrm>
            <a:off x="8333235" y="1049541"/>
            <a:ext cx="1462793" cy="446087"/>
          </a:xfrm>
          <a:prstGeom prst="flowChartDocument">
            <a:avLst/>
          </a:prstGeom>
          <a:solidFill>
            <a:srgbClr val="4BC1DD">
              <a:lumMod val="75000"/>
            </a:srgb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合规对标</a:t>
            </a:r>
            <a:endParaRPr kumimoji="0" lang="en-US"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cxnSp>
        <p:nvCxnSpPr>
          <p:cNvPr id="20" name="肘形连接符 107">
            <a:extLst>
              <a:ext uri="{FF2B5EF4-FFF2-40B4-BE49-F238E27FC236}">
                <a16:creationId xmlns:a16="http://schemas.microsoft.com/office/drawing/2014/main" id="{13A75013-3287-4206-813F-FEC15A778BE7}"/>
              </a:ext>
            </a:extLst>
          </p:cNvPr>
          <p:cNvCxnSpPr>
            <a:cxnSpLocks noChangeShapeType="1"/>
            <a:stCxn id="19" idx="2"/>
            <a:endCxn id="6" idx="0"/>
          </p:cNvCxnSpPr>
          <p:nvPr/>
        </p:nvCxnSpPr>
        <p:spPr bwMode="auto">
          <a:xfrm rot="16200000" flipH="1">
            <a:off x="9124898" y="1405871"/>
            <a:ext cx="421604" cy="542136"/>
          </a:xfrm>
          <a:prstGeom prst="bentConnector3">
            <a:avLst>
              <a:gd name="adj1" fmla="val 50000"/>
            </a:avLst>
          </a:prstGeom>
          <a:noFill/>
          <a:ln w="19050" algn="ctr">
            <a:solidFill>
              <a:srgbClr val="4BC1DD">
                <a:lumMod val="75000"/>
              </a:srgbClr>
            </a:solidFill>
            <a:round/>
            <a:headEnd/>
            <a:tailEnd type="arrow" w="med" len="med"/>
          </a:ln>
          <a:extLst>
            <a:ext uri="{909E8E84-426E-40DD-AFC4-6F175D3DCCD1}">
              <a14:hiddenFill xmlns:a14="http://schemas.microsoft.com/office/drawing/2010/main">
                <a:noFill/>
              </a14:hiddenFill>
            </a:ext>
          </a:extLst>
        </p:spPr>
      </p:cxnSp>
      <p:cxnSp>
        <p:nvCxnSpPr>
          <p:cNvPr id="21" name="AutoShape 22">
            <a:extLst>
              <a:ext uri="{FF2B5EF4-FFF2-40B4-BE49-F238E27FC236}">
                <a16:creationId xmlns:a16="http://schemas.microsoft.com/office/drawing/2014/main" id="{3634A64E-1C8B-4204-BB77-4CB090C82B0D}"/>
              </a:ext>
            </a:extLst>
          </p:cNvPr>
          <p:cNvCxnSpPr>
            <a:cxnSpLocks noChangeShapeType="1"/>
          </p:cNvCxnSpPr>
          <p:nvPr/>
        </p:nvCxnSpPr>
        <p:spPr bwMode="auto">
          <a:xfrm flipV="1">
            <a:off x="7383306" y="2725941"/>
            <a:ext cx="235352" cy="317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 name="矩形 135">
            <a:extLst>
              <a:ext uri="{FF2B5EF4-FFF2-40B4-BE49-F238E27FC236}">
                <a16:creationId xmlns:a16="http://schemas.microsoft.com/office/drawing/2014/main" id="{C424691F-007B-40AF-BDF4-23AFDA0CA12C}"/>
              </a:ext>
            </a:extLst>
          </p:cNvPr>
          <p:cNvSpPr>
            <a:spLocks noChangeArrowheads="1"/>
          </p:cNvSpPr>
          <p:nvPr/>
        </p:nvSpPr>
        <p:spPr bwMode="auto">
          <a:xfrm>
            <a:off x="8219426" y="2317972"/>
            <a:ext cx="2873779" cy="560369"/>
          </a:xfrm>
          <a:prstGeom prst="rect">
            <a:avLst/>
          </a:prstGeom>
          <a:solidFill>
            <a:srgbClr val="4BC1DD">
              <a:lumMod val="60000"/>
              <a:lumOff val="40000"/>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合规对标</a:t>
            </a:r>
            <a:endParaRPr kumimoji="0" lang="en-US" altLang="zh-CN"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差距分析</a:t>
            </a:r>
            <a:endParaRPr kumimoji="0" lang="en-US" altLang="zh-CN"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23" name="矩形 139">
            <a:extLst>
              <a:ext uri="{FF2B5EF4-FFF2-40B4-BE49-F238E27FC236}">
                <a16:creationId xmlns:a16="http://schemas.microsoft.com/office/drawing/2014/main" id="{2F5773D0-ED83-4A3D-9FF8-72C99CD0FE3F}"/>
              </a:ext>
            </a:extLst>
          </p:cNvPr>
          <p:cNvSpPr>
            <a:spLocks noChangeArrowheads="1"/>
          </p:cNvSpPr>
          <p:nvPr/>
        </p:nvSpPr>
        <p:spPr bwMode="auto">
          <a:xfrm>
            <a:off x="8219426" y="3156172"/>
            <a:ext cx="2873779" cy="560369"/>
          </a:xfrm>
          <a:prstGeom prst="rect">
            <a:avLst/>
          </a:prstGeom>
          <a:solidFill>
            <a:srgbClr val="4BC1DD">
              <a:lumMod val="60000"/>
              <a:lumOff val="40000"/>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数据安全治理</a:t>
            </a:r>
            <a:endParaRPr kumimoji="0" lang="en-US" altLang="zh-CN"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zh-CN"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对标评估</a:t>
            </a:r>
            <a:endParaRPr kumimoji="0" lang="en-US" altLang="zh-CN"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24" name="AutoShape 20">
            <a:extLst>
              <a:ext uri="{FF2B5EF4-FFF2-40B4-BE49-F238E27FC236}">
                <a16:creationId xmlns:a16="http://schemas.microsoft.com/office/drawing/2014/main" id="{0C18CED4-9460-4897-84B2-F91019E18EB8}"/>
              </a:ext>
            </a:extLst>
          </p:cNvPr>
          <p:cNvCxnSpPr>
            <a:cxnSpLocks noChangeShapeType="1"/>
          </p:cNvCxnSpPr>
          <p:nvPr/>
        </p:nvCxnSpPr>
        <p:spPr bwMode="auto">
          <a:xfrm rot="16200000" flipH="1">
            <a:off x="9532634" y="2952477"/>
            <a:ext cx="152400" cy="412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肘形连接符 150">
            <a:extLst>
              <a:ext uri="{FF2B5EF4-FFF2-40B4-BE49-F238E27FC236}">
                <a16:creationId xmlns:a16="http://schemas.microsoft.com/office/drawing/2014/main" id="{3E428585-C07D-4744-8125-AB7B8A4337DB}"/>
              </a:ext>
            </a:extLst>
          </p:cNvPr>
          <p:cNvCxnSpPr>
            <a:cxnSpLocks noChangeShapeType="1"/>
            <a:stCxn id="16" idx="2"/>
            <a:endCxn id="7" idx="0"/>
          </p:cNvCxnSpPr>
          <p:nvPr/>
        </p:nvCxnSpPr>
        <p:spPr bwMode="auto">
          <a:xfrm rot="16200000" flipH="1">
            <a:off x="5230599" y="1372181"/>
            <a:ext cx="410491" cy="620627"/>
          </a:xfrm>
          <a:prstGeom prst="bentConnector3">
            <a:avLst>
              <a:gd name="adj1" fmla="val 50000"/>
            </a:avLst>
          </a:prstGeom>
          <a:noFill/>
          <a:ln w="19050" algn="ctr">
            <a:solidFill>
              <a:srgbClr val="4BC1DD">
                <a:lumMod val="75000"/>
              </a:srgbClr>
            </a:solidFill>
            <a:round/>
            <a:headEnd/>
            <a:tailEnd type="arrow" w="med" len="med"/>
          </a:ln>
          <a:extLst>
            <a:ext uri="{909E8E84-426E-40DD-AFC4-6F175D3DCCD1}">
              <a14:hiddenFill xmlns:a14="http://schemas.microsoft.com/office/drawing/2010/main">
                <a:noFill/>
              </a14:hiddenFill>
            </a:ext>
          </a:extLst>
        </p:spPr>
      </p:cxnSp>
      <p:cxnSp>
        <p:nvCxnSpPr>
          <p:cNvPr id="26" name="AutoShape 20">
            <a:extLst>
              <a:ext uri="{FF2B5EF4-FFF2-40B4-BE49-F238E27FC236}">
                <a16:creationId xmlns:a16="http://schemas.microsoft.com/office/drawing/2014/main" id="{BBE50C07-AEC7-4F5F-8F65-413DA314F47F}"/>
              </a:ext>
            </a:extLst>
          </p:cNvPr>
          <p:cNvCxnSpPr>
            <a:cxnSpLocks noChangeShapeType="1"/>
          </p:cNvCxnSpPr>
          <p:nvPr/>
        </p:nvCxnSpPr>
        <p:spPr bwMode="auto">
          <a:xfrm rot="16200000" flipH="1">
            <a:off x="9532634" y="3866879"/>
            <a:ext cx="152400" cy="412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AutoShape 22">
            <a:extLst>
              <a:ext uri="{FF2B5EF4-FFF2-40B4-BE49-F238E27FC236}">
                <a16:creationId xmlns:a16="http://schemas.microsoft.com/office/drawing/2014/main" id="{D51B4270-A016-4244-8067-540C889AE878}"/>
              </a:ext>
            </a:extLst>
          </p:cNvPr>
          <p:cNvCxnSpPr>
            <a:cxnSpLocks noChangeShapeType="1"/>
          </p:cNvCxnSpPr>
          <p:nvPr/>
        </p:nvCxnSpPr>
        <p:spPr bwMode="auto">
          <a:xfrm flipV="1">
            <a:off x="3842694" y="2725941"/>
            <a:ext cx="235352" cy="317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8" name="Flowchart: Document 6">
            <a:extLst>
              <a:ext uri="{FF2B5EF4-FFF2-40B4-BE49-F238E27FC236}">
                <a16:creationId xmlns:a16="http://schemas.microsoft.com/office/drawing/2014/main" id="{295658CE-405A-4D4A-9976-16426AC54F72}"/>
              </a:ext>
            </a:extLst>
          </p:cNvPr>
          <p:cNvSpPr>
            <a:spLocks noChangeArrowheads="1"/>
          </p:cNvSpPr>
          <p:nvPr/>
        </p:nvSpPr>
        <p:spPr bwMode="auto">
          <a:xfrm>
            <a:off x="809949" y="1049541"/>
            <a:ext cx="1193279" cy="446087"/>
          </a:xfrm>
          <a:prstGeom prst="flowChartDocument">
            <a:avLst/>
          </a:prstGeom>
          <a:solidFill>
            <a:srgbClr val="4BC1DD">
              <a:lumMod val="75000"/>
            </a:srgb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数据梳理</a:t>
            </a:r>
            <a:endParaRPr kumimoji="0" lang="en-US"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29" name="Flowchart: Document 6">
            <a:extLst>
              <a:ext uri="{FF2B5EF4-FFF2-40B4-BE49-F238E27FC236}">
                <a16:creationId xmlns:a16="http://schemas.microsoft.com/office/drawing/2014/main" id="{91433C87-76CA-4193-BEAF-569BA046F762}"/>
              </a:ext>
            </a:extLst>
          </p:cNvPr>
          <p:cNvSpPr>
            <a:spLocks noChangeArrowheads="1"/>
          </p:cNvSpPr>
          <p:nvPr/>
        </p:nvSpPr>
        <p:spPr bwMode="auto">
          <a:xfrm>
            <a:off x="2296386" y="1049541"/>
            <a:ext cx="1193279" cy="446087"/>
          </a:xfrm>
          <a:prstGeom prst="flowChartDocument">
            <a:avLst/>
          </a:prstGeom>
          <a:solidFill>
            <a:srgbClr val="4BC1DD">
              <a:lumMod val="75000"/>
            </a:srgbClr>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管控梳理</a:t>
            </a:r>
            <a:endParaRPr kumimoji="0" lang="en-US" altLang="en-US" sz="1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cxnSp>
        <p:nvCxnSpPr>
          <p:cNvPr id="30" name="肘形连接符 118">
            <a:extLst>
              <a:ext uri="{FF2B5EF4-FFF2-40B4-BE49-F238E27FC236}">
                <a16:creationId xmlns:a16="http://schemas.microsoft.com/office/drawing/2014/main" id="{437DC79F-49B5-418F-9E5D-3A96DC469EE2}"/>
              </a:ext>
            </a:extLst>
          </p:cNvPr>
          <p:cNvCxnSpPr>
            <a:cxnSpLocks noChangeShapeType="1"/>
            <a:stCxn id="28" idx="2"/>
          </p:cNvCxnSpPr>
          <p:nvPr/>
        </p:nvCxnSpPr>
        <p:spPr bwMode="auto">
          <a:xfrm rot="16200000" flipH="1">
            <a:off x="1592867" y="1279189"/>
            <a:ext cx="422275" cy="794831"/>
          </a:xfrm>
          <a:prstGeom prst="bentConnector3">
            <a:avLst>
              <a:gd name="adj1" fmla="val 50000"/>
            </a:avLst>
          </a:prstGeom>
          <a:noFill/>
          <a:ln w="19050" algn="ctr">
            <a:solidFill>
              <a:srgbClr val="4BC1DD">
                <a:lumMod val="75000"/>
              </a:srgbClr>
            </a:solidFill>
            <a:round/>
            <a:headEnd/>
            <a:tailEnd type="arrow" w="med" len="med"/>
          </a:ln>
          <a:extLst>
            <a:ext uri="{909E8E84-426E-40DD-AFC4-6F175D3DCCD1}">
              <a14:hiddenFill xmlns:a14="http://schemas.microsoft.com/office/drawing/2010/main">
                <a:noFill/>
              </a14:hiddenFill>
            </a:ext>
          </a:extLst>
        </p:spPr>
      </p:cxnSp>
      <p:cxnSp>
        <p:nvCxnSpPr>
          <p:cNvPr id="31" name="肘形连接符 119">
            <a:extLst>
              <a:ext uri="{FF2B5EF4-FFF2-40B4-BE49-F238E27FC236}">
                <a16:creationId xmlns:a16="http://schemas.microsoft.com/office/drawing/2014/main" id="{88344F6A-7A2E-436D-B390-2EF353046B10}"/>
              </a:ext>
            </a:extLst>
          </p:cNvPr>
          <p:cNvCxnSpPr>
            <a:cxnSpLocks noChangeShapeType="1"/>
            <a:stCxn id="29" idx="2"/>
          </p:cNvCxnSpPr>
          <p:nvPr/>
        </p:nvCxnSpPr>
        <p:spPr bwMode="auto">
          <a:xfrm rot="5400000">
            <a:off x="2336085" y="1330802"/>
            <a:ext cx="422275" cy="691607"/>
          </a:xfrm>
          <a:prstGeom prst="bentConnector3">
            <a:avLst>
              <a:gd name="adj1" fmla="val 50000"/>
            </a:avLst>
          </a:prstGeom>
          <a:noFill/>
          <a:ln w="19050" algn="ctr">
            <a:solidFill>
              <a:srgbClr val="4BC1DD">
                <a:lumMod val="75000"/>
              </a:srgbClr>
            </a:solidFill>
            <a:round/>
            <a:headEnd/>
            <a:tailEnd type="arrow" w="med" len="med"/>
          </a:ln>
          <a:extLst>
            <a:ext uri="{909E8E84-426E-40DD-AFC4-6F175D3DCCD1}">
              <a14:hiddenFill xmlns:a14="http://schemas.microsoft.com/office/drawing/2010/main">
                <a:noFill/>
              </a14:hiddenFill>
            </a:ext>
          </a:extLst>
        </p:spPr>
      </p:cxnSp>
      <p:sp>
        <p:nvSpPr>
          <p:cNvPr id="33" name="TextBox 1">
            <a:extLst>
              <a:ext uri="{FF2B5EF4-FFF2-40B4-BE49-F238E27FC236}">
                <a16:creationId xmlns:a16="http://schemas.microsoft.com/office/drawing/2014/main" id="{C8B6D717-15E0-4805-BCB0-B5E1CCB5D527}"/>
              </a:ext>
            </a:extLst>
          </p:cNvPr>
          <p:cNvSpPr txBox="1">
            <a:spLocks noChangeArrowheads="1"/>
          </p:cNvSpPr>
          <p:nvPr/>
        </p:nvSpPr>
        <p:spPr bwMode="auto">
          <a:xfrm>
            <a:off x="4882645" y="2349302"/>
            <a:ext cx="1662379" cy="292901"/>
          </a:xfrm>
          <a:prstGeom prst="rect">
            <a:avLst/>
          </a:prstGeom>
          <a:solidFill>
            <a:srgbClr val="4BC1DD">
              <a:lumMod val="60000"/>
              <a:lumOff val="40000"/>
            </a:srgbClr>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0488" tIns="44450" rIns="90488" bIns="44450" anchor="ctr">
            <a:spAutoFit/>
          </a:bodyPr>
          <a:lstStyle>
            <a:defPPr>
              <a:defRPr lang="en-US"/>
            </a:defPPr>
            <a:lvl1pPr algn="ctr" eaLnBrk="1" hangingPunct="1">
              <a:defRPr sz="1167" b="1">
                <a:solidFill>
                  <a:srgbClr val="FFFFFF"/>
                </a:solidFill>
                <a:latin typeface="微软雅黑" panose="020B0503020204020204" pitchFamily="34" charset="-122"/>
                <a:ea typeface="微软雅黑" panose="020B0503020204020204" pitchFamily="34" charset="-122"/>
              </a:defRPr>
            </a:lvl1pPr>
            <a:lvl2pPr marL="742950" indent="-285750">
              <a:defRPr sz="2200">
                <a:solidFill>
                  <a:schemeClr val="hlink"/>
                </a:solidFill>
                <a:ea typeface="宋体" panose="02010600030101010101" pitchFamily="2" charset="-122"/>
              </a:defRPr>
            </a:lvl2pPr>
            <a:lvl3pPr marL="1143000" indent="-228600">
              <a:defRPr sz="2200">
                <a:solidFill>
                  <a:schemeClr val="hlink"/>
                </a:solidFill>
                <a:ea typeface="宋体" panose="02010600030101010101" pitchFamily="2" charset="-122"/>
              </a:defRPr>
            </a:lvl3pPr>
            <a:lvl4pPr marL="1600200" indent="-228600">
              <a:defRPr sz="2200">
                <a:solidFill>
                  <a:schemeClr val="hlink"/>
                </a:solidFill>
                <a:ea typeface="宋体" panose="02010600030101010101" pitchFamily="2" charset="-122"/>
              </a:defRPr>
            </a:lvl4pPr>
            <a:lvl5pPr marL="2057400" indent="-228600">
              <a:defRPr sz="2200">
                <a:solidFill>
                  <a:schemeClr val="hlink"/>
                </a:solidFill>
                <a:ea typeface="宋体" panose="02010600030101010101" pitchFamily="2" charset="-122"/>
              </a:defRPr>
            </a:lvl5pPr>
            <a:lvl6pPr marL="2514600" indent="-228600" eaLnBrk="0" fontAlgn="base" hangingPunct="0">
              <a:spcBef>
                <a:spcPct val="0"/>
              </a:spcBef>
              <a:spcAft>
                <a:spcPct val="0"/>
              </a:spcAft>
              <a:defRPr sz="2200">
                <a:solidFill>
                  <a:schemeClr val="hlink"/>
                </a:solidFill>
                <a:ea typeface="宋体" panose="02010600030101010101" pitchFamily="2" charset="-122"/>
              </a:defRPr>
            </a:lvl6pPr>
            <a:lvl7pPr marL="2971800" indent="-228600" eaLnBrk="0" fontAlgn="base" hangingPunct="0">
              <a:spcBef>
                <a:spcPct val="0"/>
              </a:spcBef>
              <a:spcAft>
                <a:spcPct val="0"/>
              </a:spcAft>
              <a:defRPr sz="2200">
                <a:solidFill>
                  <a:schemeClr val="hlink"/>
                </a:solidFill>
                <a:ea typeface="宋体" panose="02010600030101010101" pitchFamily="2" charset="-122"/>
              </a:defRPr>
            </a:lvl7pPr>
            <a:lvl8pPr marL="3429000" indent="-228600" eaLnBrk="0" fontAlgn="base" hangingPunct="0">
              <a:spcBef>
                <a:spcPct val="0"/>
              </a:spcBef>
              <a:spcAft>
                <a:spcPct val="0"/>
              </a:spcAft>
              <a:defRPr sz="2200">
                <a:solidFill>
                  <a:schemeClr val="hlink"/>
                </a:solidFill>
                <a:ea typeface="宋体" panose="02010600030101010101" pitchFamily="2" charset="-122"/>
              </a:defRPr>
            </a:lvl8pPr>
            <a:lvl9pPr marL="3886200" indent="-228600" eaLnBrk="0" fontAlgn="base" hangingPunct="0">
              <a:spcBef>
                <a:spcPct val="0"/>
              </a:spcBef>
              <a:spcAft>
                <a:spcPct val="0"/>
              </a:spcAft>
              <a:defRPr sz="2200">
                <a:solidFill>
                  <a:schemeClr val="hlink"/>
                </a:solidFill>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问卷调查和访谈</a:t>
            </a:r>
            <a:endParaRPr kumimoji="0" lang="en-US"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34" name="Rectangle 15">
            <a:extLst>
              <a:ext uri="{FF2B5EF4-FFF2-40B4-BE49-F238E27FC236}">
                <a16:creationId xmlns:a16="http://schemas.microsoft.com/office/drawing/2014/main" id="{F511661F-9CCF-46ED-9ADA-2971056F6110}"/>
              </a:ext>
            </a:extLst>
          </p:cNvPr>
          <p:cNvSpPr>
            <a:spLocks noChangeArrowheads="1"/>
          </p:cNvSpPr>
          <p:nvPr/>
        </p:nvSpPr>
        <p:spPr bwMode="auto">
          <a:xfrm>
            <a:off x="541466" y="1890419"/>
            <a:ext cx="3171067" cy="1905000"/>
          </a:xfrm>
          <a:prstGeom prst="rect">
            <a:avLst/>
          </a:prstGeom>
          <a:solidFill>
            <a:sysClr val="window" lastClr="FFFFFF"/>
          </a:solidFill>
          <a:ln>
            <a:solidFill>
              <a:srgbClr val="4BC1DD">
                <a:lumMod val="75000"/>
              </a:srgbClr>
            </a:solidFill>
          </a:ln>
        </p:spPr>
        <p:txBody>
          <a:bodyPr wrap="none" lIns="90488" tIns="44450" rIns="90488" bIns="44450" anchorCtr="1"/>
          <a:lstStyle>
            <a:lvl1pPr marL="177800" indent="-177800">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177800" marR="0" lvl="0" indent="-177800" algn="ctr" defTabSz="914400" eaLnBrk="1" fontAlgn="auto" latinLnBrk="0" hangingPunct="1">
              <a:lnSpc>
                <a:spcPct val="100000"/>
              </a:lnSpc>
              <a:spcBef>
                <a:spcPts val="0"/>
              </a:spcBef>
              <a:spcAft>
                <a:spcPts val="0"/>
              </a:spcAft>
              <a:buClrTx/>
              <a:buSzTx/>
              <a:buFontTx/>
              <a:buNone/>
              <a:tabLst/>
              <a:defRPr/>
            </a:pPr>
            <a:r>
              <a:rPr kumimoji="0" lang="zh-CN" altLang="en-US" sz="144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现状梳理</a:t>
            </a:r>
            <a:endParaRPr kumimoji="0" lang="en-CA" altLang="en-US" sz="144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35" name="Rectangle 4">
            <a:extLst>
              <a:ext uri="{FF2B5EF4-FFF2-40B4-BE49-F238E27FC236}">
                <a16:creationId xmlns:a16="http://schemas.microsoft.com/office/drawing/2014/main" id="{4CF0FC4B-9073-4518-8ADB-5F7486982154}"/>
              </a:ext>
            </a:extLst>
          </p:cNvPr>
          <p:cNvSpPr>
            <a:spLocks noChangeArrowheads="1"/>
          </p:cNvSpPr>
          <p:nvPr/>
        </p:nvSpPr>
        <p:spPr bwMode="auto">
          <a:xfrm>
            <a:off x="824123" y="2226663"/>
            <a:ext cx="2675588" cy="292901"/>
          </a:xfrm>
          <a:prstGeom prst="rect">
            <a:avLst/>
          </a:prstGeom>
          <a:solidFill>
            <a:srgbClr val="4BC1DD">
              <a:lumMod val="60000"/>
              <a:lumOff val="40000"/>
            </a:srgbClr>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0488" tIns="44450" rIns="90488" bIns="44450" anchor="ctr">
            <a:spAutoFit/>
          </a:bodyP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数据合规梳理</a:t>
            </a:r>
            <a:endParaRPr kumimoji="0" lang="en-CA"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36" name="Rectangle 5">
            <a:extLst>
              <a:ext uri="{FF2B5EF4-FFF2-40B4-BE49-F238E27FC236}">
                <a16:creationId xmlns:a16="http://schemas.microsoft.com/office/drawing/2014/main" id="{87A677AB-3A49-48B8-81CB-8FFE74E861CD}"/>
              </a:ext>
            </a:extLst>
          </p:cNvPr>
          <p:cNvSpPr>
            <a:spLocks noChangeArrowheads="1"/>
          </p:cNvSpPr>
          <p:nvPr/>
        </p:nvSpPr>
        <p:spPr bwMode="auto">
          <a:xfrm>
            <a:off x="824123" y="2694514"/>
            <a:ext cx="2675588" cy="292901"/>
          </a:xfrm>
          <a:prstGeom prst="rect">
            <a:avLst/>
          </a:prstGeom>
          <a:solidFill>
            <a:srgbClr val="4BC1DD">
              <a:lumMod val="60000"/>
              <a:lumOff val="40000"/>
            </a:srgbClr>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0488" tIns="44450" rIns="90488" bIns="44450" anchor="ctr">
            <a:spAutoFit/>
          </a:bodyP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数据资产梳理</a:t>
            </a:r>
            <a:endParaRPr kumimoji="0" lang="en-CA"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37" name="Rectangle 6">
            <a:extLst>
              <a:ext uri="{FF2B5EF4-FFF2-40B4-BE49-F238E27FC236}">
                <a16:creationId xmlns:a16="http://schemas.microsoft.com/office/drawing/2014/main" id="{83610739-500E-433A-AC09-049F7810A004}"/>
              </a:ext>
            </a:extLst>
          </p:cNvPr>
          <p:cNvSpPr>
            <a:spLocks noChangeArrowheads="1"/>
          </p:cNvSpPr>
          <p:nvPr/>
        </p:nvSpPr>
        <p:spPr bwMode="auto">
          <a:xfrm>
            <a:off x="824123" y="3247044"/>
            <a:ext cx="2675588" cy="292901"/>
          </a:xfrm>
          <a:prstGeom prst="rect">
            <a:avLst/>
          </a:prstGeom>
          <a:solidFill>
            <a:srgbClr val="4BC1DD">
              <a:lumMod val="60000"/>
              <a:lumOff val="40000"/>
            </a:srgbClr>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0488" tIns="44450" rIns="90488" bIns="44450" anchor="ctr">
            <a:spAutoFit/>
          </a:bodyPr>
          <a:lstStyle>
            <a:lvl1pPr>
              <a:defRPr sz="2200">
                <a:solidFill>
                  <a:schemeClr val="hlink"/>
                </a:solidFill>
                <a:latin typeface="Arial" panose="020B0604020202020204" pitchFamily="34" charset="0"/>
                <a:ea typeface="宋体" panose="02010600030101010101" pitchFamily="2" charset="-122"/>
              </a:defRPr>
            </a:lvl1pPr>
            <a:lvl2pPr marL="742950" indent="-285750">
              <a:defRPr sz="2200">
                <a:solidFill>
                  <a:schemeClr val="hlink"/>
                </a:solidFill>
                <a:latin typeface="Arial" panose="020B0604020202020204" pitchFamily="34" charset="0"/>
                <a:ea typeface="宋体" panose="02010600030101010101" pitchFamily="2" charset="-122"/>
              </a:defRPr>
            </a:lvl2pPr>
            <a:lvl3pPr marL="1143000" indent="-228600">
              <a:defRPr sz="2200">
                <a:solidFill>
                  <a:schemeClr val="hlink"/>
                </a:solidFill>
                <a:latin typeface="Arial" panose="020B0604020202020204" pitchFamily="34" charset="0"/>
                <a:ea typeface="宋体" panose="02010600030101010101" pitchFamily="2" charset="-122"/>
              </a:defRPr>
            </a:lvl3pPr>
            <a:lvl4pPr marL="1600200" indent="-228600">
              <a:defRPr sz="2200">
                <a:solidFill>
                  <a:schemeClr val="hlink"/>
                </a:solidFill>
                <a:latin typeface="Arial" panose="020B0604020202020204" pitchFamily="34" charset="0"/>
                <a:ea typeface="宋体" panose="02010600030101010101" pitchFamily="2" charset="-122"/>
              </a:defRPr>
            </a:lvl4pPr>
            <a:lvl5pPr marL="2057400" indent="-228600">
              <a:defRPr sz="2200">
                <a:solidFill>
                  <a:schemeClr val="hlink"/>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数据管控机制梳理</a:t>
            </a:r>
            <a:endParaRPr kumimoji="0" lang="en-CA" altLang="en-US" sz="132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38" name="AutoShape 20">
            <a:extLst>
              <a:ext uri="{FF2B5EF4-FFF2-40B4-BE49-F238E27FC236}">
                <a16:creationId xmlns:a16="http://schemas.microsoft.com/office/drawing/2014/main" id="{A1322962-2628-457C-A2E1-51E4AC3C1DB5}"/>
              </a:ext>
            </a:extLst>
          </p:cNvPr>
          <p:cNvCxnSpPr>
            <a:cxnSpLocks noChangeShapeType="1"/>
            <a:stCxn id="35" idx="2"/>
            <a:endCxn id="36" idx="0"/>
          </p:cNvCxnSpPr>
          <p:nvPr/>
        </p:nvCxnSpPr>
        <p:spPr bwMode="auto">
          <a:xfrm>
            <a:off x="2161917" y="2519564"/>
            <a:ext cx="0" cy="174950"/>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9" name="AutoShape 21">
            <a:extLst>
              <a:ext uri="{FF2B5EF4-FFF2-40B4-BE49-F238E27FC236}">
                <a16:creationId xmlns:a16="http://schemas.microsoft.com/office/drawing/2014/main" id="{1ED95679-D022-4028-A31F-EE4F721B61DD}"/>
              </a:ext>
            </a:extLst>
          </p:cNvPr>
          <p:cNvCxnSpPr>
            <a:cxnSpLocks noChangeShapeType="1"/>
            <a:stCxn id="36" idx="2"/>
            <a:endCxn id="37" idx="0"/>
          </p:cNvCxnSpPr>
          <p:nvPr/>
        </p:nvCxnSpPr>
        <p:spPr bwMode="auto">
          <a:xfrm>
            <a:off x="2161917" y="2987415"/>
            <a:ext cx="0" cy="25962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40" name="直接箭头连接符 39">
            <a:extLst>
              <a:ext uri="{FF2B5EF4-FFF2-40B4-BE49-F238E27FC236}">
                <a16:creationId xmlns:a16="http://schemas.microsoft.com/office/drawing/2014/main" id="{38ABD9CC-FCB1-4169-856B-A7CE5143D4E6}"/>
              </a:ext>
            </a:extLst>
          </p:cNvPr>
          <p:cNvCxnSpPr>
            <a:cxnSpLocks/>
          </p:cNvCxnSpPr>
          <p:nvPr/>
        </p:nvCxnSpPr>
        <p:spPr>
          <a:xfrm flipH="1">
            <a:off x="2227105" y="3881203"/>
            <a:ext cx="3454718" cy="1100513"/>
          </a:xfrm>
          <a:prstGeom prst="straightConnector1">
            <a:avLst/>
          </a:prstGeom>
          <a:noFill/>
          <a:ln w="6350" cap="flat" cmpd="sng" algn="ctr">
            <a:solidFill>
              <a:srgbClr val="4BC1DD">
                <a:lumMod val="75000"/>
              </a:srgbClr>
            </a:solidFill>
            <a:prstDash val="solid"/>
            <a:miter lim="800000"/>
            <a:tailEnd type="triangle"/>
          </a:ln>
          <a:effectLst/>
          <a:extLst>
            <a:ext uri="{909E8E84-426E-40DD-AFC4-6F175D3DCCD1}">
              <a14:hiddenFill xmlns:a14="http://schemas.microsoft.com/office/drawing/2010/main">
                <a:noFill/>
              </a14:hiddenFill>
            </a:ext>
          </a:extLst>
        </p:spPr>
      </p:cxnSp>
      <p:sp>
        <p:nvSpPr>
          <p:cNvPr id="41" name="矩形 40">
            <a:extLst>
              <a:ext uri="{FF2B5EF4-FFF2-40B4-BE49-F238E27FC236}">
                <a16:creationId xmlns:a16="http://schemas.microsoft.com/office/drawing/2014/main" id="{CABB9917-7482-4BE6-8F61-3366C5959B74}"/>
              </a:ext>
            </a:extLst>
          </p:cNvPr>
          <p:cNvSpPr/>
          <p:nvPr/>
        </p:nvSpPr>
        <p:spPr>
          <a:xfrm>
            <a:off x="541467" y="1753134"/>
            <a:ext cx="336613" cy="269879"/>
          </a:xfrm>
          <a:prstGeom prst="rect">
            <a:avLst/>
          </a:prstGeom>
          <a:solidFill>
            <a:srgbClr val="44546A">
              <a:lumMod val="75000"/>
            </a:srgbClr>
          </a:solidFill>
          <a:ln w="12700" cap="flat" cmpd="sng" algn="ctr">
            <a:solidFill>
              <a:srgbClr val="4BC1D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16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1</a:t>
            </a:r>
            <a:endParaRPr kumimoji="0" lang="zh-CN" altLang="en-US" sz="216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2" name="矩形 41">
            <a:extLst>
              <a:ext uri="{FF2B5EF4-FFF2-40B4-BE49-F238E27FC236}">
                <a16:creationId xmlns:a16="http://schemas.microsoft.com/office/drawing/2014/main" id="{4A3283DC-08BF-47A5-BCD9-5673B537E0E2}"/>
              </a:ext>
            </a:extLst>
          </p:cNvPr>
          <p:cNvSpPr/>
          <p:nvPr/>
        </p:nvSpPr>
        <p:spPr>
          <a:xfrm>
            <a:off x="4157331" y="1753134"/>
            <a:ext cx="336613" cy="269879"/>
          </a:xfrm>
          <a:prstGeom prst="rect">
            <a:avLst/>
          </a:prstGeom>
          <a:solidFill>
            <a:srgbClr val="44546A">
              <a:lumMod val="75000"/>
            </a:srgbClr>
          </a:solidFill>
          <a:ln w="12700" cap="flat" cmpd="sng" algn="ctr">
            <a:solidFill>
              <a:srgbClr val="4BC1D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16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2</a:t>
            </a:r>
            <a:endParaRPr kumimoji="0" lang="zh-CN" altLang="en-US" sz="216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3" name="矩形 42">
            <a:extLst>
              <a:ext uri="{FF2B5EF4-FFF2-40B4-BE49-F238E27FC236}">
                <a16:creationId xmlns:a16="http://schemas.microsoft.com/office/drawing/2014/main" id="{3C949B75-422B-4A03-8654-BBB8F237378E}"/>
              </a:ext>
            </a:extLst>
          </p:cNvPr>
          <p:cNvSpPr/>
          <p:nvPr/>
        </p:nvSpPr>
        <p:spPr>
          <a:xfrm>
            <a:off x="7622117" y="1741689"/>
            <a:ext cx="336613" cy="269879"/>
          </a:xfrm>
          <a:prstGeom prst="rect">
            <a:avLst/>
          </a:prstGeom>
          <a:solidFill>
            <a:srgbClr val="44546A">
              <a:lumMod val="75000"/>
            </a:srgbClr>
          </a:solidFill>
          <a:ln w="12700" cap="flat" cmpd="sng" algn="ctr">
            <a:solidFill>
              <a:srgbClr val="4BC1D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16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3</a:t>
            </a:r>
            <a:endParaRPr kumimoji="0" lang="zh-CN" altLang="en-US" sz="216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4" name="矩形 43">
            <a:extLst>
              <a:ext uri="{FF2B5EF4-FFF2-40B4-BE49-F238E27FC236}">
                <a16:creationId xmlns:a16="http://schemas.microsoft.com/office/drawing/2014/main" id="{4DFB541A-AAB2-4EBE-B206-8F9DAE619BA1}"/>
              </a:ext>
            </a:extLst>
          </p:cNvPr>
          <p:cNvSpPr/>
          <p:nvPr/>
        </p:nvSpPr>
        <p:spPr>
          <a:xfrm>
            <a:off x="7622117" y="3819820"/>
            <a:ext cx="336613" cy="269879"/>
          </a:xfrm>
          <a:prstGeom prst="rect">
            <a:avLst/>
          </a:prstGeom>
          <a:solidFill>
            <a:srgbClr val="44546A">
              <a:lumMod val="75000"/>
            </a:srgbClr>
          </a:solidFill>
          <a:ln w="12700" cap="flat" cmpd="sng" algn="ctr">
            <a:solidFill>
              <a:srgbClr val="4BC1D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16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zh-CN" altLang="en-US" sz="216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pic>
        <p:nvPicPr>
          <p:cNvPr id="45" name="图片 44">
            <a:extLst>
              <a:ext uri="{FF2B5EF4-FFF2-40B4-BE49-F238E27FC236}">
                <a16:creationId xmlns:a16="http://schemas.microsoft.com/office/drawing/2014/main" id="{46CCE204-F797-431C-8419-10E4160AF1FB}"/>
              </a:ext>
            </a:extLst>
          </p:cNvPr>
          <p:cNvPicPr>
            <a:picLocks noChangeAspect="1"/>
          </p:cNvPicPr>
          <p:nvPr/>
        </p:nvPicPr>
        <p:blipFill>
          <a:blip r:embed="rId2"/>
          <a:stretch>
            <a:fillRect/>
          </a:stretch>
        </p:blipFill>
        <p:spPr>
          <a:xfrm>
            <a:off x="428774" y="5109938"/>
            <a:ext cx="2937038" cy="1428181"/>
          </a:xfrm>
          <a:prstGeom prst="rect">
            <a:avLst/>
          </a:prstGeom>
        </p:spPr>
      </p:pic>
      <p:pic>
        <p:nvPicPr>
          <p:cNvPr id="46" name="图片 45">
            <a:extLst>
              <a:ext uri="{FF2B5EF4-FFF2-40B4-BE49-F238E27FC236}">
                <a16:creationId xmlns:a16="http://schemas.microsoft.com/office/drawing/2014/main" id="{C6F89D9C-1C81-4AF1-B513-E84CFD22BCC0}"/>
              </a:ext>
            </a:extLst>
          </p:cNvPr>
          <p:cNvPicPr>
            <a:picLocks noChangeAspect="1"/>
          </p:cNvPicPr>
          <p:nvPr/>
        </p:nvPicPr>
        <p:blipFill>
          <a:blip r:embed="rId3"/>
          <a:stretch>
            <a:fillRect/>
          </a:stretch>
        </p:blipFill>
        <p:spPr>
          <a:xfrm>
            <a:off x="3829259" y="4989723"/>
            <a:ext cx="3799717" cy="1588028"/>
          </a:xfrm>
          <a:prstGeom prst="rect">
            <a:avLst/>
          </a:prstGeom>
        </p:spPr>
      </p:pic>
      <p:cxnSp>
        <p:nvCxnSpPr>
          <p:cNvPr id="47" name="直接箭头连接符 46">
            <a:extLst>
              <a:ext uri="{FF2B5EF4-FFF2-40B4-BE49-F238E27FC236}">
                <a16:creationId xmlns:a16="http://schemas.microsoft.com/office/drawing/2014/main" id="{CE4DC652-43CE-4EC0-AE54-36D8C65061D4}"/>
              </a:ext>
            </a:extLst>
          </p:cNvPr>
          <p:cNvCxnSpPr>
            <a:cxnSpLocks/>
            <a:stCxn id="4" idx="4"/>
          </p:cNvCxnSpPr>
          <p:nvPr/>
        </p:nvCxnSpPr>
        <p:spPr>
          <a:xfrm flipH="1">
            <a:off x="5421974" y="4003876"/>
            <a:ext cx="1963396" cy="976313"/>
          </a:xfrm>
          <a:prstGeom prst="straightConnector1">
            <a:avLst/>
          </a:prstGeom>
          <a:noFill/>
          <a:ln w="6350" cap="flat" cmpd="sng" algn="ctr">
            <a:solidFill>
              <a:srgbClr val="4BC1DD">
                <a:lumMod val="75000"/>
              </a:srgbClr>
            </a:solidFill>
            <a:prstDash val="solid"/>
            <a:miter lim="800000"/>
            <a:tailEnd type="triangle"/>
          </a:ln>
          <a:effectLst/>
          <a:extLst>
            <a:ext uri="{909E8E84-426E-40DD-AFC4-6F175D3DCCD1}">
              <a14:hiddenFill xmlns:a14="http://schemas.microsoft.com/office/drawing/2010/main">
                <a:noFill/>
              </a14:hiddenFill>
            </a:ext>
          </a:extLst>
        </p:spPr>
      </p:cxnSp>
      <p:sp>
        <p:nvSpPr>
          <p:cNvPr id="48" name="文本框 47">
            <a:extLst>
              <a:ext uri="{FF2B5EF4-FFF2-40B4-BE49-F238E27FC236}">
                <a16:creationId xmlns:a16="http://schemas.microsoft.com/office/drawing/2014/main" id="{062C2442-C5A2-48ED-B544-69AC45A76909}"/>
              </a:ext>
            </a:extLst>
          </p:cNvPr>
          <p:cNvSpPr txBox="1"/>
          <p:nvPr/>
        </p:nvSpPr>
        <p:spPr>
          <a:xfrm rot="20498337">
            <a:off x="2984067" y="4048396"/>
            <a:ext cx="1948003" cy="338554"/>
          </a:xfrm>
          <a:prstGeom prst="rect">
            <a:avLst/>
          </a:prstGeom>
          <a:noFill/>
        </p:spPr>
        <p:txBody>
          <a:bodyPr wrap="square" rtlCol="0">
            <a:spAutoFit/>
          </a:bodyPr>
          <a:lstStyle/>
          <a:p>
            <a:r>
              <a:rPr lang="zh-CN" altLang="en-US" sz="1600" dirty="0">
                <a:solidFill>
                  <a:prstClr val="black"/>
                </a:solidFill>
                <a:latin typeface="黑体" panose="02010609060101010101" pitchFamily="49" charset="-122"/>
                <a:ea typeface="黑体" panose="02010609060101010101" pitchFamily="49" charset="-122"/>
              </a:rPr>
              <a:t>数据使用场景梳理</a:t>
            </a:r>
          </a:p>
        </p:txBody>
      </p:sp>
      <p:sp>
        <p:nvSpPr>
          <p:cNvPr id="49" name="文本框 48">
            <a:extLst>
              <a:ext uri="{FF2B5EF4-FFF2-40B4-BE49-F238E27FC236}">
                <a16:creationId xmlns:a16="http://schemas.microsoft.com/office/drawing/2014/main" id="{CAC36B6B-D80E-4E7C-AB63-5CB19C77944E}"/>
              </a:ext>
            </a:extLst>
          </p:cNvPr>
          <p:cNvSpPr txBox="1"/>
          <p:nvPr/>
        </p:nvSpPr>
        <p:spPr>
          <a:xfrm rot="20031927">
            <a:off x="5538835" y="4032016"/>
            <a:ext cx="2093189" cy="338554"/>
          </a:xfrm>
          <a:prstGeom prst="rect">
            <a:avLst/>
          </a:prstGeom>
          <a:noFill/>
        </p:spPr>
        <p:txBody>
          <a:bodyPr wrap="square" rtlCol="0">
            <a:spAutoFit/>
          </a:bodyPr>
          <a:lstStyle/>
          <a:p>
            <a:r>
              <a:rPr lang="zh-CN" altLang="en-US" sz="1600" dirty="0">
                <a:solidFill>
                  <a:prstClr val="black"/>
                </a:solidFill>
                <a:latin typeface="黑体" panose="02010609060101010101" pitchFamily="49" charset="-122"/>
                <a:ea typeface="黑体" panose="02010609060101010101" pitchFamily="49" charset="-122"/>
              </a:rPr>
              <a:t>治理评估与流程风险</a:t>
            </a:r>
          </a:p>
        </p:txBody>
      </p:sp>
      <p:sp>
        <p:nvSpPr>
          <p:cNvPr id="50" name="椭圆 49">
            <a:extLst>
              <a:ext uri="{FF2B5EF4-FFF2-40B4-BE49-F238E27FC236}">
                <a16:creationId xmlns:a16="http://schemas.microsoft.com/office/drawing/2014/main" id="{36560149-ED54-4058-9FC9-5A83AFF2B6F8}"/>
              </a:ext>
            </a:extLst>
          </p:cNvPr>
          <p:cNvSpPr/>
          <p:nvPr/>
        </p:nvSpPr>
        <p:spPr>
          <a:xfrm rot="20752971">
            <a:off x="2848850" y="4463620"/>
            <a:ext cx="229394" cy="229394"/>
          </a:xfrm>
          <a:prstGeom prst="ellipse">
            <a:avLst/>
          </a:prstGeom>
          <a:solidFill>
            <a:srgbClr val="4BC1DD"/>
          </a:solidFill>
          <a:ln w="12700" cap="flat" cmpd="sng" algn="ctr">
            <a:solidFill>
              <a:srgbClr val="4BC1D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16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1</a:t>
            </a:r>
            <a:endParaRPr kumimoji="0" lang="zh-CN" altLang="en-US" sz="216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1" name="椭圆 50">
            <a:extLst>
              <a:ext uri="{FF2B5EF4-FFF2-40B4-BE49-F238E27FC236}">
                <a16:creationId xmlns:a16="http://schemas.microsoft.com/office/drawing/2014/main" id="{CBD2860B-BC0D-41D0-9D0B-5B91C9DDA88D}"/>
              </a:ext>
            </a:extLst>
          </p:cNvPr>
          <p:cNvSpPr/>
          <p:nvPr/>
        </p:nvSpPr>
        <p:spPr>
          <a:xfrm rot="20167100">
            <a:off x="5512437" y="4591372"/>
            <a:ext cx="229394" cy="229394"/>
          </a:xfrm>
          <a:prstGeom prst="ellipse">
            <a:avLst/>
          </a:prstGeom>
          <a:solidFill>
            <a:srgbClr val="4BC1DD"/>
          </a:solidFill>
          <a:ln w="12700" cap="flat" cmpd="sng" algn="ctr">
            <a:solidFill>
              <a:srgbClr val="4BC1D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16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2</a:t>
            </a:r>
            <a:endParaRPr kumimoji="0" lang="zh-CN" altLang="en-US" sz="216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57" name="肘形连接符 150">
            <a:extLst>
              <a:ext uri="{FF2B5EF4-FFF2-40B4-BE49-F238E27FC236}">
                <a16:creationId xmlns:a16="http://schemas.microsoft.com/office/drawing/2014/main" id="{33C3635E-31E3-4327-B67D-597BDE8D8CEE}"/>
              </a:ext>
            </a:extLst>
          </p:cNvPr>
          <p:cNvCxnSpPr>
            <a:cxnSpLocks noChangeShapeType="1"/>
            <a:stCxn id="17" idx="2"/>
            <a:endCxn id="7" idx="0"/>
          </p:cNvCxnSpPr>
          <p:nvPr/>
        </p:nvCxnSpPr>
        <p:spPr bwMode="auto">
          <a:xfrm rot="5400000">
            <a:off x="6094981" y="1128427"/>
            <a:ext cx="410491" cy="1108136"/>
          </a:xfrm>
          <a:prstGeom prst="bentConnector3">
            <a:avLst>
              <a:gd name="adj1" fmla="val 50000"/>
            </a:avLst>
          </a:prstGeom>
          <a:noFill/>
          <a:ln w="19050" algn="ctr">
            <a:solidFill>
              <a:srgbClr val="4BC1DD">
                <a:lumMod val="75000"/>
              </a:srgbClr>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3048470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dirty="0"/>
              <a:t>步骤三：调研数据使用过程</a:t>
            </a:r>
          </a:p>
        </p:txBody>
      </p:sp>
      <p:grpSp>
        <p:nvGrpSpPr>
          <p:cNvPr id="52" name="组合 51">
            <a:extLst>
              <a:ext uri="{FF2B5EF4-FFF2-40B4-BE49-F238E27FC236}">
                <a16:creationId xmlns:a16="http://schemas.microsoft.com/office/drawing/2014/main" id="{48A53093-0F50-4DC9-924A-5A90E7BA7DB3}"/>
              </a:ext>
            </a:extLst>
          </p:cNvPr>
          <p:cNvGrpSpPr/>
          <p:nvPr/>
        </p:nvGrpSpPr>
        <p:grpSpPr>
          <a:xfrm>
            <a:off x="828673" y="1794953"/>
            <a:ext cx="3673824" cy="3637462"/>
            <a:chOff x="1711908" y="2479785"/>
            <a:chExt cx="1860550" cy="1842135"/>
          </a:xfrm>
          <a:solidFill>
            <a:srgbClr val="008BC9">
              <a:lumMod val="75000"/>
            </a:srgbClr>
          </a:solidFill>
        </p:grpSpPr>
        <p:sp>
          <p:nvSpPr>
            <p:cNvPr id="53" name="Freeform 25">
              <a:extLst>
                <a:ext uri="{FF2B5EF4-FFF2-40B4-BE49-F238E27FC236}">
                  <a16:creationId xmlns:a16="http://schemas.microsoft.com/office/drawing/2014/main" id="{1334AC6A-162E-4D98-A4D0-3D90E3C86B68}"/>
                </a:ext>
              </a:extLst>
            </p:cNvPr>
            <p:cNvSpPr>
              <a:spLocks noChangeAspect="1"/>
            </p:cNvSpPr>
            <p:nvPr/>
          </p:nvSpPr>
          <p:spPr bwMode="gray">
            <a:xfrm>
              <a:off x="2642183" y="2479785"/>
              <a:ext cx="806450" cy="790575"/>
            </a:xfrm>
            <a:custGeom>
              <a:avLst/>
              <a:gdLst>
                <a:gd name="T0" fmla="*/ 0 w 983"/>
                <a:gd name="T1" fmla="*/ 0 h 965"/>
                <a:gd name="T2" fmla="*/ 2147483647 w 983"/>
                <a:gd name="T3" fmla="*/ 2147483647 h 965"/>
                <a:gd name="T4" fmla="*/ 2147483647 w 983"/>
                <a:gd name="T5" fmla="*/ 2147483647 h 965"/>
                <a:gd name="T6" fmla="*/ 2147483647 w 983"/>
                <a:gd name="T7" fmla="*/ 2147483647 h 965"/>
                <a:gd name="T8" fmla="*/ 2147483647 w 983"/>
                <a:gd name="T9" fmla="*/ 2147483647 h 965"/>
                <a:gd name="T10" fmla="*/ 2147483647 w 983"/>
                <a:gd name="T11" fmla="*/ 2147483647 h 965"/>
                <a:gd name="T12" fmla="*/ 2147483647 w 983"/>
                <a:gd name="T13" fmla="*/ 2147483647 h 965"/>
                <a:gd name="T14" fmla="*/ 2147483647 w 983"/>
                <a:gd name="T15" fmla="*/ 2147483647 h 965"/>
                <a:gd name="T16" fmla="*/ 2147483647 w 983"/>
                <a:gd name="T17" fmla="*/ 2147483647 h 965"/>
                <a:gd name="T18" fmla="*/ 2147483647 w 983"/>
                <a:gd name="T19" fmla="*/ 2147483647 h 965"/>
                <a:gd name="T20" fmla="*/ 2147483647 w 983"/>
                <a:gd name="T21" fmla="*/ 2147483647 h 965"/>
                <a:gd name="T22" fmla="*/ 2147483647 w 983"/>
                <a:gd name="T23" fmla="*/ 2147483647 h 965"/>
                <a:gd name="T24" fmla="*/ 2147483647 w 983"/>
                <a:gd name="T25" fmla="*/ 2147483647 h 965"/>
                <a:gd name="T26" fmla="*/ 2147483647 w 983"/>
                <a:gd name="T27" fmla="*/ 2147483647 h 965"/>
                <a:gd name="T28" fmla="*/ 2147483647 w 983"/>
                <a:gd name="T29" fmla="*/ 2147483647 h 965"/>
                <a:gd name="T30" fmla="*/ 2147483647 w 983"/>
                <a:gd name="T31" fmla="*/ 2147483647 h 965"/>
                <a:gd name="T32" fmla="*/ 2147483647 w 983"/>
                <a:gd name="T33" fmla="*/ 2147483647 h 965"/>
                <a:gd name="T34" fmla="*/ 2147483647 w 983"/>
                <a:gd name="T35" fmla="*/ 2147483647 h 965"/>
                <a:gd name="T36" fmla="*/ 2147483647 w 983"/>
                <a:gd name="T37" fmla="*/ 2147483647 h 965"/>
                <a:gd name="T38" fmla="*/ 2147483647 w 983"/>
                <a:gd name="T39" fmla="*/ 2147483647 h 965"/>
                <a:gd name="T40" fmla="*/ 2147483647 w 983"/>
                <a:gd name="T41" fmla="*/ 2147483647 h 965"/>
                <a:gd name="T42" fmla="*/ 2147483647 w 983"/>
                <a:gd name="T43" fmla="*/ 2147483647 h 965"/>
                <a:gd name="T44" fmla="*/ 2147483647 w 983"/>
                <a:gd name="T45" fmla="*/ 2147483647 h 965"/>
                <a:gd name="T46" fmla="*/ 2147483647 w 983"/>
                <a:gd name="T47" fmla="*/ 2147483647 h 965"/>
                <a:gd name="T48" fmla="*/ 2147483647 w 983"/>
                <a:gd name="T49" fmla="*/ 2147483647 h 965"/>
                <a:gd name="T50" fmla="*/ 2147483647 w 983"/>
                <a:gd name="T51" fmla="*/ 2147483647 h 965"/>
                <a:gd name="T52" fmla="*/ 2147483647 w 983"/>
                <a:gd name="T53" fmla="*/ 2147483647 h 965"/>
                <a:gd name="T54" fmla="*/ 2147483647 w 983"/>
                <a:gd name="T55" fmla="*/ 2147483647 h 965"/>
                <a:gd name="T56" fmla="*/ 2147483647 w 983"/>
                <a:gd name="T57" fmla="*/ 2147483647 h 965"/>
                <a:gd name="T58" fmla="*/ 2147483647 w 983"/>
                <a:gd name="T59" fmla="*/ 2147483647 h 965"/>
                <a:gd name="T60" fmla="*/ 2147483647 w 983"/>
                <a:gd name="T61" fmla="*/ 2147483647 h 965"/>
                <a:gd name="T62" fmla="*/ 2147483647 w 983"/>
                <a:gd name="T63" fmla="*/ 2147483647 h 965"/>
                <a:gd name="T64" fmla="*/ 2147483647 w 983"/>
                <a:gd name="T65" fmla="*/ 2147483647 h 965"/>
                <a:gd name="T66" fmla="*/ 2147483647 w 983"/>
                <a:gd name="T67" fmla="*/ 2147483647 h 965"/>
                <a:gd name="T68" fmla="*/ 2147483647 w 983"/>
                <a:gd name="T69" fmla="*/ 2147483647 h 965"/>
                <a:gd name="T70" fmla="*/ 2147483647 w 983"/>
                <a:gd name="T71" fmla="*/ 2147483647 h 965"/>
                <a:gd name="T72" fmla="*/ 0 w 983"/>
                <a:gd name="T73" fmla="*/ 2147483647 h 9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3"/>
                <a:gd name="T112" fmla="*/ 0 h 965"/>
                <a:gd name="T113" fmla="*/ 983 w 983"/>
                <a:gd name="T114" fmla="*/ 965 h 9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3" h="965">
                  <a:moveTo>
                    <a:pt x="0" y="795"/>
                  </a:moveTo>
                  <a:lnTo>
                    <a:pt x="0" y="0"/>
                  </a:lnTo>
                  <a:lnTo>
                    <a:pt x="28" y="1"/>
                  </a:lnTo>
                  <a:lnTo>
                    <a:pt x="56" y="2"/>
                  </a:lnTo>
                  <a:lnTo>
                    <a:pt x="83" y="3"/>
                  </a:lnTo>
                  <a:lnTo>
                    <a:pt x="111" y="6"/>
                  </a:lnTo>
                  <a:lnTo>
                    <a:pt x="139" y="9"/>
                  </a:lnTo>
                  <a:lnTo>
                    <a:pt x="166" y="12"/>
                  </a:lnTo>
                  <a:lnTo>
                    <a:pt x="194" y="17"/>
                  </a:lnTo>
                  <a:lnTo>
                    <a:pt x="221" y="22"/>
                  </a:lnTo>
                  <a:lnTo>
                    <a:pt x="248" y="28"/>
                  </a:lnTo>
                  <a:lnTo>
                    <a:pt x="275" y="34"/>
                  </a:lnTo>
                  <a:lnTo>
                    <a:pt x="302" y="41"/>
                  </a:lnTo>
                  <a:lnTo>
                    <a:pt x="329" y="49"/>
                  </a:lnTo>
                  <a:lnTo>
                    <a:pt x="356" y="58"/>
                  </a:lnTo>
                  <a:lnTo>
                    <a:pt x="382" y="67"/>
                  </a:lnTo>
                  <a:lnTo>
                    <a:pt x="395" y="71"/>
                  </a:lnTo>
                  <a:lnTo>
                    <a:pt x="408" y="76"/>
                  </a:lnTo>
                  <a:lnTo>
                    <a:pt x="434" y="87"/>
                  </a:lnTo>
                  <a:lnTo>
                    <a:pt x="459" y="98"/>
                  </a:lnTo>
                  <a:lnTo>
                    <a:pt x="485" y="109"/>
                  </a:lnTo>
                  <a:lnTo>
                    <a:pt x="510" y="121"/>
                  </a:lnTo>
                  <a:lnTo>
                    <a:pt x="534" y="134"/>
                  </a:lnTo>
                  <a:lnTo>
                    <a:pt x="559" y="147"/>
                  </a:lnTo>
                  <a:lnTo>
                    <a:pt x="584" y="161"/>
                  </a:lnTo>
                  <a:lnTo>
                    <a:pt x="608" y="176"/>
                  </a:lnTo>
                  <a:lnTo>
                    <a:pt x="631" y="191"/>
                  </a:lnTo>
                  <a:lnTo>
                    <a:pt x="654" y="207"/>
                  </a:lnTo>
                  <a:lnTo>
                    <a:pt x="676" y="223"/>
                  </a:lnTo>
                  <a:lnTo>
                    <a:pt x="699" y="240"/>
                  </a:lnTo>
                  <a:lnTo>
                    <a:pt x="720" y="257"/>
                  </a:lnTo>
                  <a:lnTo>
                    <a:pt x="742" y="275"/>
                  </a:lnTo>
                  <a:lnTo>
                    <a:pt x="762" y="294"/>
                  </a:lnTo>
                  <a:lnTo>
                    <a:pt x="773" y="303"/>
                  </a:lnTo>
                  <a:lnTo>
                    <a:pt x="783" y="313"/>
                  </a:lnTo>
                  <a:lnTo>
                    <a:pt x="803" y="332"/>
                  </a:lnTo>
                  <a:lnTo>
                    <a:pt x="828" y="359"/>
                  </a:lnTo>
                  <a:lnTo>
                    <a:pt x="853" y="387"/>
                  </a:lnTo>
                  <a:lnTo>
                    <a:pt x="865" y="401"/>
                  </a:lnTo>
                  <a:lnTo>
                    <a:pt x="877" y="415"/>
                  </a:lnTo>
                  <a:lnTo>
                    <a:pt x="900" y="444"/>
                  </a:lnTo>
                  <a:lnTo>
                    <a:pt x="911" y="459"/>
                  </a:lnTo>
                  <a:lnTo>
                    <a:pt x="922" y="474"/>
                  </a:lnTo>
                  <a:lnTo>
                    <a:pt x="933" y="489"/>
                  </a:lnTo>
                  <a:lnTo>
                    <a:pt x="943" y="504"/>
                  </a:lnTo>
                  <a:lnTo>
                    <a:pt x="964" y="535"/>
                  </a:lnTo>
                  <a:lnTo>
                    <a:pt x="973" y="551"/>
                  </a:lnTo>
                  <a:lnTo>
                    <a:pt x="983" y="568"/>
                  </a:lnTo>
                  <a:lnTo>
                    <a:pt x="295" y="965"/>
                  </a:lnTo>
                  <a:lnTo>
                    <a:pt x="283" y="946"/>
                  </a:lnTo>
                  <a:lnTo>
                    <a:pt x="277" y="937"/>
                  </a:lnTo>
                  <a:lnTo>
                    <a:pt x="270" y="928"/>
                  </a:lnTo>
                  <a:lnTo>
                    <a:pt x="256" y="912"/>
                  </a:lnTo>
                  <a:lnTo>
                    <a:pt x="249" y="903"/>
                  </a:lnTo>
                  <a:lnTo>
                    <a:pt x="241" y="896"/>
                  </a:lnTo>
                  <a:lnTo>
                    <a:pt x="234" y="888"/>
                  </a:lnTo>
                  <a:lnTo>
                    <a:pt x="226" y="881"/>
                  </a:lnTo>
                  <a:lnTo>
                    <a:pt x="209" y="867"/>
                  </a:lnTo>
                  <a:lnTo>
                    <a:pt x="191" y="854"/>
                  </a:lnTo>
                  <a:lnTo>
                    <a:pt x="172" y="842"/>
                  </a:lnTo>
                  <a:lnTo>
                    <a:pt x="163" y="836"/>
                  </a:lnTo>
                  <a:lnTo>
                    <a:pt x="153" y="831"/>
                  </a:lnTo>
                  <a:lnTo>
                    <a:pt x="143" y="826"/>
                  </a:lnTo>
                  <a:lnTo>
                    <a:pt x="133" y="822"/>
                  </a:lnTo>
                  <a:lnTo>
                    <a:pt x="123" y="818"/>
                  </a:lnTo>
                  <a:lnTo>
                    <a:pt x="112" y="814"/>
                  </a:lnTo>
                  <a:lnTo>
                    <a:pt x="102" y="810"/>
                  </a:lnTo>
                  <a:lnTo>
                    <a:pt x="91" y="807"/>
                  </a:lnTo>
                  <a:lnTo>
                    <a:pt x="80" y="804"/>
                  </a:lnTo>
                  <a:lnTo>
                    <a:pt x="69" y="802"/>
                  </a:lnTo>
                  <a:lnTo>
                    <a:pt x="46" y="798"/>
                  </a:lnTo>
                  <a:lnTo>
                    <a:pt x="35" y="797"/>
                  </a:lnTo>
                  <a:lnTo>
                    <a:pt x="23" y="796"/>
                  </a:lnTo>
                  <a:lnTo>
                    <a:pt x="0" y="795"/>
                  </a:lnTo>
                  <a:close/>
                </a:path>
              </a:pathLst>
            </a:custGeom>
            <a:grpFill/>
            <a:ln w="38100">
              <a:solidFill>
                <a:srgbClr val="FFFFFF"/>
              </a:solidFill>
              <a:round/>
              <a:headEnd/>
              <a:tailEnd/>
            </a:ln>
          </p:spPr>
          <p:txBody>
            <a:bodyPr lIns="45720" rIns="45720" anchor="ctr" anchorCtr="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91919"/>
                </a:solidFill>
                <a:effectLst/>
                <a:uLnTx/>
                <a:uFillTx/>
                <a:latin typeface="微软雅黑" panose="020B0503020204020204" pitchFamily="34" charset="-122"/>
                <a:ea typeface="微软雅黑" panose="020B0503020204020204" pitchFamily="34" charset="-122"/>
              </a:endParaRPr>
            </a:p>
          </p:txBody>
        </p:sp>
        <p:sp>
          <p:nvSpPr>
            <p:cNvPr id="54" name="Freeform 26">
              <a:extLst>
                <a:ext uri="{FF2B5EF4-FFF2-40B4-BE49-F238E27FC236}">
                  <a16:creationId xmlns:a16="http://schemas.microsoft.com/office/drawing/2014/main" id="{C2578828-E833-4261-BA50-6728DE48F37E}"/>
                </a:ext>
              </a:extLst>
            </p:cNvPr>
            <p:cNvSpPr>
              <a:spLocks noChangeAspect="1"/>
            </p:cNvSpPr>
            <p:nvPr/>
          </p:nvSpPr>
          <p:spPr bwMode="gray">
            <a:xfrm>
              <a:off x="2883483" y="2936985"/>
              <a:ext cx="688975" cy="930275"/>
            </a:xfrm>
            <a:custGeom>
              <a:avLst/>
              <a:gdLst>
                <a:gd name="T0" fmla="*/ 2147483647 w 840"/>
                <a:gd name="T1" fmla="*/ 0 h 1134"/>
                <a:gd name="T2" fmla="*/ 2147483647 w 840"/>
                <a:gd name="T3" fmla="*/ 2147483647 h 1134"/>
                <a:gd name="T4" fmla="*/ 2147483647 w 840"/>
                <a:gd name="T5" fmla="*/ 2147483647 h 1134"/>
                <a:gd name="T6" fmla="*/ 2147483647 w 840"/>
                <a:gd name="T7" fmla="*/ 2147483647 h 1134"/>
                <a:gd name="T8" fmla="*/ 2147483647 w 840"/>
                <a:gd name="T9" fmla="*/ 2147483647 h 1134"/>
                <a:gd name="T10" fmla="*/ 2147483647 w 840"/>
                <a:gd name="T11" fmla="*/ 2147483647 h 1134"/>
                <a:gd name="T12" fmla="*/ 2147483647 w 840"/>
                <a:gd name="T13" fmla="*/ 2147483647 h 1134"/>
                <a:gd name="T14" fmla="*/ 2147483647 w 840"/>
                <a:gd name="T15" fmla="*/ 2147483647 h 1134"/>
                <a:gd name="T16" fmla="*/ 2147483647 w 840"/>
                <a:gd name="T17" fmla="*/ 2147483647 h 1134"/>
                <a:gd name="T18" fmla="*/ 2147483647 w 840"/>
                <a:gd name="T19" fmla="*/ 2147483647 h 1134"/>
                <a:gd name="T20" fmla="*/ 2147483647 w 840"/>
                <a:gd name="T21" fmla="*/ 2147483647 h 1134"/>
                <a:gd name="T22" fmla="*/ 2147483647 w 840"/>
                <a:gd name="T23" fmla="*/ 2147483647 h 1134"/>
                <a:gd name="T24" fmla="*/ 2147483647 w 840"/>
                <a:gd name="T25" fmla="*/ 2147483647 h 1134"/>
                <a:gd name="T26" fmla="*/ 2147483647 w 840"/>
                <a:gd name="T27" fmla="*/ 2147483647 h 1134"/>
                <a:gd name="T28" fmla="*/ 2147483647 w 840"/>
                <a:gd name="T29" fmla="*/ 2147483647 h 1134"/>
                <a:gd name="T30" fmla="*/ 2147483647 w 840"/>
                <a:gd name="T31" fmla="*/ 2147483647 h 1134"/>
                <a:gd name="T32" fmla="*/ 2147483647 w 840"/>
                <a:gd name="T33" fmla="*/ 2147483647 h 1134"/>
                <a:gd name="T34" fmla="*/ 2147483647 w 840"/>
                <a:gd name="T35" fmla="*/ 2147483647 h 1134"/>
                <a:gd name="T36" fmla="*/ 2147483647 w 840"/>
                <a:gd name="T37" fmla="*/ 2147483647 h 1134"/>
                <a:gd name="T38" fmla="*/ 2147483647 w 840"/>
                <a:gd name="T39" fmla="*/ 2147483647 h 1134"/>
                <a:gd name="T40" fmla="*/ 2147483647 w 840"/>
                <a:gd name="T41" fmla="*/ 2147483647 h 1134"/>
                <a:gd name="T42" fmla="*/ 2147483647 w 840"/>
                <a:gd name="T43" fmla="*/ 2147483647 h 1134"/>
                <a:gd name="T44" fmla="*/ 2147483647 w 840"/>
                <a:gd name="T45" fmla="*/ 2147483647 h 1134"/>
                <a:gd name="T46" fmla="*/ 0 w 840"/>
                <a:gd name="T47" fmla="*/ 2147483647 h 1134"/>
                <a:gd name="T48" fmla="*/ 2147483647 w 840"/>
                <a:gd name="T49" fmla="*/ 2147483647 h 1134"/>
                <a:gd name="T50" fmla="*/ 2147483647 w 840"/>
                <a:gd name="T51" fmla="*/ 2147483647 h 1134"/>
                <a:gd name="T52" fmla="*/ 2147483647 w 840"/>
                <a:gd name="T53" fmla="*/ 2147483647 h 1134"/>
                <a:gd name="T54" fmla="*/ 2147483647 w 840"/>
                <a:gd name="T55" fmla="*/ 2147483647 h 1134"/>
                <a:gd name="T56" fmla="*/ 2147483647 w 840"/>
                <a:gd name="T57" fmla="*/ 2147483647 h 1134"/>
                <a:gd name="T58" fmla="*/ 2147483647 w 840"/>
                <a:gd name="T59" fmla="*/ 2147483647 h 1134"/>
                <a:gd name="T60" fmla="*/ 2147483647 w 840"/>
                <a:gd name="T61" fmla="*/ 2147483647 h 1134"/>
                <a:gd name="T62" fmla="*/ 2147483647 w 840"/>
                <a:gd name="T63" fmla="*/ 2147483647 h 1134"/>
                <a:gd name="T64" fmla="*/ 2147483647 w 840"/>
                <a:gd name="T65" fmla="*/ 2147483647 h 1134"/>
                <a:gd name="T66" fmla="*/ 2147483647 w 840"/>
                <a:gd name="T67" fmla="*/ 2147483647 h 1134"/>
                <a:gd name="T68" fmla="*/ 2147483647 w 840"/>
                <a:gd name="T69" fmla="*/ 2147483647 h 1134"/>
                <a:gd name="T70" fmla="*/ 2147483647 w 840"/>
                <a:gd name="T71" fmla="*/ 2147483647 h 1134"/>
                <a:gd name="T72" fmla="*/ 0 w 840"/>
                <a:gd name="T73" fmla="*/ 2147483647 h 11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40"/>
                <a:gd name="T112" fmla="*/ 0 h 1134"/>
                <a:gd name="T113" fmla="*/ 840 w 840"/>
                <a:gd name="T114" fmla="*/ 1134 h 11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40" h="1134">
                  <a:moveTo>
                    <a:pt x="0" y="397"/>
                  </a:moveTo>
                  <a:lnTo>
                    <a:pt x="688" y="0"/>
                  </a:lnTo>
                  <a:lnTo>
                    <a:pt x="701" y="24"/>
                  </a:lnTo>
                  <a:lnTo>
                    <a:pt x="714" y="49"/>
                  </a:lnTo>
                  <a:lnTo>
                    <a:pt x="727" y="74"/>
                  </a:lnTo>
                  <a:lnTo>
                    <a:pt x="739" y="99"/>
                  </a:lnTo>
                  <a:lnTo>
                    <a:pt x="750" y="125"/>
                  </a:lnTo>
                  <a:lnTo>
                    <a:pt x="760" y="150"/>
                  </a:lnTo>
                  <a:lnTo>
                    <a:pt x="770" y="176"/>
                  </a:lnTo>
                  <a:lnTo>
                    <a:pt x="779" y="203"/>
                  </a:lnTo>
                  <a:lnTo>
                    <a:pt x="788" y="229"/>
                  </a:lnTo>
                  <a:lnTo>
                    <a:pt x="796" y="256"/>
                  </a:lnTo>
                  <a:lnTo>
                    <a:pt x="803" y="283"/>
                  </a:lnTo>
                  <a:lnTo>
                    <a:pt x="810" y="310"/>
                  </a:lnTo>
                  <a:lnTo>
                    <a:pt x="816" y="337"/>
                  </a:lnTo>
                  <a:lnTo>
                    <a:pt x="821" y="364"/>
                  </a:lnTo>
                  <a:lnTo>
                    <a:pt x="826" y="392"/>
                  </a:lnTo>
                  <a:lnTo>
                    <a:pt x="830" y="419"/>
                  </a:lnTo>
                  <a:lnTo>
                    <a:pt x="833" y="447"/>
                  </a:lnTo>
                  <a:lnTo>
                    <a:pt x="836" y="474"/>
                  </a:lnTo>
                  <a:lnTo>
                    <a:pt x="838" y="502"/>
                  </a:lnTo>
                  <a:lnTo>
                    <a:pt x="839" y="530"/>
                  </a:lnTo>
                  <a:lnTo>
                    <a:pt x="840" y="558"/>
                  </a:lnTo>
                  <a:lnTo>
                    <a:pt x="840" y="586"/>
                  </a:lnTo>
                  <a:lnTo>
                    <a:pt x="839" y="613"/>
                  </a:lnTo>
                  <a:lnTo>
                    <a:pt x="838" y="641"/>
                  </a:lnTo>
                  <a:lnTo>
                    <a:pt x="835" y="669"/>
                  </a:lnTo>
                  <a:lnTo>
                    <a:pt x="833" y="697"/>
                  </a:lnTo>
                  <a:lnTo>
                    <a:pt x="829" y="724"/>
                  </a:lnTo>
                  <a:lnTo>
                    <a:pt x="825" y="752"/>
                  </a:lnTo>
                  <a:lnTo>
                    <a:pt x="820" y="779"/>
                  </a:lnTo>
                  <a:lnTo>
                    <a:pt x="814" y="806"/>
                  </a:lnTo>
                  <a:lnTo>
                    <a:pt x="808" y="834"/>
                  </a:lnTo>
                  <a:lnTo>
                    <a:pt x="801" y="861"/>
                  </a:lnTo>
                  <a:lnTo>
                    <a:pt x="796" y="878"/>
                  </a:lnTo>
                  <a:lnTo>
                    <a:pt x="791" y="896"/>
                  </a:lnTo>
                  <a:lnTo>
                    <a:pt x="779" y="932"/>
                  </a:lnTo>
                  <a:lnTo>
                    <a:pt x="767" y="967"/>
                  </a:lnTo>
                  <a:lnTo>
                    <a:pt x="760" y="984"/>
                  </a:lnTo>
                  <a:lnTo>
                    <a:pt x="753" y="1001"/>
                  </a:lnTo>
                  <a:lnTo>
                    <a:pt x="738" y="1035"/>
                  </a:lnTo>
                  <a:lnTo>
                    <a:pt x="723" y="1069"/>
                  </a:lnTo>
                  <a:lnTo>
                    <a:pt x="714" y="1085"/>
                  </a:lnTo>
                  <a:lnTo>
                    <a:pt x="706" y="1102"/>
                  </a:lnTo>
                  <a:lnTo>
                    <a:pt x="701" y="1110"/>
                  </a:lnTo>
                  <a:lnTo>
                    <a:pt x="697" y="1118"/>
                  </a:lnTo>
                  <a:lnTo>
                    <a:pt x="688" y="1134"/>
                  </a:lnTo>
                  <a:lnTo>
                    <a:pt x="0" y="737"/>
                  </a:lnTo>
                  <a:lnTo>
                    <a:pt x="10" y="718"/>
                  </a:lnTo>
                  <a:lnTo>
                    <a:pt x="15" y="708"/>
                  </a:lnTo>
                  <a:lnTo>
                    <a:pt x="19" y="698"/>
                  </a:lnTo>
                  <a:lnTo>
                    <a:pt x="23" y="688"/>
                  </a:lnTo>
                  <a:lnTo>
                    <a:pt x="27" y="678"/>
                  </a:lnTo>
                  <a:lnTo>
                    <a:pt x="30" y="667"/>
                  </a:lnTo>
                  <a:lnTo>
                    <a:pt x="33" y="657"/>
                  </a:lnTo>
                  <a:lnTo>
                    <a:pt x="36" y="646"/>
                  </a:lnTo>
                  <a:lnTo>
                    <a:pt x="38" y="635"/>
                  </a:lnTo>
                  <a:lnTo>
                    <a:pt x="40" y="624"/>
                  </a:lnTo>
                  <a:lnTo>
                    <a:pt x="42" y="613"/>
                  </a:lnTo>
                  <a:lnTo>
                    <a:pt x="43" y="602"/>
                  </a:lnTo>
                  <a:lnTo>
                    <a:pt x="44" y="590"/>
                  </a:lnTo>
                  <a:lnTo>
                    <a:pt x="45" y="579"/>
                  </a:lnTo>
                  <a:lnTo>
                    <a:pt x="45" y="567"/>
                  </a:lnTo>
                  <a:lnTo>
                    <a:pt x="45" y="556"/>
                  </a:lnTo>
                  <a:lnTo>
                    <a:pt x="44" y="544"/>
                  </a:lnTo>
                  <a:lnTo>
                    <a:pt x="42" y="521"/>
                  </a:lnTo>
                  <a:lnTo>
                    <a:pt x="38" y="499"/>
                  </a:lnTo>
                  <a:lnTo>
                    <a:pt x="33" y="478"/>
                  </a:lnTo>
                  <a:lnTo>
                    <a:pt x="30" y="467"/>
                  </a:lnTo>
                  <a:lnTo>
                    <a:pt x="27" y="456"/>
                  </a:lnTo>
                  <a:lnTo>
                    <a:pt x="19" y="436"/>
                  </a:lnTo>
                  <a:lnTo>
                    <a:pt x="15" y="426"/>
                  </a:lnTo>
                  <a:lnTo>
                    <a:pt x="10" y="416"/>
                  </a:lnTo>
                  <a:lnTo>
                    <a:pt x="0" y="397"/>
                  </a:lnTo>
                  <a:close/>
                </a:path>
              </a:pathLst>
            </a:custGeom>
            <a:grpFill/>
            <a:ln w="38100">
              <a:solidFill>
                <a:srgbClr val="FFFFFF"/>
              </a:solidFill>
              <a:round/>
              <a:headEnd/>
              <a:tailEnd/>
            </a:ln>
          </p:spPr>
          <p:txBody>
            <a:bodyPr lIns="45720" rIns="45720" anchor="ctr" anchorCtr="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91919"/>
                </a:solidFill>
                <a:effectLst/>
                <a:uLnTx/>
                <a:uFillTx/>
                <a:latin typeface="微软雅黑" panose="020B0503020204020204" pitchFamily="34" charset="-122"/>
                <a:ea typeface="微软雅黑" panose="020B0503020204020204" pitchFamily="34" charset="-122"/>
              </a:endParaRPr>
            </a:p>
          </p:txBody>
        </p:sp>
        <p:sp>
          <p:nvSpPr>
            <p:cNvPr id="55" name="Freeform 27">
              <a:extLst>
                <a:ext uri="{FF2B5EF4-FFF2-40B4-BE49-F238E27FC236}">
                  <a16:creationId xmlns:a16="http://schemas.microsoft.com/office/drawing/2014/main" id="{F84523B3-7751-4BFE-825A-A0C648560E17}"/>
                </a:ext>
              </a:extLst>
            </p:cNvPr>
            <p:cNvSpPr>
              <a:spLocks noChangeAspect="1"/>
            </p:cNvSpPr>
            <p:nvPr/>
          </p:nvSpPr>
          <p:spPr bwMode="gray">
            <a:xfrm>
              <a:off x="2642183" y="3531345"/>
              <a:ext cx="806450" cy="790575"/>
            </a:xfrm>
            <a:custGeom>
              <a:avLst/>
              <a:gdLst>
                <a:gd name="T0" fmla="*/ 2147483647 w 983"/>
                <a:gd name="T1" fmla="*/ 2147483647 h 965"/>
                <a:gd name="T2" fmla="*/ 2147483647 w 983"/>
                <a:gd name="T3" fmla="*/ 2147483647 h 965"/>
                <a:gd name="T4" fmla="*/ 2147483647 w 983"/>
                <a:gd name="T5" fmla="*/ 2147483647 h 965"/>
                <a:gd name="T6" fmla="*/ 2147483647 w 983"/>
                <a:gd name="T7" fmla="*/ 2147483647 h 965"/>
                <a:gd name="T8" fmla="*/ 2147483647 w 983"/>
                <a:gd name="T9" fmla="*/ 2147483647 h 965"/>
                <a:gd name="T10" fmla="*/ 2147483647 w 983"/>
                <a:gd name="T11" fmla="*/ 2147483647 h 965"/>
                <a:gd name="T12" fmla="*/ 2147483647 w 983"/>
                <a:gd name="T13" fmla="*/ 2147483647 h 965"/>
                <a:gd name="T14" fmla="*/ 2147483647 w 983"/>
                <a:gd name="T15" fmla="*/ 2147483647 h 965"/>
                <a:gd name="T16" fmla="*/ 2147483647 w 983"/>
                <a:gd name="T17" fmla="*/ 2147483647 h 965"/>
                <a:gd name="T18" fmla="*/ 2147483647 w 983"/>
                <a:gd name="T19" fmla="*/ 2147483647 h 965"/>
                <a:gd name="T20" fmla="*/ 2147483647 w 983"/>
                <a:gd name="T21" fmla="*/ 2147483647 h 965"/>
                <a:gd name="T22" fmla="*/ 2147483647 w 983"/>
                <a:gd name="T23" fmla="*/ 2147483647 h 965"/>
                <a:gd name="T24" fmla="*/ 2147483647 w 983"/>
                <a:gd name="T25" fmla="*/ 2147483647 h 965"/>
                <a:gd name="T26" fmla="*/ 2147483647 w 983"/>
                <a:gd name="T27" fmla="*/ 2147483647 h 965"/>
                <a:gd name="T28" fmla="*/ 2147483647 w 983"/>
                <a:gd name="T29" fmla="*/ 2147483647 h 965"/>
                <a:gd name="T30" fmla="*/ 2147483647 w 983"/>
                <a:gd name="T31" fmla="*/ 2147483647 h 965"/>
                <a:gd name="T32" fmla="*/ 2147483647 w 983"/>
                <a:gd name="T33" fmla="*/ 2147483647 h 965"/>
                <a:gd name="T34" fmla="*/ 2147483647 w 983"/>
                <a:gd name="T35" fmla="*/ 2147483647 h 965"/>
                <a:gd name="T36" fmla="*/ 2147483647 w 983"/>
                <a:gd name="T37" fmla="*/ 2147483647 h 965"/>
                <a:gd name="T38" fmla="*/ 2147483647 w 983"/>
                <a:gd name="T39" fmla="*/ 2147483647 h 965"/>
                <a:gd name="T40" fmla="*/ 2147483647 w 983"/>
                <a:gd name="T41" fmla="*/ 2147483647 h 965"/>
                <a:gd name="T42" fmla="*/ 2147483647 w 983"/>
                <a:gd name="T43" fmla="*/ 2147483647 h 965"/>
                <a:gd name="T44" fmla="*/ 0 w 983"/>
                <a:gd name="T45" fmla="*/ 2147483647 h 965"/>
                <a:gd name="T46" fmla="*/ 2147483647 w 983"/>
                <a:gd name="T47" fmla="*/ 2147483647 h 965"/>
                <a:gd name="T48" fmla="*/ 2147483647 w 983"/>
                <a:gd name="T49" fmla="*/ 2147483647 h 965"/>
                <a:gd name="T50" fmla="*/ 2147483647 w 983"/>
                <a:gd name="T51" fmla="*/ 2147483647 h 965"/>
                <a:gd name="T52" fmla="*/ 2147483647 w 983"/>
                <a:gd name="T53" fmla="*/ 2147483647 h 965"/>
                <a:gd name="T54" fmla="*/ 2147483647 w 983"/>
                <a:gd name="T55" fmla="*/ 2147483647 h 965"/>
                <a:gd name="T56" fmla="*/ 2147483647 w 983"/>
                <a:gd name="T57" fmla="*/ 2147483647 h 965"/>
                <a:gd name="T58" fmla="*/ 2147483647 w 983"/>
                <a:gd name="T59" fmla="*/ 2147483647 h 965"/>
                <a:gd name="T60" fmla="*/ 2147483647 w 983"/>
                <a:gd name="T61" fmla="*/ 2147483647 h 965"/>
                <a:gd name="T62" fmla="*/ 2147483647 w 983"/>
                <a:gd name="T63" fmla="*/ 2147483647 h 965"/>
                <a:gd name="T64" fmla="*/ 2147483647 w 983"/>
                <a:gd name="T65" fmla="*/ 2147483647 h 965"/>
                <a:gd name="T66" fmla="*/ 2147483647 w 983"/>
                <a:gd name="T67" fmla="*/ 2147483647 h 965"/>
                <a:gd name="T68" fmla="*/ 2147483647 w 983"/>
                <a:gd name="T69" fmla="*/ 2147483647 h 9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83"/>
                <a:gd name="T106" fmla="*/ 0 h 965"/>
                <a:gd name="T107" fmla="*/ 983 w 983"/>
                <a:gd name="T108" fmla="*/ 965 h 9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83" h="965">
                  <a:moveTo>
                    <a:pt x="295" y="0"/>
                  </a:moveTo>
                  <a:lnTo>
                    <a:pt x="983" y="397"/>
                  </a:lnTo>
                  <a:lnTo>
                    <a:pt x="968" y="422"/>
                  </a:lnTo>
                  <a:lnTo>
                    <a:pt x="954" y="446"/>
                  </a:lnTo>
                  <a:lnTo>
                    <a:pt x="938" y="469"/>
                  </a:lnTo>
                  <a:lnTo>
                    <a:pt x="922" y="492"/>
                  </a:lnTo>
                  <a:lnTo>
                    <a:pt x="906" y="514"/>
                  </a:lnTo>
                  <a:lnTo>
                    <a:pt x="889" y="536"/>
                  </a:lnTo>
                  <a:lnTo>
                    <a:pt x="871" y="558"/>
                  </a:lnTo>
                  <a:lnTo>
                    <a:pt x="853" y="579"/>
                  </a:lnTo>
                  <a:lnTo>
                    <a:pt x="835" y="599"/>
                  </a:lnTo>
                  <a:lnTo>
                    <a:pt x="815" y="620"/>
                  </a:lnTo>
                  <a:lnTo>
                    <a:pt x="796" y="639"/>
                  </a:lnTo>
                  <a:lnTo>
                    <a:pt x="776" y="659"/>
                  </a:lnTo>
                  <a:lnTo>
                    <a:pt x="755" y="677"/>
                  </a:lnTo>
                  <a:lnTo>
                    <a:pt x="734" y="696"/>
                  </a:lnTo>
                  <a:lnTo>
                    <a:pt x="713" y="713"/>
                  </a:lnTo>
                  <a:lnTo>
                    <a:pt x="691" y="731"/>
                  </a:lnTo>
                  <a:lnTo>
                    <a:pt x="669" y="747"/>
                  </a:lnTo>
                  <a:lnTo>
                    <a:pt x="646" y="763"/>
                  </a:lnTo>
                  <a:lnTo>
                    <a:pt x="623" y="779"/>
                  </a:lnTo>
                  <a:lnTo>
                    <a:pt x="600" y="794"/>
                  </a:lnTo>
                  <a:lnTo>
                    <a:pt x="576" y="809"/>
                  </a:lnTo>
                  <a:lnTo>
                    <a:pt x="551" y="822"/>
                  </a:lnTo>
                  <a:lnTo>
                    <a:pt x="526" y="836"/>
                  </a:lnTo>
                  <a:lnTo>
                    <a:pt x="502" y="848"/>
                  </a:lnTo>
                  <a:lnTo>
                    <a:pt x="477" y="860"/>
                  </a:lnTo>
                  <a:lnTo>
                    <a:pt x="451" y="872"/>
                  </a:lnTo>
                  <a:lnTo>
                    <a:pt x="425" y="883"/>
                  </a:lnTo>
                  <a:lnTo>
                    <a:pt x="400" y="893"/>
                  </a:lnTo>
                  <a:lnTo>
                    <a:pt x="373" y="902"/>
                  </a:lnTo>
                  <a:lnTo>
                    <a:pt x="347" y="911"/>
                  </a:lnTo>
                  <a:lnTo>
                    <a:pt x="320" y="919"/>
                  </a:lnTo>
                  <a:lnTo>
                    <a:pt x="293" y="926"/>
                  </a:lnTo>
                  <a:lnTo>
                    <a:pt x="257" y="935"/>
                  </a:lnTo>
                  <a:lnTo>
                    <a:pt x="239" y="939"/>
                  </a:lnTo>
                  <a:lnTo>
                    <a:pt x="221" y="943"/>
                  </a:lnTo>
                  <a:lnTo>
                    <a:pt x="185" y="950"/>
                  </a:lnTo>
                  <a:lnTo>
                    <a:pt x="148" y="955"/>
                  </a:lnTo>
                  <a:lnTo>
                    <a:pt x="111" y="959"/>
                  </a:lnTo>
                  <a:lnTo>
                    <a:pt x="74" y="963"/>
                  </a:lnTo>
                  <a:lnTo>
                    <a:pt x="56" y="964"/>
                  </a:lnTo>
                  <a:lnTo>
                    <a:pt x="37" y="964"/>
                  </a:lnTo>
                  <a:lnTo>
                    <a:pt x="19" y="965"/>
                  </a:lnTo>
                  <a:lnTo>
                    <a:pt x="0" y="965"/>
                  </a:lnTo>
                  <a:lnTo>
                    <a:pt x="0" y="170"/>
                  </a:lnTo>
                  <a:lnTo>
                    <a:pt x="23" y="169"/>
                  </a:lnTo>
                  <a:lnTo>
                    <a:pt x="35" y="168"/>
                  </a:lnTo>
                  <a:lnTo>
                    <a:pt x="46" y="167"/>
                  </a:lnTo>
                  <a:lnTo>
                    <a:pt x="69" y="163"/>
                  </a:lnTo>
                  <a:lnTo>
                    <a:pt x="80" y="161"/>
                  </a:lnTo>
                  <a:lnTo>
                    <a:pt x="91" y="158"/>
                  </a:lnTo>
                  <a:lnTo>
                    <a:pt x="112" y="151"/>
                  </a:lnTo>
                  <a:lnTo>
                    <a:pt x="133" y="143"/>
                  </a:lnTo>
                  <a:lnTo>
                    <a:pt x="153" y="134"/>
                  </a:lnTo>
                  <a:lnTo>
                    <a:pt x="163" y="129"/>
                  </a:lnTo>
                  <a:lnTo>
                    <a:pt x="172" y="123"/>
                  </a:lnTo>
                  <a:lnTo>
                    <a:pt x="191" y="112"/>
                  </a:lnTo>
                  <a:lnTo>
                    <a:pt x="200" y="105"/>
                  </a:lnTo>
                  <a:lnTo>
                    <a:pt x="209" y="99"/>
                  </a:lnTo>
                  <a:lnTo>
                    <a:pt x="217" y="92"/>
                  </a:lnTo>
                  <a:lnTo>
                    <a:pt x="226" y="85"/>
                  </a:lnTo>
                  <a:lnTo>
                    <a:pt x="234" y="77"/>
                  </a:lnTo>
                  <a:lnTo>
                    <a:pt x="241" y="70"/>
                  </a:lnTo>
                  <a:lnTo>
                    <a:pt x="256" y="54"/>
                  </a:lnTo>
                  <a:lnTo>
                    <a:pt x="263" y="45"/>
                  </a:lnTo>
                  <a:lnTo>
                    <a:pt x="270" y="37"/>
                  </a:lnTo>
                  <a:lnTo>
                    <a:pt x="277" y="28"/>
                  </a:lnTo>
                  <a:lnTo>
                    <a:pt x="283" y="19"/>
                  </a:lnTo>
                  <a:lnTo>
                    <a:pt x="289" y="10"/>
                  </a:lnTo>
                  <a:lnTo>
                    <a:pt x="295" y="0"/>
                  </a:lnTo>
                  <a:close/>
                </a:path>
              </a:pathLst>
            </a:custGeom>
            <a:grpFill/>
            <a:ln w="38100">
              <a:solidFill>
                <a:srgbClr val="FFFFFF"/>
              </a:solidFill>
              <a:round/>
              <a:headEnd/>
              <a:tailEnd/>
            </a:ln>
          </p:spPr>
          <p:txBody>
            <a:bodyPr lIns="45720" rIns="45720" anchor="ctr" anchorCtr="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91919"/>
                </a:solidFill>
                <a:effectLst/>
                <a:uLnTx/>
                <a:uFillTx/>
                <a:latin typeface="微软雅黑" panose="020B0503020204020204" pitchFamily="34" charset="-122"/>
                <a:ea typeface="微软雅黑" panose="020B0503020204020204" pitchFamily="34" charset="-122"/>
              </a:endParaRPr>
            </a:p>
          </p:txBody>
        </p:sp>
        <p:sp>
          <p:nvSpPr>
            <p:cNvPr id="56" name="Freeform 28">
              <a:extLst>
                <a:ext uri="{FF2B5EF4-FFF2-40B4-BE49-F238E27FC236}">
                  <a16:creationId xmlns:a16="http://schemas.microsoft.com/office/drawing/2014/main" id="{E08209D5-F5FF-4607-B955-1BBBE85B500F}"/>
                </a:ext>
              </a:extLst>
            </p:cNvPr>
            <p:cNvSpPr>
              <a:spLocks noChangeAspect="1"/>
            </p:cNvSpPr>
            <p:nvPr/>
          </p:nvSpPr>
          <p:spPr bwMode="gray">
            <a:xfrm>
              <a:off x="1835733" y="3531345"/>
              <a:ext cx="806450" cy="790575"/>
            </a:xfrm>
            <a:custGeom>
              <a:avLst/>
              <a:gdLst>
                <a:gd name="T0" fmla="*/ 2147483647 w 983"/>
                <a:gd name="T1" fmla="*/ 2147483647 h 965"/>
                <a:gd name="T2" fmla="*/ 2147483647 w 983"/>
                <a:gd name="T3" fmla="*/ 2147483647 h 965"/>
                <a:gd name="T4" fmla="*/ 2147483647 w 983"/>
                <a:gd name="T5" fmla="*/ 2147483647 h 965"/>
                <a:gd name="T6" fmla="*/ 2147483647 w 983"/>
                <a:gd name="T7" fmla="*/ 2147483647 h 965"/>
                <a:gd name="T8" fmla="*/ 2147483647 w 983"/>
                <a:gd name="T9" fmla="*/ 2147483647 h 965"/>
                <a:gd name="T10" fmla="*/ 2147483647 w 983"/>
                <a:gd name="T11" fmla="*/ 2147483647 h 965"/>
                <a:gd name="T12" fmla="*/ 2147483647 w 983"/>
                <a:gd name="T13" fmla="*/ 0 h 965"/>
                <a:gd name="T14" fmla="*/ 2147483647 w 983"/>
                <a:gd name="T15" fmla="*/ 2147483647 h 965"/>
                <a:gd name="T16" fmla="*/ 2147483647 w 983"/>
                <a:gd name="T17" fmla="*/ 2147483647 h 965"/>
                <a:gd name="T18" fmla="*/ 2147483647 w 983"/>
                <a:gd name="T19" fmla="*/ 2147483647 h 965"/>
                <a:gd name="T20" fmla="*/ 2147483647 w 983"/>
                <a:gd name="T21" fmla="*/ 2147483647 h 965"/>
                <a:gd name="T22" fmla="*/ 2147483647 w 983"/>
                <a:gd name="T23" fmla="*/ 2147483647 h 965"/>
                <a:gd name="T24" fmla="*/ 2147483647 w 983"/>
                <a:gd name="T25" fmla="*/ 2147483647 h 965"/>
                <a:gd name="T26" fmla="*/ 2147483647 w 983"/>
                <a:gd name="T27" fmla="*/ 2147483647 h 965"/>
                <a:gd name="T28" fmla="*/ 2147483647 w 983"/>
                <a:gd name="T29" fmla="*/ 2147483647 h 965"/>
                <a:gd name="T30" fmla="*/ 2147483647 w 983"/>
                <a:gd name="T31" fmla="*/ 2147483647 h 965"/>
                <a:gd name="T32" fmla="*/ 2147483647 w 983"/>
                <a:gd name="T33" fmla="*/ 2147483647 h 965"/>
                <a:gd name="T34" fmla="*/ 2147483647 w 983"/>
                <a:gd name="T35" fmla="*/ 2147483647 h 965"/>
                <a:gd name="T36" fmla="*/ 2147483647 w 983"/>
                <a:gd name="T37" fmla="*/ 2147483647 h 965"/>
                <a:gd name="T38" fmla="*/ 2147483647 w 983"/>
                <a:gd name="T39" fmla="*/ 2147483647 h 965"/>
                <a:gd name="T40" fmla="*/ 2147483647 w 983"/>
                <a:gd name="T41" fmla="*/ 2147483647 h 965"/>
                <a:gd name="T42" fmla="*/ 2147483647 w 983"/>
                <a:gd name="T43" fmla="*/ 2147483647 h 965"/>
                <a:gd name="T44" fmla="*/ 2147483647 w 983"/>
                <a:gd name="T45" fmla="*/ 2147483647 h 965"/>
                <a:gd name="T46" fmla="*/ 2147483647 w 983"/>
                <a:gd name="T47" fmla="*/ 2147483647 h 965"/>
                <a:gd name="T48" fmla="*/ 2147483647 w 983"/>
                <a:gd name="T49" fmla="*/ 2147483647 h 965"/>
                <a:gd name="T50" fmla="*/ 2147483647 w 983"/>
                <a:gd name="T51" fmla="*/ 2147483647 h 965"/>
                <a:gd name="T52" fmla="*/ 2147483647 w 983"/>
                <a:gd name="T53" fmla="*/ 2147483647 h 965"/>
                <a:gd name="T54" fmla="*/ 2147483647 w 983"/>
                <a:gd name="T55" fmla="*/ 2147483647 h 965"/>
                <a:gd name="T56" fmla="*/ 2147483647 w 983"/>
                <a:gd name="T57" fmla="*/ 2147483647 h 965"/>
                <a:gd name="T58" fmla="*/ 2147483647 w 983"/>
                <a:gd name="T59" fmla="*/ 2147483647 h 965"/>
                <a:gd name="T60" fmla="*/ 2147483647 w 983"/>
                <a:gd name="T61" fmla="*/ 2147483647 h 965"/>
                <a:gd name="T62" fmla="*/ 2147483647 w 983"/>
                <a:gd name="T63" fmla="*/ 2147483647 h 965"/>
                <a:gd name="T64" fmla="*/ 2147483647 w 983"/>
                <a:gd name="T65" fmla="*/ 2147483647 h 965"/>
                <a:gd name="T66" fmla="*/ 2147483647 w 983"/>
                <a:gd name="T67" fmla="*/ 2147483647 h 965"/>
                <a:gd name="T68" fmla="*/ 2147483647 w 983"/>
                <a:gd name="T69" fmla="*/ 2147483647 h 965"/>
                <a:gd name="T70" fmla="*/ 2147483647 w 983"/>
                <a:gd name="T71" fmla="*/ 2147483647 h 965"/>
                <a:gd name="T72" fmla="*/ 2147483647 w 983"/>
                <a:gd name="T73" fmla="*/ 2147483647 h 9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3"/>
                <a:gd name="T112" fmla="*/ 0 h 965"/>
                <a:gd name="T113" fmla="*/ 983 w 983"/>
                <a:gd name="T114" fmla="*/ 965 h 9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3" h="965">
                  <a:moveTo>
                    <a:pt x="180" y="633"/>
                  </a:moveTo>
                  <a:lnTo>
                    <a:pt x="155" y="606"/>
                  </a:lnTo>
                  <a:lnTo>
                    <a:pt x="130" y="579"/>
                  </a:lnTo>
                  <a:lnTo>
                    <a:pt x="118" y="565"/>
                  </a:lnTo>
                  <a:lnTo>
                    <a:pt x="106" y="550"/>
                  </a:lnTo>
                  <a:lnTo>
                    <a:pt x="83" y="521"/>
                  </a:lnTo>
                  <a:lnTo>
                    <a:pt x="71" y="507"/>
                  </a:lnTo>
                  <a:lnTo>
                    <a:pt x="61" y="492"/>
                  </a:lnTo>
                  <a:lnTo>
                    <a:pt x="50" y="476"/>
                  </a:lnTo>
                  <a:lnTo>
                    <a:pt x="39" y="461"/>
                  </a:lnTo>
                  <a:lnTo>
                    <a:pt x="19" y="430"/>
                  </a:lnTo>
                  <a:lnTo>
                    <a:pt x="10" y="414"/>
                  </a:lnTo>
                  <a:lnTo>
                    <a:pt x="0" y="397"/>
                  </a:lnTo>
                  <a:lnTo>
                    <a:pt x="688" y="0"/>
                  </a:lnTo>
                  <a:lnTo>
                    <a:pt x="700" y="19"/>
                  </a:lnTo>
                  <a:lnTo>
                    <a:pt x="706" y="28"/>
                  </a:lnTo>
                  <a:lnTo>
                    <a:pt x="713" y="37"/>
                  </a:lnTo>
                  <a:lnTo>
                    <a:pt x="727" y="54"/>
                  </a:lnTo>
                  <a:lnTo>
                    <a:pt x="734" y="62"/>
                  </a:lnTo>
                  <a:lnTo>
                    <a:pt x="741" y="70"/>
                  </a:lnTo>
                  <a:lnTo>
                    <a:pt x="749" y="77"/>
                  </a:lnTo>
                  <a:lnTo>
                    <a:pt x="757" y="85"/>
                  </a:lnTo>
                  <a:lnTo>
                    <a:pt x="774" y="99"/>
                  </a:lnTo>
                  <a:lnTo>
                    <a:pt x="792" y="112"/>
                  </a:lnTo>
                  <a:lnTo>
                    <a:pt x="811" y="123"/>
                  </a:lnTo>
                  <a:lnTo>
                    <a:pt x="820" y="129"/>
                  </a:lnTo>
                  <a:lnTo>
                    <a:pt x="830" y="134"/>
                  </a:lnTo>
                  <a:lnTo>
                    <a:pt x="840" y="139"/>
                  </a:lnTo>
                  <a:lnTo>
                    <a:pt x="850" y="143"/>
                  </a:lnTo>
                  <a:lnTo>
                    <a:pt x="860" y="147"/>
                  </a:lnTo>
                  <a:lnTo>
                    <a:pt x="871" y="151"/>
                  </a:lnTo>
                  <a:lnTo>
                    <a:pt x="881" y="155"/>
                  </a:lnTo>
                  <a:lnTo>
                    <a:pt x="892" y="158"/>
                  </a:lnTo>
                  <a:lnTo>
                    <a:pt x="903" y="161"/>
                  </a:lnTo>
                  <a:lnTo>
                    <a:pt x="914" y="163"/>
                  </a:lnTo>
                  <a:lnTo>
                    <a:pt x="937" y="167"/>
                  </a:lnTo>
                  <a:lnTo>
                    <a:pt x="948" y="168"/>
                  </a:lnTo>
                  <a:lnTo>
                    <a:pt x="960" y="169"/>
                  </a:lnTo>
                  <a:lnTo>
                    <a:pt x="983" y="170"/>
                  </a:lnTo>
                  <a:lnTo>
                    <a:pt x="983" y="965"/>
                  </a:lnTo>
                  <a:lnTo>
                    <a:pt x="955" y="965"/>
                  </a:lnTo>
                  <a:lnTo>
                    <a:pt x="927" y="964"/>
                  </a:lnTo>
                  <a:lnTo>
                    <a:pt x="900" y="962"/>
                  </a:lnTo>
                  <a:lnTo>
                    <a:pt x="872" y="960"/>
                  </a:lnTo>
                  <a:lnTo>
                    <a:pt x="844" y="956"/>
                  </a:lnTo>
                  <a:lnTo>
                    <a:pt x="817" y="953"/>
                  </a:lnTo>
                  <a:lnTo>
                    <a:pt x="789" y="948"/>
                  </a:lnTo>
                  <a:lnTo>
                    <a:pt x="762" y="943"/>
                  </a:lnTo>
                  <a:lnTo>
                    <a:pt x="735" y="937"/>
                  </a:lnTo>
                  <a:lnTo>
                    <a:pt x="708" y="931"/>
                  </a:lnTo>
                  <a:lnTo>
                    <a:pt x="681" y="924"/>
                  </a:lnTo>
                  <a:lnTo>
                    <a:pt x="654" y="916"/>
                  </a:lnTo>
                  <a:lnTo>
                    <a:pt x="627" y="908"/>
                  </a:lnTo>
                  <a:lnTo>
                    <a:pt x="601" y="899"/>
                  </a:lnTo>
                  <a:lnTo>
                    <a:pt x="588" y="894"/>
                  </a:lnTo>
                  <a:lnTo>
                    <a:pt x="575" y="889"/>
                  </a:lnTo>
                  <a:lnTo>
                    <a:pt x="549" y="879"/>
                  </a:lnTo>
                  <a:lnTo>
                    <a:pt x="524" y="868"/>
                  </a:lnTo>
                  <a:lnTo>
                    <a:pt x="498" y="856"/>
                  </a:lnTo>
                  <a:lnTo>
                    <a:pt x="473" y="844"/>
                  </a:lnTo>
                  <a:lnTo>
                    <a:pt x="449" y="831"/>
                  </a:lnTo>
                  <a:lnTo>
                    <a:pt x="424" y="818"/>
                  </a:lnTo>
                  <a:lnTo>
                    <a:pt x="399" y="804"/>
                  </a:lnTo>
                  <a:lnTo>
                    <a:pt x="375" y="789"/>
                  </a:lnTo>
                  <a:lnTo>
                    <a:pt x="352" y="774"/>
                  </a:lnTo>
                  <a:lnTo>
                    <a:pt x="329" y="759"/>
                  </a:lnTo>
                  <a:lnTo>
                    <a:pt x="307" y="742"/>
                  </a:lnTo>
                  <a:lnTo>
                    <a:pt x="284" y="725"/>
                  </a:lnTo>
                  <a:lnTo>
                    <a:pt x="263" y="708"/>
                  </a:lnTo>
                  <a:lnTo>
                    <a:pt x="241" y="690"/>
                  </a:lnTo>
                  <a:lnTo>
                    <a:pt x="221" y="672"/>
                  </a:lnTo>
                  <a:lnTo>
                    <a:pt x="210" y="662"/>
                  </a:lnTo>
                  <a:lnTo>
                    <a:pt x="200" y="652"/>
                  </a:lnTo>
                  <a:lnTo>
                    <a:pt x="180" y="633"/>
                  </a:lnTo>
                  <a:close/>
                </a:path>
              </a:pathLst>
            </a:custGeom>
            <a:grpFill/>
            <a:ln w="38100">
              <a:solidFill>
                <a:srgbClr val="FFFFFF"/>
              </a:solidFill>
              <a:round/>
              <a:headEnd/>
              <a:tailEnd/>
            </a:ln>
          </p:spPr>
          <p:txBody>
            <a:bodyPr lIns="45720" rIns="45720" anchor="ctr" anchorCtr="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91919"/>
                </a:solidFill>
                <a:effectLst/>
                <a:uLnTx/>
                <a:uFillTx/>
                <a:latin typeface="微软雅黑" panose="020B0503020204020204" pitchFamily="34" charset="-122"/>
                <a:ea typeface="微软雅黑" panose="020B0503020204020204" pitchFamily="34" charset="-122"/>
              </a:endParaRPr>
            </a:p>
          </p:txBody>
        </p:sp>
        <p:sp>
          <p:nvSpPr>
            <p:cNvPr id="58" name="Freeform 29">
              <a:extLst>
                <a:ext uri="{FF2B5EF4-FFF2-40B4-BE49-F238E27FC236}">
                  <a16:creationId xmlns:a16="http://schemas.microsoft.com/office/drawing/2014/main" id="{A2FD6300-61B6-4C54-8623-61D106057CBE}"/>
                </a:ext>
              </a:extLst>
            </p:cNvPr>
            <p:cNvSpPr>
              <a:spLocks noChangeAspect="1"/>
            </p:cNvSpPr>
            <p:nvPr/>
          </p:nvSpPr>
          <p:spPr bwMode="gray">
            <a:xfrm>
              <a:off x="1711908" y="2936985"/>
              <a:ext cx="688975" cy="930275"/>
            </a:xfrm>
            <a:custGeom>
              <a:avLst/>
              <a:gdLst>
                <a:gd name="T0" fmla="*/ 2147483647 w 840"/>
                <a:gd name="T1" fmla="*/ 2147483647 h 1134"/>
                <a:gd name="T2" fmla="*/ 2147483647 w 840"/>
                <a:gd name="T3" fmla="*/ 2147483647 h 1134"/>
                <a:gd name="T4" fmla="*/ 2147483647 w 840"/>
                <a:gd name="T5" fmla="*/ 2147483647 h 1134"/>
                <a:gd name="T6" fmla="*/ 2147483647 w 840"/>
                <a:gd name="T7" fmla="*/ 2147483647 h 1134"/>
                <a:gd name="T8" fmla="*/ 2147483647 w 840"/>
                <a:gd name="T9" fmla="*/ 2147483647 h 1134"/>
                <a:gd name="T10" fmla="*/ 2147483647 w 840"/>
                <a:gd name="T11" fmla="*/ 2147483647 h 1134"/>
                <a:gd name="T12" fmla="*/ 2147483647 w 840"/>
                <a:gd name="T13" fmla="*/ 2147483647 h 1134"/>
                <a:gd name="T14" fmla="*/ 2147483647 w 840"/>
                <a:gd name="T15" fmla="*/ 2147483647 h 1134"/>
                <a:gd name="T16" fmla="*/ 2147483647 w 840"/>
                <a:gd name="T17" fmla="*/ 2147483647 h 1134"/>
                <a:gd name="T18" fmla="*/ 2147483647 w 840"/>
                <a:gd name="T19" fmla="*/ 2147483647 h 1134"/>
                <a:gd name="T20" fmla="*/ 2147483647 w 840"/>
                <a:gd name="T21" fmla="*/ 2147483647 h 1134"/>
                <a:gd name="T22" fmla="*/ 0 w 840"/>
                <a:gd name="T23" fmla="*/ 2147483647 h 1134"/>
                <a:gd name="T24" fmla="*/ 2147483647 w 840"/>
                <a:gd name="T25" fmla="*/ 2147483647 h 1134"/>
                <a:gd name="T26" fmla="*/ 2147483647 w 840"/>
                <a:gd name="T27" fmla="*/ 2147483647 h 1134"/>
                <a:gd name="T28" fmla="*/ 2147483647 w 840"/>
                <a:gd name="T29" fmla="*/ 2147483647 h 1134"/>
                <a:gd name="T30" fmla="*/ 2147483647 w 840"/>
                <a:gd name="T31" fmla="*/ 2147483647 h 1134"/>
                <a:gd name="T32" fmla="*/ 2147483647 w 840"/>
                <a:gd name="T33" fmla="*/ 2147483647 h 1134"/>
                <a:gd name="T34" fmla="*/ 2147483647 w 840"/>
                <a:gd name="T35" fmla="*/ 2147483647 h 1134"/>
                <a:gd name="T36" fmla="*/ 2147483647 w 840"/>
                <a:gd name="T37" fmla="*/ 2147483647 h 1134"/>
                <a:gd name="T38" fmla="*/ 2147483647 w 840"/>
                <a:gd name="T39" fmla="*/ 2147483647 h 1134"/>
                <a:gd name="T40" fmla="*/ 2147483647 w 840"/>
                <a:gd name="T41" fmla="*/ 2147483647 h 1134"/>
                <a:gd name="T42" fmla="*/ 2147483647 w 840"/>
                <a:gd name="T43" fmla="*/ 2147483647 h 1134"/>
                <a:gd name="T44" fmla="*/ 2147483647 w 840"/>
                <a:gd name="T45" fmla="*/ 2147483647 h 1134"/>
                <a:gd name="T46" fmla="*/ 2147483647 w 840"/>
                <a:gd name="T47" fmla="*/ 2147483647 h 1134"/>
                <a:gd name="T48" fmla="*/ 2147483647 w 840"/>
                <a:gd name="T49" fmla="*/ 2147483647 h 1134"/>
                <a:gd name="T50" fmla="*/ 2147483647 w 840"/>
                <a:gd name="T51" fmla="*/ 2147483647 h 1134"/>
                <a:gd name="T52" fmla="*/ 2147483647 w 840"/>
                <a:gd name="T53" fmla="*/ 2147483647 h 1134"/>
                <a:gd name="T54" fmla="*/ 2147483647 w 840"/>
                <a:gd name="T55" fmla="*/ 2147483647 h 1134"/>
                <a:gd name="T56" fmla="*/ 2147483647 w 840"/>
                <a:gd name="T57" fmla="*/ 2147483647 h 1134"/>
                <a:gd name="T58" fmla="*/ 2147483647 w 840"/>
                <a:gd name="T59" fmla="*/ 2147483647 h 1134"/>
                <a:gd name="T60" fmla="*/ 2147483647 w 840"/>
                <a:gd name="T61" fmla="*/ 2147483647 h 1134"/>
                <a:gd name="T62" fmla="*/ 2147483647 w 840"/>
                <a:gd name="T63" fmla="*/ 2147483647 h 1134"/>
                <a:gd name="T64" fmla="*/ 2147483647 w 840"/>
                <a:gd name="T65" fmla="*/ 2147483647 h 1134"/>
                <a:gd name="T66" fmla="*/ 2147483647 w 840"/>
                <a:gd name="T67" fmla="*/ 2147483647 h 1134"/>
                <a:gd name="T68" fmla="*/ 2147483647 w 840"/>
                <a:gd name="T69" fmla="*/ 2147483647 h 1134"/>
                <a:gd name="T70" fmla="*/ 2147483647 w 840"/>
                <a:gd name="T71" fmla="*/ 2147483647 h 1134"/>
                <a:gd name="T72" fmla="*/ 2147483647 w 840"/>
                <a:gd name="T73" fmla="*/ 2147483647 h 11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40"/>
                <a:gd name="T112" fmla="*/ 0 h 1134"/>
                <a:gd name="T113" fmla="*/ 840 w 840"/>
                <a:gd name="T114" fmla="*/ 1134 h 11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40" h="1134">
                  <a:moveTo>
                    <a:pt x="840" y="737"/>
                  </a:moveTo>
                  <a:lnTo>
                    <a:pt x="152" y="1134"/>
                  </a:lnTo>
                  <a:lnTo>
                    <a:pt x="139" y="1110"/>
                  </a:lnTo>
                  <a:lnTo>
                    <a:pt x="126" y="1085"/>
                  </a:lnTo>
                  <a:lnTo>
                    <a:pt x="113" y="1060"/>
                  </a:lnTo>
                  <a:lnTo>
                    <a:pt x="101" y="1035"/>
                  </a:lnTo>
                  <a:lnTo>
                    <a:pt x="90" y="1010"/>
                  </a:lnTo>
                  <a:lnTo>
                    <a:pt x="80" y="984"/>
                  </a:lnTo>
                  <a:lnTo>
                    <a:pt x="70" y="958"/>
                  </a:lnTo>
                  <a:lnTo>
                    <a:pt x="61" y="932"/>
                  </a:lnTo>
                  <a:lnTo>
                    <a:pt x="52" y="905"/>
                  </a:lnTo>
                  <a:lnTo>
                    <a:pt x="44" y="878"/>
                  </a:lnTo>
                  <a:lnTo>
                    <a:pt x="37" y="852"/>
                  </a:lnTo>
                  <a:lnTo>
                    <a:pt x="30" y="825"/>
                  </a:lnTo>
                  <a:lnTo>
                    <a:pt x="24" y="797"/>
                  </a:lnTo>
                  <a:lnTo>
                    <a:pt x="19" y="770"/>
                  </a:lnTo>
                  <a:lnTo>
                    <a:pt x="14" y="743"/>
                  </a:lnTo>
                  <a:lnTo>
                    <a:pt x="10" y="715"/>
                  </a:lnTo>
                  <a:lnTo>
                    <a:pt x="7" y="687"/>
                  </a:lnTo>
                  <a:lnTo>
                    <a:pt x="4" y="660"/>
                  </a:lnTo>
                  <a:lnTo>
                    <a:pt x="2" y="632"/>
                  </a:lnTo>
                  <a:lnTo>
                    <a:pt x="1" y="604"/>
                  </a:lnTo>
                  <a:lnTo>
                    <a:pt x="0" y="576"/>
                  </a:lnTo>
                  <a:lnTo>
                    <a:pt x="0" y="549"/>
                  </a:lnTo>
                  <a:lnTo>
                    <a:pt x="1" y="521"/>
                  </a:lnTo>
                  <a:lnTo>
                    <a:pt x="2" y="493"/>
                  </a:lnTo>
                  <a:lnTo>
                    <a:pt x="5" y="465"/>
                  </a:lnTo>
                  <a:lnTo>
                    <a:pt x="7" y="438"/>
                  </a:lnTo>
                  <a:lnTo>
                    <a:pt x="11" y="410"/>
                  </a:lnTo>
                  <a:lnTo>
                    <a:pt x="15" y="382"/>
                  </a:lnTo>
                  <a:lnTo>
                    <a:pt x="20" y="355"/>
                  </a:lnTo>
                  <a:lnTo>
                    <a:pt x="26" y="328"/>
                  </a:lnTo>
                  <a:lnTo>
                    <a:pt x="32" y="301"/>
                  </a:lnTo>
                  <a:lnTo>
                    <a:pt x="39" y="274"/>
                  </a:lnTo>
                  <a:lnTo>
                    <a:pt x="44" y="256"/>
                  </a:lnTo>
                  <a:lnTo>
                    <a:pt x="49" y="238"/>
                  </a:lnTo>
                  <a:lnTo>
                    <a:pt x="61" y="203"/>
                  </a:lnTo>
                  <a:lnTo>
                    <a:pt x="73" y="168"/>
                  </a:lnTo>
                  <a:lnTo>
                    <a:pt x="80" y="150"/>
                  </a:lnTo>
                  <a:lnTo>
                    <a:pt x="87" y="133"/>
                  </a:lnTo>
                  <a:lnTo>
                    <a:pt x="101" y="99"/>
                  </a:lnTo>
                  <a:lnTo>
                    <a:pt x="117" y="66"/>
                  </a:lnTo>
                  <a:lnTo>
                    <a:pt x="126" y="49"/>
                  </a:lnTo>
                  <a:lnTo>
                    <a:pt x="134" y="33"/>
                  </a:lnTo>
                  <a:lnTo>
                    <a:pt x="139" y="24"/>
                  </a:lnTo>
                  <a:lnTo>
                    <a:pt x="143" y="16"/>
                  </a:lnTo>
                  <a:lnTo>
                    <a:pt x="152" y="0"/>
                  </a:lnTo>
                  <a:lnTo>
                    <a:pt x="840" y="397"/>
                  </a:lnTo>
                  <a:lnTo>
                    <a:pt x="830" y="416"/>
                  </a:lnTo>
                  <a:lnTo>
                    <a:pt x="825" y="426"/>
                  </a:lnTo>
                  <a:lnTo>
                    <a:pt x="821" y="436"/>
                  </a:lnTo>
                  <a:lnTo>
                    <a:pt x="817" y="446"/>
                  </a:lnTo>
                  <a:lnTo>
                    <a:pt x="813" y="456"/>
                  </a:lnTo>
                  <a:lnTo>
                    <a:pt x="810" y="467"/>
                  </a:lnTo>
                  <a:lnTo>
                    <a:pt x="807" y="478"/>
                  </a:lnTo>
                  <a:lnTo>
                    <a:pt x="804" y="488"/>
                  </a:lnTo>
                  <a:lnTo>
                    <a:pt x="802" y="499"/>
                  </a:lnTo>
                  <a:lnTo>
                    <a:pt x="800" y="510"/>
                  </a:lnTo>
                  <a:lnTo>
                    <a:pt x="798" y="521"/>
                  </a:lnTo>
                  <a:lnTo>
                    <a:pt x="797" y="533"/>
                  </a:lnTo>
                  <a:lnTo>
                    <a:pt x="796" y="544"/>
                  </a:lnTo>
                  <a:lnTo>
                    <a:pt x="795" y="556"/>
                  </a:lnTo>
                  <a:lnTo>
                    <a:pt x="795" y="567"/>
                  </a:lnTo>
                  <a:lnTo>
                    <a:pt x="795" y="579"/>
                  </a:lnTo>
                  <a:lnTo>
                    <a:pt x="796" y="590"/>
                  </a:lnTo>
                  <a:lnTo>
                    <a:pt x="798" y="613"/>
                  </a:lnTo>
                  <a:lnTo>
                    <a:pt x="802" y="635"/>
                  </a:lnTo>
                  <a:lnTo>
                    <a:pt x="807" y="657"/>
                  </a:lnTo>
                  <a:lnTo>
                    <a:pt x="810" y="667"/>
                  </a:lnTo>
                  <a:lnTo>
                    <a:pt x="813" y="678"/>
                  </a:lnTo>
                  <a:lnTo>
                    <a:pt x="821" y="698"/>
                  </a:lnTo>
                  <a:lnTo>
                    <a:pt x="825" y="708"/>
                  </a:lnTo>
                  <a:lnTo>
                    <a:pt x="830" y="718"/>
                  </a:lnTo>
                  <a:lnTo>
                    <a:pt x="840" y="737"/>
                  </a:lnTo>
                  <a:close/>
                </a:path>
              </a:pathLst>
            </a:custGeom>
            <a:grpFill/>
            <a:ln w="38100">
              <a:solidFill>
                <a:srgbClr val="FFFFFF"/>
              </a:solidFill>
              <a:round/>
              <a:headEnd/>
              <a:tailEnd/>
            </a:ln>
          </p:spPr>
          <p:txBody>
            <a:bodyPr lIns="45720" rIns="45720" anchor="ctr" anchorCtr="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91919"/>
                </a:solidFill>
                <a:effectLst/>
                <a:uLnTx/>
                <a:uFillTx/>
                <a:latin typeface="微软雅黑" panose="020B0503020204020204" pitchFamily="34" charset="-122"/>
                <a:ea typeface="微软雅黑" panose="020B0503020204020204" pitchFamily="34" charset="-122"/>
              </a:endParaRPr>
            </a:p>
          </p:txBody>
        </p:sp>
        <p:sp>
          <p:nvSpPr>
            <p:cNvPr id="59" name="Freeform 30">
              <a:extLst>
                <a:ext uri="{FF2B5EF4-FFF2-40B4-BE49-F238E27FC236}">
                  <a16:creationId xmlns:a16="http://schemas.microsoft.com/office/drawing/2014/main" id="{E23D92EA-EE8F-4F91-B996-FA13E8A0330A}"/>
                </a:ext>
              </a:extLst>
            </p:cNvPr>
            <p:cNvSpPr>
              <a:spLocks noChangeAspect="1"/>
            </p:cNvSpPr>
            <p:nvPr/>
          </p:nvSpPr>
          <p:spPr bwMode="gray">
            <a:xfrm>
              <a:off x="1835733" y="2479785"/>
              <a:ext cx="806450" cy="790575"/>
            </a:xfrm>
            <a:custGeom>
              <a:avLst/>
              <a:gdLst>
                <a:gd name="T0" fmla="*/ 0 w 983"/>
                <a:gd name="T1" fmla="*/ 2147483647 h 965"/>
                <a:gd name="T2" fmla="*/ 2147483647 w 983"/>
                <a:gd name="T3" fmla="*/ 2147483647 h 965"/>
                <a:gd name="T4" fmla="*/ 2147483647 w 983"/>
                <a:gd name="T5" fmla="*/ 2147483647 h 965"/>
                <a:gd name="T6" fmla="*/ 2147483647 w 983"/>
                <a:gd name="T7" fmla="*/ 2147483647 h 965"/>
                <a:gd name="T8" fmla="*/ 2147483647 w 983"/>
                <a:gd name="T9" fmla="*/ 2147483647 h 965"/>
                <a:gd name="T10" fmla="*/ 2147483647 w 983"/>
                <a:gd name="T11" fmla="*/ 2147483647 h 965"/>
                <a:gd name="T12" fmla="*/ 2147483647 w 983"/>
                <a:gd name="T13" fmla="*/ 2147483647 h 965"/>
                <a:gd name="T14" fmla="*/ 2147483647 w 983"/>
                <a:gd name="T15" fmla="*/ 2147483647 h 965"/>
                <a:gd name="T16" fmla="*/ 2147483647 w 983"/>
                <a:gd name="T17" fmla="*/ 2147483647 h 965"/>
                <a:gd name="T18" fmla="*/ 2147483647 w 983"/>
                <a:gd name="T19" fmla="*/ 2147483647 h 965"/>
                <a:gd name="T20" fmla="*/ 2147483647 w 983"/>
                <a:gd name="T21" fmla="*/ 2147483647 h 965"/>
                <a:gd name="T22" fmla="*/ 2147483647 w 983"/>
                <a:gd name="T23" fmla="*/ 2147483647 h 965"/>
                <a:gd name="T24" fmla="*/ 2147483647 w 983"/>
                <a:gd name="T25" fmla="*/ 2147483647 h 965"/>
                <a:gd name="T26" fmla="*/ 2147483647 w 983"/>
                <a:gd name="T27" fmla="*/ 2147483647 h 965"/>
                <a:gd name="T28" fmla="*/ 2147483647 w 983"/>
                <a:gd name="T29" fmla="*/ 2147483647 h 965"/>
                <a:gd name="T30" fmla="*/ 2147483647 w 983"/>
                <a:gd name="T31" fmla="*/ 2147483647 h 965"/>
                <a:gd name="T32" fmla="*/ 2147483647 w 983"/>
                <a:gd name="T33" fmla="*/ 2147483647 h 965"/>
                <a:gd name="T34" fmla="*/ 2147483647 w 983"/>
                <a:gd name="T35" fmla="*/ 2147483647 h 965"/>
                <a:gd name="T36" fmla="*/ 2147483647 w 983"/>
                <a:gd name="T37" fmla="*/ 2147483647 h 965"/>
                <a:gd name="T38" fmla="*/ 2147483647 w 983"/>
                <a:gd name="T39" fmla="*/ 2147483647 h 965"/>
                <a:gd name="T40" fmla="*/ 2147483647 w 983"/>
                <a:gd name="T41" fmla="*/ 2147483647 h 965"/>
                <a:gd name="T42" fmla="*/ 2147483647 w 983"/>
                <a:gd name="T43" fmla="*/ 0 h 965"/>
                <a:gd name="T44" fmla="*/ 2147483647 w 983"/>
                <a:gd name="T45" fmla="*/ 2147483647 h 965"/>
                <a:gd name="T46" fmla="*/ 2147483647 w 983"/>
                <a:gd name="T47" fmla="*/ 2147483647 h 965"/>
                <a:gd name="T48" fmla="*/ 2147483647 w 983"/>
                <a:gd name="T49" fmla="*/ 2147483647 h 965"/>
                <a:gd name="T50" fmla="*/ 2147483647 w 983"/>
                <a:gd name="T51" fmla="*/ 2147483647 h 965"/>
                <a:gd name="T52" fmla="*/ 2147483647 w 983"/>
                <a:gd name="T53" fmla="*/ 2147483647 h 965"/>
                <a:gd name="T54" fmla="*/ 2147483647 w 983"/>
                <a:gd name="T55" fmla="*/ 2147483647 h 965"/>
                <a:gd name="T56" fmla="*/ 2147483647 w 983"/>
                <a:gd name="T57" fmla="*/ 2147483647 h 965"/>
                <a:gd name="T58" fmla="*/ 2147483647 w 983"/>
                <a:gd name="T59" fmla="*/ 2147483647 h 965"/>
                <a:gd name="T60" fmla="*/ 2147483647 w 983"/>
                <a:gd name="T61" fmla="*/ 2147483647 h 965"/>
                <a:gd name="T62" fmla="*/ 2147483647 w 983"/>
                <a:gd name="T63" fmla="*/ 2147483647 h 965"/>
                <a:gd name="T64" fmla="*/ 2147483647 w 983"/>
                <a:gd name="T65" fmla="*/ 2147483647 h 965"/>
                <a:gd name="T66" fmla="*/ 2147483647 w 983"/>
                <a:gd name="T67" fmla="*/ 2147483647 h 965"/>
                <a:gd name="T68" fmla="*/ 2147483647 w 983"/>
                <a:gd name="T69" fmla="*/ 2147483647 h 9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83"/>
                <a:gd name="T106" fmla="*/ 0 h 965"/>
                <a:gd name="T107" fmla="*/ 983 w 983"/>
                <a:gd name="T108" fmla="*/ 965 h 9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83" h="965">
                  <a:moveTo>
                    <a:pt x="689" y="965"/>
                  </a:moveTo>
                  <a:lnTo>
                    <a:pt x="0" y="568"/>
                  </a:lnTo>
                  <a:lnTo>
                    <a:pt x="15" y="543"/>
                  </a:lnTo>
                  <a:lnTo>
                    <a:pt x="29" y="520"/>
                  </a:lnTo>
                  <a:lnTo>
                    <a:pt x="45" y="496"/>
                  </a:lnTo>
                  <a:lnTo>
                    <a:pt x="61" y="473"/>
                  </a:lnTo>
                  <a:lnTo>
                    <a:pt x="77" y="451"/>
                  </a:lnTo>
                  <a:lnTo>
                    <a:pt x="94" y="429"/>
                  </a:lnTo>
                  <a:lnTo>
                    <a:pt x="112" y="408"/>
                  </a:lnTo>
                  <a:lnTo>
                    <a:pt x="130" y="386"/>
                  </a:lnTo>
                  <a:lnTo>
                    <a:pt x="148" y="366"/>
                  </a:lnTo>
                  <a:lnTo>
                    <a:pt x="168" y="346"/>
                  </a:lnTo>
                  <a:lnTo>
                    <a:pt x="187" y="326"/>
                  </a:lnTo>
                  <a:lnTo>
                    <a:pt x="207" y="306"/>
                  </a:lnTo>
                  <a:lnTo>
                    <a:pt x="228" y="288"/>
                  </a:lnTo>
                  <a:lnTo>
                    <a:pt x="249" y="269"/>
                  </a:lnTo>
                  <a:lnTo>
                    <a:pt x="270" y="252"/>
                  </a:lnTo>
                  <a:lnTo>
                    <a:pt x="292" y="234"/>
                  </a:lnTo>
                  <a:lnTo>
                    <a:pt x="314" y="218"/>
                  </a:lnTo>
                  <a:lnTo>
                    <a:pt x="337" y="202"/>
                  </a:lnTo>
                  <a:lnTo>
                    <a:pt x="360" y="186"/>
                  </a:lnTo>
                  <a:lnTo>
                    <a:pt x="383" y="171"/>
                  </a:lnTo>
                  <a:lnTo>
                    <a:pt x="407" y="157"/>
                  </a:lnTo>
                  <a:lnTo>
                    <a:pt x="432" y="143"/>
                  </a:lnTo>
                  <a:lnTo>
                    <a:pt x="457" y="129"/>
                  </a:lnTo>
                  <a:lnTo>
                    <a:pt x="482" y="117"/>
                  </a:lnTo>
                  <a:lnTo>
                    <a:pt x="507" y="105"/>
                  </a:lnTo>
                  <a:lnTo>
                    <a:pt x="532" y="93"/>
                  </a:lnTo>
                  <a:lnTo>
                    <a:pt x="558" y="83"/>
                  </a:lnTo>
                  <a:lnTo>
                    <a:pt x="584" y="72"/>
                  </a:lnTo>
                  <a:lnTo>
                    <a:pt x="610" y="63"/>
                  </a:lnTo>
                  <a:lnTo>
                    <a:pt x="636" y="54"/>
                  </a:lnTo>
                  <a:lnTo>
                    <a:pt x="663" y="46"/>
                  </a:lnTo>
                  <a:lnTo>
                    <a:pt x="690" y="39"/>
                  </a:lnTo>
                  <a:lnTo>
                    <a:pt x="726" y="30"/>
                  </a:lnTo>
                  <a:lnTo>
                    <a:pt x="744" y="26"/>
                  </a:lnTo>
                  <a:lnTo>
                    <a:pt x="762" y="22"/>
                  </a:lnTo>
                  <a:lnTo>
                    <a:pt x="798" y="15"/>
                  </a:lnTo>
                  <a:lnTo>
                    <a:pt x="835" y="10"/>
                  </a:lnTo>
                  <a:lnTo>
                    <a:pt x="872" y="6"/>
                  </a:lnTo>
                  <a:lnTo>
                    <a:pt x="909" y="3"/>
                  </a:lnTo>
                  <a:lnTo>
                    <a:pt x="928" y="2"/>
                  </a:lnTo>
                  <a:lnTo>
                    <a:pt x="946" y="1"/>
                  </a:lnTo>
                  <a:lnTo>
                    <a:pt x="965" y="0"/>
                  </a:lnTo>
                  <a:lnTo>
                    <a:pt x="983" y="0"/>
                  </a:lnTo>
                  <a:lnTo>
                    <a:pt x="983" y="795"/>
                  </a:lnTo>
                  <a:lnTo>
                    <a:pt x="960" y="796"/>
                  </a:lnTo>
                  <a:lnTo>
                    <a:pt x="948" y="797"/>
                  </a:lnTo>
                  <a:lnTo>
                    <a:pt x="937" y="798"/>
                  </a:lnTo>
                  <a:lnTo>
                    <a:pt x="914" y="802"/>
                  </a:lnTo>
                  <a:lnTo>
                    <a:pt x="903" y="804"/>
                  </a:lnTo>
                  <a:lnTo>
                    <a:pt x="892" y="807"/>
                  </a:lnTo>
                  <a:lnTo>
                    <a:pt x="871" y="814"/>
                  </a:lnTo>
                  <a:lnTo>
                    <a:pt x="850" y="822"/>
                  </a:lnTo>
                  <a:lnTo>
                    <a:pt x="830" y="831"/>
                  </a:lnTo>
                  <a:lnTo>
                    <a:pt x="820" y="836"/>
                  </a:lnTo>
                  <a:lnTo>
                    <a:pt x="811" y="842"/>
                  </a:lnTo>
                  <a:lnTo>
                    <a:pt x="792" y="853"/>
                  </a:lnTo>
                  <a:lnTo>
                    <a:pt x="783" y="860"/>
                  </a:lnTo>
                  <a:lnTo>
                    <a:pt x="774" y="866"/>
                  </a:lnTo>
                  <a:lnTo>
                    <a:pt x="766" y="873"/>
                  </a:lnTo>
                  <a:lnTo>
                    <a:pt x="758" y="880"/>
                  </a:lnTo>
                  <a:lnTo>
                    <a:pt x="750" y="888"/>
                  </a:lnTo>
                  <a:lnTo>
                    <a:pt x="742" y="895"/>
                  </a:lnTo>
                  <a:lnTo>
                    <a:pt x="727" y="911"/>
                  </a:lnTo>
                  <a:lnTo>
                    <a:pt x="720" y="920"/>
                  </a:lnTo>
                  <a:lnTo>
                    <a:pt x="713" y="928"/>
                  </a:lnTo>
                  <a:lnTo>
                    <a:pt x="706" y="937"/>
                  </a:lnTo>
                  <a:lnTo>
                    <a:pt x="700" y="946"/>
                  </a:lnTo>
                  <a:lnTo>
                    <a:pt x="694" y="955"/>
                  </a:lnTo>
                  <a:lnTo>
                    <a:pt x="689" y="965"/>
                  </a:lnTo>
                  <a:close/>
                </a:path>
              </a:pathLst>
            </a:custGeom>
            <a:grpFill/>
            <a:ln w="38100">
              <a:solidFill>
                <a:srgbClr val="FFFFFF"/>
              </a:solidFill>
              <a:round/>
              <a:headEnd/>
              <a:tailEnd/>
            </a:ln>
          </p:spPr>
          <p:txBody>
            <a:bodyPr lIns="45720" rIns="45720" anchor="ctr" anchorCtr="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191919"/>
                </a:solidFill>
                <a:effectLst/>
                <a:uLnTx/>
                <a:uFillTx/>
                <a:latin typeface="微软雅黑" panose="020B0503020204020204" pitchFamily="34" charset="-122"/>
                <a:ea typeface="微软雅黑" panose="020B0503020204020204" pitchFamily="34" charset="-122"/>
              </a:endParaRPr>
            </a:p>
          </p:txBody>
        </p:sp>
        <p:sp>
          <p:nvSpPr>
            <p:cNvPr id="60" name="Text Box 31">
              <a:extLst>
                <a:ext uri="{FF2B5EF4-FFF2-40B4-BE49-F238E27FC236}">
                  <a16:creationId xmlns:a16="http://schemas.microsoft.com/office/drawing/2014/main" id="{A2551293-C35B-4B09-B3F9-FA2DB498DE5A}"/>
                </a:ext>
              </a:extLst>
            </p:cNvPr>
            <p:cNvSpPr txBox="1">
              <a:spLocks noChangeArrowheads="1"/>
            </p:cNvSpPr>
            <p:nvPr/>
          </p:nvSpPr>
          <p:spPr bwMode="gray">
            <a:xfrm>
              <a:off x="2936086" y="3275757"/>
              <a:ext cx="615472" cy="255588"/>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5720" rIns="45720" anchor="ctr" anchorCtr="1"/>
            <a:lstStyle>
              <a:defPPr>
                <a:defRPr lang="zh-CN"/>
              </a:defPPr>
              <a:lvl1pPr algn="ctr" eaLnBrk="0" fontAlgn="base" hangingPunct="0">
                <a:spcBef>
                  <a:spcPct val="0"/>
                </a:spcBef>
                <a:spcAft>
                  <a:spcPct val="0"/>
                </a:spcAft>
                <a:defRPr sz="1200">
                  <a:solidFill>
                    <a:schemeClr val="bg1"/>
                  </a:solidFill>
                  <a:latin typeface="黑体" panose="02010609060101010101" pitchFamily="49" charset="-122"/>
                  <a:ea typeface="黑体" panose="02010609060101010101" pitchFamily="49" charset="-122"/>
                </a:defRPr>
              </a:lvl1pPr>
              <a:lvl2pPr marL="742950" indent="-285750" eaLnBrk="0" hangingPunct="0">
                <a:defRPr sz="1400">
                  <a:latin typeface="Arial" pitchFamily="34" charset="0"/>
                </a:defRPr>
              </a:lvl2pPr>
              <a:lvl3pPr marL="1143000" indent="-228600" eaLnBrk="0" hangingPunct="0">
                <a:defRPr sz="1400">
                  <a:latin typeface="Arial" pitchFamily="34" charset="0"/>
                </a:defRPr>
              </a:lvl3pPr>
              <a:lvl4pPr marL="1600200" indent="-228600" eaLnBrk="0" hangingPunct="0">
                <a:defRPr sz="1400">
                  <a:latin typeface="Arial" pitchFamily="34" charset="0"/>
                </a:defRPr>
              </a:lvl4pPr>
              <a:lvl5pPr marL="2057400" indent="-228600" eaLnBrk="0" hangingPunct="0">
                <a:defRPr sz="1400">
                  <a:latin typeface="Arial" pitchFamily="34" charset="0"/>
                </a:defRPr>
              </a:lvl5pPr>
              <a:lvl6pPr marL="2514600" indent="-228600" eaLnBrk="0" fontAlgn="base" hangingPunct="0">
                <a:lnSpc>
                  <a:spcPct val="90000"/>
                </a:lnSpc>
                <a:spcBef>
                  <a:spcPct val="50000"/>
                </a:spcBef>
                <a:spcAft>
                  <a:spcPct val="0"/>
                </a:spcAft>
                <a:buFont typeface="Wingdings" pitchFamily="2" charset="2"/>
                <a:defRPr sz="1400">
                  <a:latin typeface="Arial" pitchFamily="34" charset="0"/>
                </a:defRPr>
              </a:lvl6pPr>
              <a:lvl7pPr marL="2971800" indent="-228600" eaLnBrk="0" fontAlgn="base" hangingPunct="0">
                <a:lnSpc>
                  <a:spcPct val="90000"/>
                </a:lnSpc>
                <a:spcBef>
                  <a:spcPct val="50000"/>
                </a:spcBef>
                <a:spcAft>
                  <a:spcPct val="0"/>
                </a:spcAft>
                <a:buFont typeface="Wingdings" pitchFamily="2" charset="2"/>
                <a:defRPr sz="1400">
                  <a:latin typeface="Arial" pitchFamily="34" charset="0"/>
                </a:defRPr>
              </a:lvl7pPr>
              <a:lvl8pPr marL="3429000" indent="-228600" eaLnBrk="0" fontAlgn="base" hangingPunct="0">
                <a:lnSpc>
                  <a:spcPct val="90000"/>
                </a:lnSpc>
                <a:spcBef>
                  <a:spcPct val="50000"/>
                </a:spcBef>
                <a:spcAft>
                  <a:spcPct val="0"/>
                </a:spcAft>
                <a:buFont typeface="Wingdings" pitchFamily="2" charset="2"/>
                <a:defRPr sz="1400">
                  <a:latin typeface="Arial" pitchFamily="34" charset="0"/>
                </a:defRPr>
              </a:lvl8pPr>
              <a:lvl9pPr marL="3886200" indent="-228600" eaLnBrk="0" fontAlgn="base" hangingPunct="0">
                <a:lnSpc>
                  <a:spcPct val="90000"/>
                </a:lnSpc>
                <a:spcBef>
                  <a:spcPct val="50000"/>
                </a:spcBef>
                <a:spcAft>
                  <a:spcPct val="0"/>
                </a:spcAft>
                <a:buFont typeface="Wingdings" pitchFamily="2" charset="2"/>
                <a:defRPr sz="1400">
                  <a:latin typeface="Arial"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4.</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使用过程调研</a:t>
              </a:r>
              <a:endParaRPr kumimoji="0" 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1" name="Text Box 32">
              <a:extLst>
                <a:ext uri="{FF2B5EF4-FFF2-40B4-BE49-F238E27FC236}">
                  <a16:creationId xmlns:a16="http://schemas.microsoft.com/office/drawing/2014/main" id="{43641CA4-2E07-4EAE-AEB0-E4063D40C559}"/>
                </a:ext>
              </a:extLst>
            </p:cNvPr>
            <p:cNvSpPr txBox="1">
              <a:spLocks noChangeArrowheads="1"/>
            </p:cNvSpPr>
            <p:nvPr/>
          </p:nvSpPr>
          <p:spPr bwMode="gray">
            <a:xfrm>
              <a:off x="2683147" y="3822493"/>
              <a:ext cx="588311" cy="197221"/>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5720" rIns="45720" anchor="ctr" anchorCtr="1"/>
            <a:lstStyle>
              <a:defPPr>
                <a:defRPr lang="zh-CN"/>
              </a:defPPr>
              <a:lvl1pPr algn="ctr" eaLnBrk="0" fontAlgn="base" hangingPunct="0">
                <a:spcBef>
                  <a:spcPct val="0"/>
                </a:spcBef>
                <a:spcAft>
                  <a:spcPct val="0"/>
                </a:spcAft>
                <a:defRPr sz="1200">
                  <a:solidFill>
                    <a:schemeClr val="bg1"/>
                  </a:solidFill>
                  <a:latin typeface="黑体" panose="02010609060101010101" pitchFamily="49" charset="-122"/>
                  <a:ea typeface="黑体" panose="02010609060101010101" pitchFamily="49" charset="-122"/>
                </a:defRPr>
              </a:lvl1pPr>
              <a:lvl2pPr marL="742950" indent="-285750" eaLnBrk="0" hangingPunct="0">
                <a:defRPr sz="1400">
                  <a:latin typeface="Arial" pitchFamily="34" charset="0"/>
                </a:defRPr>
              </a:lvl2pPr>
              <a:lvl3pPr marL="1143000" indent="-228600" eaLnBrk="0" hangingPunct="0">
                <a:defRPr sz="1400">
                  <a:latin typeface="Arial" pitchFamily="34" charset="0"/>
                </a:defRPr>
              </a:lvl3pPr>
              <a:lvl4pPr marL="1600200" indent="-228600" eaLnBrk="0" hangingPunct="0">
                <a:defRPr sz="1400">
                  <a:latin typeface="Arial" pitchFamily="34" charset="0"/>
                </a:defRPr>
              </a:lvl4pPr>
              <a:lvl5pPr marL="2057400" indent="-228600" eaLnBrk="0" hangingPunct="0">
                <a:defRPr sz="1400">
                  <a:latin typeface="Arial" pitchFamily="34" charset="0"/>
                </a:defRPr>
              </a:lvl5pPr>
              <a:lvl6pPr marL="2514600" indent="-228600" eaLnBrk="0" fontAlgn="base" hangingPunct="0">
                <a:lnSpc>
                  <a:spcPct val="90000"/>
                </a:lnSpc>
                <a:spcBef>
                  <a:spcPct val="50000"/>
                </a:spcBef>
                <a:spcAft>
                  <a:spcPct val="0"/>
                </a:spcAft>
                <a:buFont typeface="Wingdings" pitchFamily="2" charset="2"/>
                <a:defRPr sz="1400">
                  <a:latin typeface="Arial" pitchFamily="34" charset="0"/>
                </a:defRPr>
              </a:lvl6pPr>
              <a:lvl7pPr marL="2971800" indent="-228600" eaLnBrk="0" fontAlgn="base" hangingPunct="0">
                <a:lnSpc>
                  <a:spcPct val="90000"/>
                </a:lnSpc>
                <a:spcBef>
                  <a:spcPct val="50000"/>
                </a:spcBef>
                <a:spcAft>
                  <a:spcPct val="0"/>
                </a:spcAft>
                <a:buFont typeface="Wingdings" pitchFamily="2" charset="2"/>
                <a:defRPr sz="1400">
                  <a:latin typeface="Arial" pitchFamily="34" charset="0"/>
                </a:defRPr>
              </a:lvl7pPr>
              <a:lvl8pPr marL="3429000" indent="-228600" eaLnBrk="0" fontAlgn="base" hangingPunct="0">
                <a:lnSpc>
                  <a:spcPct val="90000"/>
                </a:lnSpc>
                <a:spcBef>
                  <a:spcPct val="50000"/>
                </a:spcBef>
                <a:spcAft>
                  <a:spcPct val="0"/>
                </a:spcAft>
                <a:buFont typeface="Wingdings" pitchFamily="2" charset="2"/>
                <a:defRPr sz="1400">
                  <a:latin typeface="Arial" pitchFamily="34" charset="0"/>
                </a:defRPr>
              </a:lvl8pPr>
              <a:lvl9pPr marL="3886200" indent="-228600" eaLnBrk="0" fontAlgn="base" hangingPunct="0">
                <a:lnSpc>
                  <a:spcPct val="90000"/>
                </a:lnSpc>
                <a:spcBef>
                  <a:spcPct val="50000"/>
                </a:spcBef>
                <a:spcAft>
                  <a:spcPct val="0"/>
                </a:spcAft>
                <a:buFont typeface="Wingdings" pitchFamily="2" charset="2"/>
                <a:defRPr sz="1400">
                  <a:latin typeface="Arial"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5.</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共享提取调研</a:t>
              </a:r>
              <a:endParaRPr kumimoji="0" 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2" name="Text Box 33">
              <a:extLst>
                <a:ext uri="{FF2B5EF4-FFF2-40B4-BE49-F238E27FC236}">
                  <a16:creationId xmlns:a16="http://schemas.microsoft.com/office/drawing/2014/main" id="{F029670E-78F0-45AC-B668-4328F866369D}"/>
                </a:ext>
              </a:extLst>
            </p:cNvPr>
            <p:cNvSpPr txBox="1">
              <a:spLocks noChangeArrowheads="1"/>
            </p:cNvSpPr>
            <p:nvPr/>
          </p:nvSpPr>
          <p:spPr bwMode="gray">
            <a:xfrm>
              <a:off x="2009167" y="3843790"/>
              <a:ext cx="589280" cy="15462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5720" rIns="45720" anchor="ctr" anchorCtr="1"/>
            <a:lstStyle>
              <a:defPPr>
                <a:defRPr lang="zh-CN"/>
              </a:defPPr>
              <a:lvl1pPr algn="ctr" eaLnBrk="0" fontAlgn="base" hangingPunct="0">
                <a:spcBef>
                  <a:spcPct val="0"/>
                </a:spcBef>
                <a:spcAft>
                  <a:spcPct val="0"/>
                </a:spcAft>
                <a:defRPr sz="1200">
                  <a:solidFill>
                    <a:schemeClr val="bg1"/>
                  </a:solidFill>
                  <a:latin typeface="黑体" panose="02010609060101010101" pitchFamily="49" charset="-122"/>
                  <a:ea typeface="黑体" panose="02010609060101010101" pitchFamily="49" charset="-122"/>
                </a:defRPr>
              </a:lvl1pPr>
              <a:lvl2pPr marL="742950" indent="-285750" eaLnBrk="0" hangingPunct="0">
                <a:defRPr sz="1400">
                  <a:latin typeface="Arial" pitchFamily="34" charset="0"/>
                </a:defRPr>
              </a:lvl2pPr>
              <a:lvl3pPr marL="1143000" indent="-228600" eaLnBrk="0" hangingPunct="0">
                <a:defRPr sz="1400">
                  <a:latin typeface="Arial" pitchFamily="34" charset="0"/>
                </a:defRPr>
              </a:lvl3pPr>
              <a:lvl4pPr marL="1600200" indent="-228600" eaLnBrk="0" hangingPunct="0">
                <a:defRPr sz="1400">
                  <a:latin typeface="Arial" pitchFamily="34" charset="0"/>
                </a:defRPr>
              </a:lvl4pPr>
              <a:lvl5pPr marL="2057400" indent="-228600" eaLnBrk="0" hangingPunct="0">
                <a:defRPr sz="1400">
                  <a:latin typeface="Arial" pitchFamily="34" charset="0"/>
                </a:defRPr>
              </a:lvl5pPr>
              <a:lvl6pPr marL="2514600" indent="-228600" eaLnBrk="0" fontAlgn="base" hangingPunct="0">
                <a:lnSpc>
                  <a:spcPct val="90000"/>
                </a:lnSpc>
                <a:spcBef>
                  <a:spcPct val="50000"/>
                </a:spcBef>
                <a:spcAft>
                  <a:spcPct val="0"/>
                </a:spcAft>
                <a:buFont typeface="Wingdings" pitchFamily="2" charset="2"/>
                <a:defRPr sz="1400">
                  <a:latin typeface="Arial" pitchFamily="34" charset="0"/>
                </a:defRPr>
              </a:lvl6pPr>
              <a:lvl7pPr marL="2971800" indent="-228600" eaLnBrk="0" fontAlgn="base" hangingPunct="0">
                <a:lnSpc>
                  <a:spcPct val="90000"/>
                </a:lnSpc>
                <a:spcBef>
                  <a:spcPct val="50000"/>
                </a:spcBef>
                <a:spcAft>
                  <a:spcPct val="0"/>
                </a:spcAft>
                <a:buFont typeface="Wingdings" pitchFamily="2" charset="2"/>
                <a:defRPr sz="1400">
                  <a:latin typeface="Arial" pitchFamily="34" charset="0"/>
                </a:defRPr>
              </a:lvl7pPr>
              <a:lvl8pPr marL="3429000" indent="-228600" eaLnBrk="0" fontAlgn="base" hangingPunct="0">
                <a:lnSpc>
                  <a:spcPct val="90000"/>
                </a:lnSpc>
                <a:spcBef>
                  <a:spcPct val="50000"/>
                </a:spcBef>
                <a:spcAft>
                  <a:spcPct val="0"/>
                </a:spcAft>
                <a:buFont typeface="Wingdings" pitchFamily="2" charset="2"/>
                <a:defRPr sz="1400">
                  <a:latin typeface="Arial" pitchFamily="34" charset="0"/>
                </a:defRPr>
              </a:lvl8pPr>
              <a:lvl9pPr marL="3886200" indent="-228600" eaLnBrk="0" fontAlgn="base" hangingPunct="0">
                <a:lnSpc>
                  <a:spcPct val="90000"/>
                </a:lnSpc>
                <a:spcBef>
                  <a:spcPct val="50000"/>
                </a:spcBef>
                <a:spcAft>
                  <a:spcPct val="0"/>
                </a:spcAft>
                <a:buFont typeface="Wingdings" pitchFamily="2" charset="2"/>
                <a:defRPr sz="1400">
                  <a:latin typeface="Arial"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6.</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数据存储调研</a:t>
              </a:r>
              <a:endParaRPr kumimoji="0" 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3" name="Text Box 34">
              <a:extLst>
                <a:ext uri="{FF2B5EF4-FFF2-40B4-BE49-F238E27FC236}">
                  <a16:creationId xmlns:a16="http://schemas.microsoft.com/office/drawing/2014/main" id="{3C05E3D9-53D6-4E2D-A3A0-D630CD678CAC}"/>
                </a:ext>
              </a:extLst>
            </p:cNvPr>
            <p:cNvSpPr txBox="1">
              <a:spLocks noChangeArrowheads="1"/>
            </p:cNvSpPr>
            <p:nvPr/>
          </p:nvSpPr>
          <p:spPr bwMode="gray">
            <a:xfrm>
              <a:off x="1748262" y="3281185"/>
              <a:ext cx="589280" cy="255588"/>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5720" rIns="45720" anchor="ctr" anchorCtr="1"/>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lnSpc>
                  <a:spcPct val="90000"/>
                </a:lnSpc>
                <a:spcBef>
                  <a:spcPct val="50000"/>
                </a:spcBef>
                <a:spcAft>
                  <a:spcPct val="0"/>
                </a:spcAft>
                <a:buFont typeface="Wingdings" pitchFamily="2" charset="2"/>
                <a:defRPr sz="1400">
                  <a:solidFill>
                    <a:schemeClr val="tx1"/>
                  </a:solidFill>
                  <a:latin typeface="Arial" pitchFamily="34" charset="0"/>
                </a:defRPr>
              </a:lvl6pPr>
              <a:lvl7pPr marL="2971800" indent="-228600" eaLnBrk="0" fontAlgn="base" hangingPunct="0">
                <a:lnSpc>
                  <a:spcPct val="90000"/>
                </a:lnSpc>
                <a:spcBef>
                  <a:spcPct val="50000"/>
                </a:spcBef>
                <a:spcAft>
                  <a:spcPct val="0"/>
                </a:spcAft>
                <a:buFont typeface="Wingdings" pitchFamily="2" charset="2"/>
                <a:defRPr sz="1400">
                  <a:solidFill>
                    <a:schemeClr val="tx1"/>
                  </a:solidFill>
                  <a:latin typeface="Arial" pitchFamily="34" charset="0"/>
                </a:defRPr>
              </a:lvl7pPr>
              <a:lvl8pPr marL="3429000" indent="-228600" eaLnBrk="0" fontAlgn="base" hangingPunct="0">
                <a:lnSpc>
                  <a:spcPct val="90000"/>
                </a:lnSpc>
                <a:spcBef>
                  <a:spcPct val="50000"/>
                </a:spcBef>
                <a:spcAft>
                  <a:spcPct val="0"/>
                </a:spcAft>
                <a:buFont typeface="Wingdings" pitchFamily="2" charset="2"/>
                <a:defRPr sz="1400">
                  <a:solidFill>
                    <a:schemeClr val="tx1"/>
                  </a:solidFill>
                  <a:latin typeface="Arial" pitchFamily="34" charset="0"/>
                </a:defRPr>
              </a:lvl8pPr>
              <a:lvl9pPr marL="3886200" indent="-228600" eaLnBrk="0" fontAlgn="base" hangingPunct="0">
                <a:lnSpc>
                  <a:spcPct val="90000"/>
                </a:lnSpc>
                <a:spcBef>
                  <a:spcPct val="50000"/>
                </a:spcBef>
                <a:spcAft>
                  <a:spcPct val="0"/>
                </a:spcAft>
                <a:buFont typeface="Wingdings" pitchFamily="2" charset="2"/>
                <a:defRPr sz="1400">
                  <a:solidFill>
                    <a:schemeClr val="tx1"/>
                  </a:solidFill>
                  <a:latin typeface="Arial"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1.</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部门角色调研</a:t>
              </a:r>
              <a:endParaRPr kumimoji="0" 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4" name="Text Box 35">
              <a:extLst>
                <a:ext uri="{FF2B5EF4-FFF2-40B4-BE49-F238E27FC236}">
                  <a16:creationId xmlns:a16="http://schemas.microsoft.com/office/drawing/2014/main" id="{8B8891D3-3DA6-49B8-89FA-2F5587A27292}"/>
                </a:ext>
              </a:extLst>
            </p:cNvPr>
            <p:cNvSpPr txBox="1">
              <a:spLocks noChangeArrowheads="1"/>
            </p:cNvSpPr>
            <p:nvPr/>
          </p:nvSpPr>
          <p:spPr bwMode="gray">
            <a:xfrm>
              <a:off x="2683148" y="2784531"/>
              <a:ext cx="588311" cy="18859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5720" rIns="45720" anchor="ctr" anchorCtr="1"/>
            <a:lstStyle>
              <a:defPPr>
                <a:defRPr lang="zh-CN"/>
              </a:defPPr>
              <a:lvl1pPr algn="ctr" eaLnBrk="0" fontAlgn="base" hangingPunct="0">
                <a:spcBef>
                  <a:spcPct val="0"/>
                </a:spcBef>
                <a:spcAft>
                  <a:spcPct val="0"/>
                </a:spcAft>
                <a:defRPr sz="1200">
                  <a:solidFill>
                    <a:schemeClr val="bg1"/>
                  </a:solidFill>
                  <a:latin typeface="黑体" panose="02010609060101010101" pitchFamily="49" charset="-122"/>
                  <a:ea typeface="黑体" panose="02010609060101010101" pitchFamily="49" charset="-122"/>
                </a:defRPr>
              </a:lvl1pPr>
              <a:lvl2pPr marL="742950" indent="-285750" eaLnBrk="0" hangingPunct="0">
                <a:defRPr sz="1400">
                  <a:latin typeface="Arial" pitchFamily="34" charset="0"/>
                </a:defRPr>
              </a:lvl2pPr>
              <a:lvl3pPr marL="1143000" indent="-228600" eaLnBrk="0" hangingPunct="0">
                <a:defRPr sz="1400">
                  <a:latin typeface="Arial" pitchFamily="34" charset="0"/>
                </a:defRPr>
              </a:lvl3pPr>
              <a:lvl4pPr marL="1600200" indent="-228600" eaLnBrk="0" hangingPunct="0">
                <a:defRPr sz="1400">
                  <a:latin typeface="Arial" pitchFamily="34" charset="0"/>
                </a:defRPr>
              </a:lvl4pPr>
              <a:lvl5pPr marL="2057400" indent="-228600" eaLnBrk="0" hangingPunct="0">
                <a:defRPr sz="1400">
                  <a:latin typeface="Arial" pitchFamily="34" charset="0"/>
                </a:defRPr>
              </a:lvl5pPr>
              <a:lvl6pPr marL="2514600" indent="-228600" eaLnBrk="0" fontAlgn="base" hangingPunct="0">
                <a:lnSpc>
                  <a:spcPct val="90000"/>
                </a:lnSpc>
                <a:spcBef>
                  <a:spcPct val="50000"/>
                </a:spcBef>
                <a:spcAft>
                  <a:spcPct val="0"/>
                </a:spcAft>
                <a:buFont typeface="Wingdings" pitchFamily="2" charset="2"/>
                <a:defRPr sz="1400">
                  <a:latin typeface="Arial" pitchFamily="34" charset="0"/>
                </a:defRPr>
              </a:lvl6pPr>
              <a:lvl7pPr marL="2971800" indent="-228600" eaLnBrk="0" fontAlgn="base" hangingPunct="0">
                <a:lnSpc>
                  <a:spcPct val="90000"/>
                </a:lnSpc>
                <a:spcBef>
                  <a:spcPct val="50000"/>
                </a:spcBef>
                <a:spcAft>
                  <a:spcPct val="0"/>
                </a:spcAft>
                <a:buFont typeface="Wingdings" pitchFamily="2" charset="2"/>
                <a:defRPr sz="1400">
                  <a:latin typeface="Arial" pitchFamily="34" charset="0"/>
                </a:defRPr>
              </a:lvl7pPr>
              <a:lvl8pPr marL="3429000" indent="-228600" eaLnBrk="0" fontAlgn="base" hangingPunct="0">
                <a:lnSpc>
                  <a:spcPct val="90000"/>
                </a:lnSpc>
                <a:spcBef>
                  <a:spcPct val="50000"/>
                </a:spcBef>
                <a:spcAft>
                  <a:spcPct val="0"/>
                </a:spcAft>
                <a:buFont typeface="Wingdings" pitchFamily="2" charset="2"/>
                <a:defRPr sz="1400">
                  <a:latin typeface="Arial" pitchFamily="34" charset="0"/>
                </a:defRPr>
              </a:lvl8pPr>
              <a:lvl9pPr marL="3886200" indent="-228600" eaLnBrk="0" fontAlgn="base" hangingPunct="0">
                <a:lnSpc>
                  <a:spcPct val="90000"/>
                </a:lnSpc>
                <a:spcBef>
                  <a:spcPct val="50000"/>
                </a:spcBef>
                <a:spcAft>
                  <a:spcPct val="0"/>
                </a:spcAft>
                <a:buFont typeface="Wingdings" pitchFamily="2" charset="2"/>
                <a:defRPr sz="1400">
                  <a:latin typeface="Arial"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3.</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访问控制调研</a:t>
              </a:r>
              <a:endParaRPr kumimoji="0" 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5" name="Text Box 36">
              <a:extLst>
                <a:ext uri="{FF2B5EF4-FFF2-40B4-BE49-F238E27FC236}">
                  <a16:creationId xmlns:a16="http://schemas.microsoft.com/office/drawing/2014/main" id="{B36F4FDF-96FD-4542-85B3-96425B8B60FB}"/>
                </a:ext>
              </a:extLst>
            </p:cNvPr>
            <p:cNvSpPr txBox="1">
              <a:spLocks noChangeArrowheads="1"/>
            </p:cNvSpPr>
            <p:nvPr/>
          </p:nvSpPr>
          <p:spPr bwMode="gray">
            <a:xfrm>
              <a:off x="2040403" y="2751035"/>
              <a:ext cx="594277" cy="255588"/>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5720" rIns="45720" anchor="ctr" anchorCtr="1"/>
            <a:lstStyle>
              <a:defPPr>
                <a:defRPr lang="zh-CN"/>
              </a:defPPr>
              <a:lvl1pPr algn="ctr" eaLnBrk="0" fontAlgn="base" hangingPunct="0">
                <a:spcBef>
                  <a:spcPct val="0"/>
                </a:spcBef>
                <a:spcAft>
                  <a:spcPct val="0"/>
                </a:spcAft>
                <a:defRPr sz="1200">
                  <a:solidFill>
                    <a:schemeClr val="bg1"/>
                  </a:solidFill>
                  <a:latin typeface="黑体" panose="02010609060101010101" pitchFamily="49" charset="-122"/>
                  <a:ea typeface="黑体" panose="02010609060101010101" pitchFamily="49" charset="-122"/>
                </a:defRPr>
              </a:lvl1pPr>
              <a:lvl2pPr marL="742950" indent="-285750" eaLnBrk="0" hangingPunct="0">
                <a:defRPr sz="1400">
                  <a:latin typeface="Arial" pitchFamily="34" charset="0"/>
                </a:defRPr>
              </a:lvl2pPr>
              <a:lvl3pPr marL="1143000" indent="-228600" eaLnBrk="0" hangingPunct="0">
                <a:defRPr sz="1400">
                  <a:latin typeface="Arial" pitchFamily="34" charset="0"/>
                </a:defRPr>
              </a:lvl3pPr>
              <a:lvl4pPr marL="1600200" indent="-228600" eaLnBrk="0" hangingPunct="0">
                <a:defRPr sz="1400">
                  <a:latin typeface="Arial" pitchFamily="34" charset="0"/>
                </a:defRPr>
              </a:lvl4pPr>
              <a:lvl5pPr marL="2057400" indent="-228600" eaLnBrk="0" hangingPunct="0">
                <a:defRPr sz="1400">
                  <a:latin typeface="Arial" pitchFamily="34" charset="0"/>
                </a:defRPr>
              </a:lvl5pPr>
              <a:lvl6pPr marL="2514600" indent="-228600" eaLnBrk="0" fontAlgn="base" hangingPunct="0">
                <a:lnSpc>
                  <a:spcPct val="90000"/>
                </a:lnSpc>
                <a:spcBef>
                  <a:spcPct val="50000"/>
                </a:spcBef>
                <a:spcAft>
                  <a:spcPct val="0"/>
                </a:spcAft>
                <a:buFont typeface="Wingdings" pitchFamily="2" charset="2"/>
                <a:defRPr sz="1400">
                  <a:latin typeface="Arial" pitchFamily="34" charset="0"/>
                </a:defRPr>
              </a:lvl6pPr>
              <a:lvl7pPr marL="2971800" indent="-228600" eaLnBrk="0" fontAlgn="base" hangingPunct="0">
                <a:lnSpc>
                  <a:spcPct val="90000"/>
                </a:lnSpc>
                <a:spcBef>
                  <a:spcPct val="50000"/>
                </a:spcBef>
                <a:spcAft>
                  <a:spcPct val="0"/>
                </a:spcAft>
                <a:buFont typeface="Wingdings" pitchFamily="2" charset="2"/>
                <a:defRPr sz="1400">
                  <a:latin typeface="Arial" pitchFamily="34" charset="0"/>
                </a:defRPr>
              </a:lvl7pPr>
              <a:lvl8pPr marL="3429000" indent="-228600" eaLnBrk="0" fontAlgn="base" hangingPunct="0">
                <a:lnSpc>
                  <a:spcPct val="90000"/>
                </a:lnSpc>
                <a:spcBef>
                  <a:spcPct val="50000"/>
                </a:spcBef>
                <a:spcAft>
                  <a:spcPct val="0"/>
                </a:spcAft>
                <a:buFont typeface="Wingdings" pitchFamily="2" charset="2"/>
                <a:defRPr sz="1400">
                  <a:latin typeface="Arial" pitchFamily="34" charset="0"/>
                </a:defRPr>
              </a:lvl8pPr>
              <a:lvl9pPr marL="3886200" indent="-228600" eaLnBrk="0" fontAlgn="base" hangingPunct="0">
                <a:lnSpc>
                  <a:spcPct val="90000"/>
                </a:lnSpc>
                <a:spcBef>
                  <a:spcPct val="50000"/>
                </a:spcBef>
                <a:spcAft>
                  <a:spcPct val="0"/>
                </a:spcAft>
                <a:buFont typeface="Wingdings" pitchFamily="2" charset="2"/>
                <a:defRPr sz="1400">
                  <a:latin typeface="Arial"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数据资产调研</a:t>
              </a:r>
              <a:endParaRPr kumimoji="0" 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66" name="Footer Placeholder 6">
            <a:extLst>
              <a:ext uri="{FF2B5EF4-FFF2-40B4-BE49-F238E27FC236}">
                <a16:creationId xmlns:a16="http://schemas.microsoft.com/office/drawing/2014/main" id="{7460DB48-E199-4A57-94F3-3894207E7579}"/>
              </a:ext>
            </a:extLst>
          </p:cNvPr>
          <p:cNvSpPr txBox="1">
            <a:spLocks noGrp="1"/>
          </p:cNvSpPr>
          <p:nvPr/>
        </p:nvSpPr>
        <p:spPr bwMode="auto">
          <a:xfrm>
            <a:off x="8038551" y="4707153"/>
            <a:ext cx="2555310" cy="14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761970"/>
            <a:r>
              <a:rPr lang="en-US" altLang="zh-CN" sz="500">
                <a:solidFill>
                  <a:srgbClr val="000000"/>
                </a:solidFill>
                <a:latin typeface="微软雅黑" panose="020B0503020204020204" pitchFamily="34" charset="-122"/>
                <a:ea typeface="微软雅黑" panose="020B0503020204020204" pitchFamily="34" charset="-122"/>
                <a:cs typeface="Arial" panose="020B0604020202020204" pitchFamily="34" charset="0"/>
              </a:rPr>
              <a:t>IBM and University of Oxford Confidential </a:t>
            </a:r>
          </a:p>
        </p:txBody>
      </p:sp>
      <p:sp>
        <p:nvSpPr>
          <p:cNvPr id="67" name="Rectangle 8">
            <a:extLst>
              <a:ext uri="{FF2B5EF4-FFF2-40B4-BE49-F238E27FC236}">
                <a16:creationId xmlns:a16="http://schemas.microsoft.com/office/drawing/2014/main" id="{9AF6FC42-AF40-41D1-8449-F9F8D6A8A691}"/>
              </a:ext>
            </a:extLst>
          </p:cNvPr>
          <p:cNvSpPr>
            <a:spLocks noChangeArrowheads="1"/>
          </p:cNvSpPr>
          <p:nvPr/>
        </p:nvSpPr>
        <p:spPr bwMode="auto">
          <a:xfrm>
            <a:off x="5868968" y="4728319"/>
            <a:ext cx="5465002" cy="381000"/>
          </a:xfrm>
          <a:prstGeom prst="rect">
            <a:avLst/>
          </a:prstGeom>
          <a:solidFill>
            <a:srgbClr val="F8F8F8"/>
          </a:solidFill>
          <a:ln w="6350" algn="ctr">
            <a:solidFill>
              <a:srgbClr val="008BC9"/>
            </a:solidFill>
            <a:round/>
            <a:headEnd type="none" w="sm" len="sm"/>
            <a:tailEnd type="stealth" w="lg" len="lg"/>
          </a:ln>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761970" eaLnBrk="1" fontAlgn="auto" latinLnBrk="0" hangingPunct="1">
              <a:lnSpc>
                <a:spcPct val="100000"/>
              </a:lnSpc>
              <a:spcBef>
                <a:spcPct val="50000"/>
              </a:spcBef>
              <a:spcAft>
                <a:spcPts val="0"/>
              </a:spcAft>
              <a:buClrTx/>
              <a:buSzTx/>
              <a:buFontTx/>
              <a:buNone/>
              <a:tabLst/>
              <a:defRPr/>
            </a:pPr>
            <a:endParaRPr kumimoji="0" lang="zh-CN" altLang="zh-CN" sz="833"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Rectangle 8">
            <a:extLst>
              <a:ext uri="{FF2B5EF4-FFF2-40B4-BE49-F238E27FC236}">
                <a16:creationId xmlns:a16="http://schemas.microsoft.com/office/drawing/2014/main" id="{94AC3F73-9A96-4062-87E2-A8D54B75FE72}"/>
              </a:ext>
            </a:extLst>
          </p:cNvPr>
          <p:cNvSpPr>
            <a:spLocks noChangeArrowheads="1"/>
          </p:cNvSpPr>
          <p:nvPr/>
        </p:nvSpPr>
        <p:spPr bwMode="auto">
          <a:xfrm>
            <a:off x="5868968" y="2380143"/>
            <a:ext cx="5465002" cy="381000"/>
          </a:xfrm>
          <a:prstGeom prst="rect">
            <a:avLst/>
          </a:prstGeom>
          <a:solidFill>
            <a:srgbClr val="F8F8F8"/>
          </a:solidFill>
          <a:ln w="6350" algn="ctr">
            <a:solidFill>
              <a:srgbClr val="008BC9"/>
            </a:solidFill>
            <a:round/>
            <a:headEnd type="none" w="sm" len="sm"/>
            <a:tailEnd type="stealth" w="lg" len="lg"/>
          </a:ln>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761970" eaLnBrk="1" fontAlgn="auto" latinLnBrk="0" hangingPunct="1">
              <a:lnSpc>
                <a:spcPct val="100000"/>
              </a:lnSpc>
              <a:spcBef>
                <a:spcPct val="50000"/>
              </a:spcBef>
              <a:spcAft>
                <a:spcPts val="0"/>
              </a:spcAft>
              <a:buClrTx/>
              <a:buSzTx/>
              <a:buFontTx/>
              <a:buNone/>
              <a:tabLst/>
              <a:defRPr/>
            </a:pPr>
            <a:endParaRPr kumimoji="0" lang="zh-CN" altLang="zh-CN" sz="833"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9" name="Rectangle 8">
            <a:extLst>
              <a:ext uri="{FF2B5EF4-FFF2-40B4-BE49-F238E27FC236}">
                <a16:creationId xmlns:a16="http://schemas.microsoft.com/office/drawing/2014/main" id="{11A48469-7AD1-478A-AE17-8B63BC1A70EC}"/>
              </a:ext>
            </a:extLst>
          </p:cNvPr>
          <p:cNvSpPr>
            <a:spLocks noChangeArrowheads="1"/>
          </p:cNvSpPr>
          <p:nvPr/>
        </p:nvSpPr>
        <p:spPr bwMode="auto">
          <a:xfrm>
            <a:off x="5868968" y="1606236"/>
            <a:ext cx="5465002" cy="381000"/>
          </a:xfrm>
          <a:prstGeom prst="rect">
            <a:avLst/>
          </a:prstGeom>
          <a:solidFill>
            <a:srgbClr val="F8F8F8"/>
          </a:solidFill>
          <a:ln w="6350" algn="ctr">
            <a:solidFill>
              <a:srgbClr val="008BC9"/>
            </a:solidFill>
            <a:round/>
            <a:headEnd type="none" w="sm" len="sm"/>
            <a:tailEnd type="stealth" w="lg" len="lg"/>
          </a:ln>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761970" eaLnBrk="1" fontAlgn="auto" latinLnBrk="0" hangingPunct="1">
              <a:lnSpc>
                <a:spcPct val="100000"/>
              </a:lnSpc>
              <a:spcBef>
                <a:spcPct val="50000"/>
              </a:spcBef>
              <a:spcAft>
                <a:spcPts val="0"/>
              </a:spcAft>
              <a:buClrTx/>
              <a:buSzTx/>
              <a:buFontTx/>
              <a:buNone/>
              <a:tabLst/>
              <a:defRPr/>
            </a:pPr>
            <a:endParaRPr kumimoji="0" lang="zh-CN" altLang="zh-CN" sz="833"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0" name="TextBox 9">
            <a:extLst>
              <a:ext uri="{FF2B5EF4-FFF2-40B4-BE49-F238E27FC236}">
                <a16:creationId xmlns:a16="http://schemas.microsoft.com/office/drawing/2014/main" id="{4834BFD5-F128-4CCD-BC12-EAEB857762EA}"/>
              </a:ext>
            </a:extLst>
          </p:cNvPr>
          <p:cNvSpPr txBox="1">
            <a:spLocks noChangeArrowheads="1"/>
          </p:cNvSpPr>
          <p:nvPr/>
        </p:nvSpPr>
        <p:spPr bwMode="auto">
          <a:xfrm>
            <a:off x="6313468" y="4556122"/>
            <a:ext cx="994248" cy="381000"/>
          </a:xfrm>
          <a:prstGeom prst="rect">
            <a:avLst/>
          </a:prstGeom>
          <a:solidFill>
            <a:srgbClr val="008BC9">
              <a:lumMod val="20000"/>
              <a:lumOff val="80000"/>
            </a:srgbClr>
          </a:solidFill>
          <a:ln w="9525">
            <a:noFill/>
            <a:miter lim="800000"/>
            <a:headEnd/>
            <a:tailEnd/>
          </a:ln>
        </p:spPr>
        <p:txBody>
          <a:bodyPr anchor="ctr"/>
          <a:lstStyle>
            <a:defPPr>
              <a:defRPr lang="en-US"/>
            </a:defPPr>
            <a:lvl1pPr algn="ctr" defTabSz="761970">
              <a:defRPr sz="1000">
                <a:solidFill>
                  <a:srgbClr val="3F0E3F"/>
                </a:solidFill>
                <a:latin typeface="黑体" panose="02010609060101010101" pitchFamily="49" charset="-122"/>
                <a:ea typeface="黑体" panose="02010609060101010101" pitchFamily="49" charset="-122"/>
                <a:cs typeface="Arial" charset="0"/>
              </a:defRPr>
            </a:lvl1p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外界分发数据调研</a:t>
            </a:r>
          </a:p>
        </p:txBody>
      </p:sp>
      <p:sp>
        <p:nvSpPr>
          <p:cNvPr id="71" name="Rectangle 8">
            <a:extLst>
              <a:ext uri="{FF2B5EF4-FFF2-40B4-BE49-F238E27FC236}">
                <a16:creationId xmlns:a16="http://schemas.microsoft.com/office/drawing/2014/main" id="{9C26746F-344C-404E-9BA3-E5D30323EE56}"/>
              </a:ext>
            </a:extLst>
          </p:cNvPr>
          <p:cNvSpPr>
            <a:spLocks noChangeArrowheads="1"/>
          </p:cNvSpPr>
          <p:nvPr/>
        </p:nvSpPr>
        <p:spPr bwMode="auto">
          <a:xfrm>
            <a:off x="5868968" y="3154049"/>
            <a:ext cx="5465002" cy="381000"/>
          </a:xfrm>
          <a:prstGeom prst="rect">
            <a:avLst/>
          </a:prstGeom>
          <a:solidFill>
            <a:srgbClr val="F8F8F8"/>
          </a:solidFill>
          <a:ln w="6350" algn="ctr">
            <a:solidFill>
              <a:srgbClr val="008BC9"/>
            </a:solidFill>
            <a:round/>
            <a:headEnd type="none" w="sm" len="sm"/>
            <a:tailEnd type="stealth" w="lg" len="lg"/>
          </a:ln>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761970" eaLnBrk="1" fontAlgn="auto" latinLnBrk="0" hangingPunct="1">
              <a:lnSpc>
                <a:spcPct val="100000"/>
              </a:lnSpc>
              <a:spcBef>
                <a:spcPct val="50000"/>
              </a:spcBef>
              <a:spcAft>
                <a:spcPts val="0"/>
              </a:spcAft>
              <a:buClrTx/>
              <a:buSzTx/>
              <a:buFontTx/>
              <a:buNone/>
              <a:tabLst/>
              <a:defRPr/>
            </a:pPr>
            <a:endParaRPr kumimoji="0" lang="zh-CN" altLang="zh-CN" sz="833"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Rectangle 8">
            <a:extLst>
              <a:ext uri="{FF2B5EF4-FFF2-40B4-BE49-F238E27FC236}">
                <a16:creationId xmlns:a16="http://schemas.microsoft.com/office/drawing/2014/main" id="{6CC38283-A538-4479-91B5-6B828A0A1094}"/>
              </a:ext>
            </a:extLst>
          </p:cNvPr>
          <p:cNvSpPr>
            <a:spLocks noChangeArrowheads="1"/>
          </p:cNvSpPr>
          <p:nvPr/>
        </p:nvSpPr>
        <p:spPr bwMode="auto">
          <a:xfrm>
            <a:off x="5868968" y="3931924"/>
            <a:ext cx="5465002" cy="381000"/>
          </a:xfrm>
          <a:prstGeom prst="rect">
            <a:avLst/>
          </a:prstGeom>
          <a:solidFill>
            <a:srgbClr val="F8F8F8"/>
          </a:solidFill>
          <a:ln w="6350" algn="ctr">
            <a:solidFill>
              <a:srgbClr val="008BC9"/>
            </a:solidFill>
            <a:round/>
            <a:headEnd type="none" w="sm" len="sm"/>
            <a:tailEnd type="stealth" w="lg" len="lg"/>
          </a:ln>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761970" eaLnBrk="1" fontAlgn="auto" latinLnBrk="0" hangingPunct="1">
              <a:lnSpc>
                <a:spcPct val="100000"/>
              </a:lnSpc>
              <a:spcBef>
                <a:spcPct val="50000"/>
              </a:spcBef>
              <a:spcAft>
                <a:spcPts val="0"/>
              </a:spcAft>
              <a:buClrTx/>
              <a:buSzTx/>
              <a:buFontTx/>
              <a:buNone/>
              <a:tabLst/>
              <a:defRPr/>
            </a:pPr>
            <a:endParaRPr kumimoji="0" lang="zh-CN" altLang="zh-CN" sz="833"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TextBox 9">
            <a:extLst>
              <a:ext uri="{FF2B5EF4-FFF2-40B4-BE49-F238E27FC236}">
                <a16:creationId xmlns:a16="http://schemas.microsoft.com/office/drawing/2014/main" id="{53DE0598-C81B-401D-87C1-498527660153}"/>
              </a:ext>
            </a:extLst>
          </p:cNvPr>
          <p:cNvSpPr txBox="1">
            <a:spLocks noChangeArrowheads="1"/>
          </p:cNvSpPr>
          <p:nvPr/>
        </p:nvSpPr>
        <p:spPr bwMode="auto">
          <a:xfrm>
            <a:off x="6313468" y="3767664"/>
            <a:ext cx="994248" cy="381000"/>
          </a:xfrm>
          <a:prstGeom prst="rect">
            <a:avLst/>
          </a:prstGeom>
          <a:solidFill>
            <a:srgbClr val="008BC9">
              <a:lumMod val="20000"/>
              <a:lumOff val="80000"/>
            </a:srgbClr>
          </a:solidFill>
          <a:ln w="9525">
            <a:noFill/>
            <a:miter lim="800000"/>
            <a:headEnd/>
            <a:tailEnd/>
          </a:ln>
        </p:spPr>
        <p:txBody>
          <a:bodyPr anchor="ctr"/>
          <a:lstStyle>
            <a:defPPr>
              <a:defRPr lang="en-US"/>
            </a:defPPr>
            <a:lvl1pPr algn="ctr" defTabSz="761970">
              <a:defRPr sz="1000">
                <a:solidFill>
                  <a:srgbClr val="3F0E3F"/>
                </a:solidFill>
                <a:latin typeface="黑体" panose="02010609060101010101" pitchFamily="49" charset="-122"/>
                <a:ea typeface="黑体" panose="02010609060101010101" pitchFamily="49" charset="-122"/>
                <a:cs typeface="Arial" charset="0"/>
              </a:defRPr>
            </a:lvl1p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BI</a:t>
            </a: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分析</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a:p>
            <a:pPr marL="0" marR="0" lvl="0" indent="0" algn="ctr" defTabSz="76197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使用数据</a:t>
            </a:r>
          </a:p>
        </p:txBody>
      </p:sp>
      <p:sp>
        <p:nvSpPr>
          <p:cNvPr id="74" name="TextBox 9">
            <a:extLst>
              <a:ext uri="{FF2B5EF4-FFF2-40B4-BE49-F238E27FC236}">
                <a16:creationId xmlns:a16="http://schemas.microsoft.com/office/drawing/2014/main" id="{04AA70C1-BFBA-4EF6-9240-B45A0784EEE3}"/>
              </a:ext>
            </a:extLst>
          </p:cNvPr>
          <p:cNvSpPr txBox="1">
            <a:spLocks noChangeArrowheads="1"/>
          </p:cNvSpPr>
          <p:nvPr/>
        </p:nvSpPr>
        <p:spPr bwMode="auto">
          <a:xfrm>
            <a:off x="6313468" y="2215883"/>
            <a:ext cx="994248" cy="381000"/>
          </a:xfrm>
          <a:prstGeom prst="rect">
            <a:avLst/>
          </a:prstGeom>
          <a:solidFill>
            <a:srgbClr val="008BC9">
              <a:lumMod val="20000"/>
              <a:lumOff val="80000"/>
            </a:srgbClr>
          </a:solidFill>
          <a:ln w="9525">
            <a:noFill/>
            <a:miter lim="800000"/>
            <a:headEnd/>
            <a:tailEnd/>
          </a:ln>
        </p:spPr>
        <p:txBody>
          <a:bodyPr anchor="ctr"/>
          <a:lstStyle>
            <a:defPPr>
              <a:defRPr lang="en-US"/>
            </a:defPPr>
            <a:lvl1pPr algn="ctr" defTabSz="761970">
              <a:defRPr sz="1000">
                <a:solidFill>
                  <a:srgbClr val="3F0E3F"/>
                </a:solidFill>
                <a:latin typeface="黑体" panose="02010609060101010101" pitchFamily="49" charset="-122"/>
                <a:ea typeface="黑体" panose="02010609060101010101" pitchFamily="49" charset="-122"/>
                <a:cs typeface="Arial" charset="0"/>
              </a:defRPr>
            </a:lvl1p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数据库运维</a:t>
            </a:r>
          </a:p>
        </p:txBody>
      </p:sp>
      <p:sp>
        <p:nvSpPr>
          <p:cNvPr id="75" name="Oval 40">
            <a:extLst>
              <a:ext uri="{FF2B5EF4-FFF2-40B4-BE49-F238E27FC236}">
                <a16:creationId xmlns:a16="http://schemas.microsoft.com/office/drawing/2014/main" id="{48341667-29AC-416F-8409-1A6DA1339F82}"/>
              </a:ext>
            </a:extLst>
          </p:cNvPr>
          <p:cNvSpPr/>
          <p:nvPr/>
        </p:nvSpPr>
        <p:spPr bwMode="auto">
          <a:xfrm>
            <a:off x="5979458" y="2209667"/>
            <a:ext cx="334009" cy="387557"/>
          </a:xfrm>
          <a:prstGeom prst="rect">
            <a:avLst/>
          </a:prstGeom>
          <a:solidFill>
            <a:srgbClr val="0097CD">
              <a:lumMod val="75000"/>
            </a:srgbClr>
          </a:solidFill>
          <a:ln w="9525" cap="flat" cmpd="sng" algn="ctr">
            <a:solidFill>
              <a:srgbClr val="767676">
                <a:lumMod val="60000"/>
                <a:lumOff val="40000"/>
              </a:srgbClr>
            </a:solidFill>
            <a:prstDash val="solid"/>
            <a:round/>
            <a:headEnd type="none" w="sm" len="sm"/>
            <a:tailEnd type="stealth" w="lg" len="lg"/>
          </a:ln>
          <a:effectLst>
            <a:glow rad="63500">
              <a:srgbClr val="FFFFFF">
                <a:lumMod val="65000"/>
                <a:alpha val="40000"/>
              </a:srgbClr>
            </a:glow>
          </a:effectLst>
        </p:spPr>
        <p:txBody>
          <a:bodyPr anchor="ct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2</a:t>
            </a:r>
          </a:p>
        </p:txBody>
      </p:sp>
      <p:sp>
        <p:nvSpPr>
          <p:cNvPr id="76" name="Rectangle 129">
            <a:extLst>
              <a:ext uri="{FF2B5EF4-FFF2-40B4-BE49-F238E27FC236}">
                <a16:creationId xmlns:a16="http://schemas.microsoft.com/office/drawing/2014/main" id="{0AA3DF0A-0A3D-4903-93C5-DCCA3F79F7A8}"/>
              </a:ext>
            </a:extLst>
          </p:cNvPr>
          <p:cNvSpPr/>
          <p:nvPr/>
        </p:nvSpPr>
        <p:spPr bwMode="auto">
          <a:xfrm>
            <a:off x="5979458" y="4556122"/>
            <a:ext cx="334009" cy="387557"/>
          </a:xfrm>
          <a:prstGeom prst="rect">
            <a:avLst/>
          </a:prstGeom>
          <a:solidFill>
            <a:srgbClr val="0097CD">
              <a:lumMod val="75000"/>
            </a:srgbClr>
          </a:solidFill>
          <a:ln w="9525" cap="flat" cmpd="sng" algn="ctr">
            <a:solidFill>
              <a:srgbClr val="767676">
                <a:lumMod val="60000"/>
                <a:lumOff val="40000"/>
              </a:srgbClr>
            </a:solidFill>
            <a:prstDash val="solid"/>
            <a:round/>
            <a:headEnd type="none" w="sm" len="sm"/>
            <a:tailEnd type="stealth" w="lg" len="lg"/>
          </a:ln>
          <a:effectLst>
            <a:glow rad="63500">
              <a:srgbClr val="FFFFFF">
                <a:lumMod val="65000"/>
                <a:alpha val="40000"/>
              </a:srgbClr>
            </a:glow>
          </a:effectLst>
        </p:spPr>
        <p:txBody>
          <a:bodyPr anchor="ct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5</a:t>
            </a:r>
          </a:p>
        </p:txBody>
      </p:sp>
      <p:sp>
        <p:nvSpPr>
          <p:cNvPr id="77" name="TextBox 9">
            <a:extLst>
              <a:ext uri="{FF2B5EF4-FFF2-40B4-BE49-F238E27FC236}">
                <a16:creationId xmlns:a16="http://schemas.microsoft.com/office/drawing/2014/main" id="{5941B5DB-07C8-4B47-8D85-923B1EF4A3E6}"/>
              </a:ext>
            </a:extLst>
          </p:cNvPr>
          <p:cNvSpPr txBox="1">
            <a:spLocks noChangeArrowheads="1"/>
          </p:cNvSpPr>
          <p:nvPr/>
        </p:nvSpPr>
        <p:spPr bwMode="auto">
          <a:xfrm>
            <a:off x="6313468" y="1441976"/>
            <a:ext cx="994248" cy="381000"/>
          </a:xfrm>
          <a:prstGeom prst="rect">
            <a:avLst/>
          </a:prstGeom>
          <a:solidFill>
            <a:srgbClr val="008BC9">
              <a:lumMod val="20000"/>
              <a:lumOff val="80000"/>
            </a:srgbClr>
          </a:solidFill>
          <a:ln w="9525">
            <a:noFill/>
            <a:miter lim="800000"/>
            <a:headEnd/>
            <a:tailEnd/>
          </a:ln>
        </p:spPr>
        <p:txBody>
          <a:bodyPr anchor="ctr"/>
          <a:lstStyle>
            <a:defPPr>
              <a:defRPr lang="en-US"/>
            </a:defPPr>
            <a:lvl1pPr algn="ctr" defTabSz="761970">
              <a:defRPr sz="1000">
                <a:solidFill>
                  <a:srgbClr val="3F0E3F"/>
                </a:solidFill>
                <a:latin typeface="黑体" panose="02010609060101010101" pitchFamily="49" charset="-122"/>
                <a:ea typeface="黑体" panose="02010609060101010101" pitchFamily="49" charset="-122"/>
                <a:cs typeface="Arial" charset="0"/>
              </a:defRPr>
            </a:lvl1p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业务系统</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a:p>
            <a:pPr marL="0" marR="0" lvl="0" indent="0" algn="ctr" defTabSz="76197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访问数据</a:t>
            </a:r>
          </a:p>
        </p:txBody>
      </p:sp>
      <p:sp>
        <p:nvSpPr>
          <p:cNvPr id="78" name="Oval 40">
            <a:extLst>
              <a:ext uri="{FF2B5EF4-FFF2-40B4-BE49-F238E27FC236}">
                <a16:creationId xmlns:a16="http://schemas.microsoft.com/office/drawing/2014/main" id="{1A0529EF-8F5A-43A6-88F4-2050CA8D1372}"/>
              </a:ext>
            </a:extLst>
          </p:cNvPr>
          <p:cNvSpPr/>
          <p:nvPr/>
        </p:nvSpPr>
        <p:spPr bwMode="auto">
          <a:xfrm>
            <a:off x="5979458" y="1444281"/>
            <a:ext cx="334009" cy="387557"/>
          </a:xfrm>
          <a:prstGeom prst="rect">
            <a:avLst/>
          </a:prstGeom>
          <a:solidFill>
            <a:srgbClr val="0097CD">
              <a:lumMod val="75000"/>
            </a:srgbClr>
          </a:solidFill>
          <a:ln w="9525" cap="flat" cmpd="sng" algn="ctr">
            <a:solidFill>
              <a:srgbClr val="767676">
                <a:lumMod val="60000"/>
                <a:lumOff val="40000"/>
              </a:srgbClr>
            </a:solidFill>
            <a:prstDash val="solid"/>
            <a:round/>
            <a:headEnd type="none" w="sm" len="sm"/>
            <a:tailEnd type="stealth" w="lg" len="lg"/>
          </a:ln>
          <a:effectLst>
            <a:glow rad="63500">
              <a:srgbClr val="FFFFFF">
                <a:lumMod val="65000"/>
                <a:alpha val="40000"/>
              </a:srgbClr>
            </a:glow>
          </a:effectLst>
        </p:spPr>
        <p:txBody>
          <a:bodyPr anchor="ct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1</a:t>
            </a:r>
          </a:p>
        </p:txBody>
      </p:sp>
      <p:sp>
        <p:nvSpPr>
          <p:cNvPr id="79" name="TextBox 9">
            <a:extLst>
              <a:ext uri="{FF2B5EF4-FFF2-40B4-BE49-F238E27FC236}">
                <a16:creationId xmlns:a16="http://schemas.microsoft.com/office/drawing/2014/main" id="{6EB13FE5-FFC3-4020-ADFB-6CB4EA6BDE03}"/>
              </a:ext>
            </a:extLst>
          </p:cNvPr>
          <p:cNvSpPr txBox="1">
            <a:spLocks noChangeArrowheads="1"/>
          </p:cNvSpPr>
          <p:nvPr/>
        </p:nvSpPr>
        <p:spPr bwMode="auto">
          <a:xfrm>
            <a:off x="6313468" y="2989789"/>
            <a:ext cx="994248" cy="381000"/>
          </a:xfrm>
          <a:prstGeom prst="rect">
            <a:avLst/>
          </a:prstGeom>
          <a:solidFill>
            <a:srgbClr val="008BC9">
              <a:lumMod val="20000"/>
              <a:lumOff val="80000"/>
            </a:srgbClr>
          </a:solidFill>
          <a:ln w="9525">
            <a:noFill/>
            <a:miter lim="800000"/>
            <a:headEnd/>
            <a:tailEnd/>
          </a:ln>
        </p:spPr>
        <p:txBody>
          <a:bodyPr anchor="ctr"/>
          <a:lstStyle>
            <a:defPPr>
              <a:defRPr lang="en-US"/>
            </a:defPPr>
            <a:lvl1pPr algn="ctr" defTabSz="761970">
              <a:defRPr sz="1000">
                <a:solidFill>
                  <a:srgbClr val="3F0E3F"/>
                </a:solidFill>
                <a:latin typeface="黑体" panose="02010609060101010101" pitchFamily="49" charset="-122"/>
                <a:ea typeface="黑体" panose="02010609060101010101" pitchFamily="49" charset="-122"/>
                <a:cs typeface="Arial" charset="0"/>
              </a:defRPr>
            </a:lvl1p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开发测试</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a:p>
            <a:pPr marL="0" marR="0" lvl="0" indent="0" algn="ctr" defTabSz="76197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数据使用</a:t>
            </a:r>
          </a:p>
        </p:txBody>
      </p:sp>
      <p:sp>
        <p:nvSpPr>
          <p:cNvPr id="80" name="Oval 40">
            <a:extLst>
              <a:ext uri="{FF2B5EF4-FFF2-40B4-BE49-F238E27FC236}">
                <a16:creationId xmlns:a16="http://schemas.microsoft.com/office/drawing/2014/main" id="{125D17D0-AD80-4F4E-9453-EE758D8F5F68}"/>
              </a:ext>
            </a:extLst>
          </p:cNvPr>
          <p:cNvSpPr/>
          <p:nvPr/>
        </p:nvSpPr>
        <p:spPr bwMode="auto">
          <a:xfrm>
            <a:off x="5979458" y="3770310"/>
            <a:ext cx="334009" cy="387557"/>
          </a:xfrm>
          <a:prstGeom prst="rect">
            <a:avLst/>
          </a:prstGeom>
          <a:solidFill>
            <a:srgbClr val="0097CD">
              <a:lumMod val="75000"/>
            </a:srgbClr>
          </a:solidFill>
          <a:ln w="9525" cap="flat" cmpd="sng" algn="ctr">
            <a:solidFill>
              <a:srgbClr val="767676">
                <a:lumMod val="60000"/>
                <a:lumOff val="40000"/>
              </a:srgbClr>
            </a:solidFill>
            <a:prstDash val="solid"/>
            <a:round/>
            <a:headEnd type="none" w="sm" len="sm"/>
            <a:tailEnd type="stealth" w="lg" len="lg"/>
          </a:ln>
          <a:effectLst>
            <a:glow rad="63500">
              <a:srgbClr val="FFFFFF">
                <a:lumMod val="65000"/>
                <a:alpha val="40000"/>
              </a:srgbClr>
            </a:glow>
          </a:effectLst>
        </p:spPr>
        <p:txBody>
          <a:bodyPr anchor="ct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4</a:t>
            </a:r>
          </a:p>
        </p:txBody>
      </p:sp>
      <p:sp>
        <p:nvSpPr>
          <p:cNvPr id="81" name="Oval 40">
            <a:extLst>
              <a:ext uri="{FF2B5EF4-FFF2-40B4-BE49-F238E27FC236}">
                <a16:creationId xmlns:a16="http://schemas.microsoft.com/office/drawing/2014/main" id="{94146258-DA7C-4800-9FC3-73C1320429D5}"/>
              </a:ext>
            </a:extLst>
          </p:cNvPr>
          <p:cNvSpPr/>
          <p:nvPr/>
        </p:nvSpPr>
        <p:spPr bwMode="auto">
          <a:xfrm>
            <a:off x="5979458" y="2983574"/>
            <a:ext cx="334009" cy="387557"/>
          </a:xfrm>
          <a:prstGeom prst="rect">
            <a:avLst/>
          </a:prstGeom>
          <a:solidFill>
            <a:srgbClr val="0097CD">
              <a:lumMod val="75000"/>
            </a:srgbClr>
          </a:solidFill>
          <a:ln w="9525" cap="flat" cmpd="sng" algn="ctr">
            <a:solidFill>
              <a:srgbClr val="767676">
                <a:lumMod val="60000"/>
                <a:lumOff val="40000"/>
              </a:srgbClr>
            </a:solidFill>
            <a:prstDash val="solid"/>
            <a:round/>
            <a:headEnd type="none" w="sm" len="sm"/>
            <a:tailEnd type="stealth" w="lg" len="lg"/>
          </a:ln>
          <a:effectLst>
            <a:glow rad="63500">
              <a:srgbClr val="FFFFFF">
                <a:lumMod val="65000"/>
                <a:alpha val="40000"/>
              </a:srgbClr>
            </a:glow>
          </a:effectLst>
        </p:spPr>
        <p:txBody>
          <a:bodyPr anchor="ct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3</a:t>
            </a:r>
          </a:p>
        </p:txBody>
      </p:sp>
      <p:sp>
        <p:nvSpPr>
          <p:cNvPr id="82" name="TextBox 9">
            <a:extLst>
              <a:ext uri="{FF2B5EF4-FFF2-40B4-BE49-F238E27FC236}">
                <a16:creationId xmlns:a16="http://schemas.microsoft.com/office/drawing/2014/main" id="{E9E169CC-2127-434B-9823-AE75CAFA8284}"/>
              </a:ext>
            </a:extLst>
          </p:cNvPr>
          <p:cNvSpPr txBox="1">
            <a:spLocks noChangeArrowheads="1"/>
          </p:cNvSpPr>
          <p:nvPr/>
        </p:nvSpPr>
        <p:spPr bwMode="auto">
          <a:xfrm>
            <a:off x="7456422" y="3677924"/>
            <a:ext cx="3710230" cy="571500"/>
          </a:xfrm>
          <a:prstGeom prst="rect">
            <a:avLst/>
          </a:prstGeom>
          <a:solidFill>
            <a:srgbClr val="008BC9">
              <a:lumMod val="20000"/>
              <a:lumOff val="80000"/>
            </a:srgbClr>
          </a:solidFill>
          <a:ln w="9525">
            <a:noFill/>
            <a:miter lim="800000"/>
            <a:headEnd/>
            <a:tailEnd/>
          </a:ln>
        </p:spPr>
        <p:txBody>
          <a:bodyPr anchor="ctr"/>
          <a:lstStyle>
            <a:defPPr>
              <a:defRPr lang="en-US"/>
            </a:defPPr>
            <a:lvl1pPr marL="99215" indent="-99215" defTabSz="761970">
              <a:buFont typeface="Arial" charset="0"/>
              <a:buChar char="•"/>
              <a:defRPr sz="1000">
                <a:solidFill>
                  <a:srgbClr val="3F0E3F"/>
                </a:solidFill>
                <a:latin typeface="黑体" panose="02010609060101010101" pitchFamily="49" charset="-122"/>
                <a:ea typeface="黑体" panose="02010609060101010101" pitchFamily="49" charset="-122"/>
                <a:cs typeface="Arial" charset="0"/>
              </a:defRPr>
            </a:lvl1pPr>
          </a:lstStyle>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数据安全与个人金融信息保护意识需要提升</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内部员工和外包人员数据使用违规行为仍有发生</a:t>
            </a:r>
            <a:endParaRPr kumimoji="0" 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p:txBody>
      </p:sp>
      <p:sp>
        <p:nvSpPr>
          <p:cNvPr id="83" name="TextBox 9">
            <a:extLst>
              <a:ext uri="{FF2B5EF4-FFF2-40B4-BE49-F238E27FC236}">
                <a16:creationId xmlns:a16="http://schemas.microsoft.com/office/drawing/2014/main" id="{C1956894-91CE-45EC-985E-35DF65416C36}"/>
              </a:ext>
            </a:extLst>
          </p:cNvPr>
          <p:cNvSpPr txBox="1">
            <a:spLocks noChangeArrowheads="1"/>
          </p:cNvSpPr>
          <p:nvPr/>
        </p:nvSpPr>
        <p:spPr bwMode="auto">
          <a:xfrm>
            <a:off x="7456422" y="2126143"/>
            <a:ext cx="3710230" cy="571500"/>
          </a:xfrm>
          <a:prstGeom prst="rect">
            <a:avLst/>
          </a:prstGeom>
          <a:solidFill>
            <a:srgbClr val="008BC9">
              <a:lumMod val="20000"/>
              <a:lumOff val="80000"/>
            </a:srgbClr>
          </a:solidFill>
          <a:ln w="9525">
            <a:noFill/>
            <a:miter lim="800000"/>
            <a:headEnd/>
            <a:tailEnd/>
          </a:ln>
        </p:spPr>
        <p:txBody>
          <a:bodyPr anchor="ctr"/>
          <a:lstStyle>
            <a:defPPr>
              <a:defRPr lang="en-US"/>
            </a:defPPr>
            <a:lvl1pPr marL="99215" indent="-99215" defTabSz="761970">
              <a:buFont typeface="Arial" charset="0"/>
              <a:buChar char="•"/>
              <a:defRPr sz="1000">
                <a:solidFill>
                  <a:srgbClr val="3F0E3F"/>
                </a:solidFill>
                <a:latin typeface="黑体" panose="02010609060101010101" pitchFamily="49" charset="-122"/>
                <a:ea typeface="黑体" panose="02010609060101010101" pitchFamily="49" charset="-122"/>
                <a:cs typeface="Arial" charset="0"/>
              </a:defRPr>
            </a:lvl1pPr>
          </a:lstStyle>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企业级数据安全管控标准尚未建立或不完善</a:t>
            </a:r>
            <a:endParaRPr kumimoji="0" 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数据安全治理目标、管控领域</a:t>
            </a:r>
            <a:endParaRPr kumimoji="0" 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p:txBody>
      </p:sp>
      <p:sp>
        <p:nvSpPr>
          <p:cNvPr id="84" name="TextBox 9">
            <a:extLst>
              <a:ext uri="{FF2B5EF4-FFF2-40B4-BE49-F238E27FC236}">
                <a16:creationId xmlns:a16="http://schemas.microsoft.com/office/drawing/2014/main" id="{7E20F790-CD3B-49A3-81AF-8237810C518E}"/>
              </a:ext>
            </a:extLst>
          </p:cNvPr>
          <p:cNvSpPr txBox="1">
            <a:spLocks noChangeArrowheads="1"/>
          </p:cNvSpPr>
          <p:nvPr/>
        </p:nvSpPr>
        <p:spPr bwMode="auto">
          <a:xfrm>
            <a:off x="7456422" y="1352236"/>
            <a:ext cx="3710230" cy="571500"/>
          </a:xfrm>
          <a:prstGeom prst="rect">
            <a:avLst/>
          </a:prstGeom>
          <a:solidFill>
            <a:srgbClr val="008BC9">
              <a:lumMod val="20000"/>
              <a:lumOff val="80000"/>
            </a:srgbClr>
          </a:solidFill>
          <a:ln w="9525">
            <a:noFill/>
            <a:miter lim="800000"/>
            <a:headEnd/>
            <a:tailEnd/>
          </a:ln>
        </p:spPr>
        <p:txBody>
          <a:bodyPr anchor="ctr"/>
          <a:lstStyle/>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cs typeface="Arial" charset="0"/>
              </a:rPr>
              <a:t>治理牵头部门尚未确立，无法统筹管控；</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cs typeface="Arial" charset="0"/>
            </a:endParaRPr>
          </a:p>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cs typeface="Arial" charset="0"/>
              </a:rPr>
              <a:t>数据安全管理职责边界不清晰，职责交叉或者管控环节脱节。</a:t>
            </a:r>
            <a:endParaRPr kumimoji="0" 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cs typeface="Arial" charset="0"/>
            </a:endParaRPr>
          </a:p>
        </p:txBody>
      </p:sp>
      <p:sp>
        <p:nvSpPr>
          <p:cNvPr id="86" name="Footer Placeholder 6">
            <a:extLst>
              <a:ext uri="{FF2B5EF4-FFF2-40B4-BE49-F238E27FC236}">
                <a16:creationId xmlns:a16="http://schemas.microsoft.com/office/drawing/2014/main" id="{0982E40A-B9A1-4F4D-BA46-EBCA79F0A26E}"/>
              </a:ext>
            </a:extLst>
          </p:cNvPr>
          <p:cNvSpPr txBox="1">
            <a:spLocks noGrp="1"/>
          </p:cNvSpPr>
          <p:nvPr/>
        </p:nvSpPr>
        <p:spPr bwMode="auto">
          <a:xfrm>
            <a:off x="8038551" y="5602670"/>
            <a:ext cx="2555310" cy="14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761970"/>
            <a:r>
              <a:rPr lang="en-US" altLang="zh-CN" sz="500">
                <a:solidFill>
                  <a:srgbClr val="000000"/>
                </a:solidFill>
                <a:latin typeface="微软雅黑" panose="020B0503020204020204" pitchFamily="34" charset="-122"/>
                <a:ea typeface="微软雅黑" panose="020B0503020204020204" pitchFamily="34" charset="-122"/>
                <a:cs typeface="Arial" panose="020B0604020202020204" pitchFamily="34" charset="0"/>
              </a:rPr>
              <a:t>IBM and University of Oxford Confidential </a:t>
            </a:r>
          </a:p>
        </p:txBody>
      </p:sp>
      <p:sp>
        <p:nvSpPr>
          <p:cNvPr id="87" name="Rectangle 8">
            <a:extLst>
              <a:ext uri="{FF2B5EF4-FFF2-40B4-BE49-F238E27FC236}">
                <a16:creationId xmlns:a16="http://schemas.microsoft.com/office/drawing/2014/main" id="{B4904109-8F7D-42B1-B38D-E08462DCABE7}"/>
              </a:ext>
            </a:extLst>
          </p:cNvPr>
          <p:cNvSpPr>
            <a:spLocks noChangeArrowheads="1"/>
          </p:cNvSpPr>
          <p:nvPr/>
        </p:nvSpPr>
        <p:spPr bwMode="auto">
          <a:xfrm>
            <a:off x="5868968" y="5623836"/>
            <a:ext cx="5465002" cy="381000"/>
          </a:xfrm>
          <a:prstGeom prst="rect">
            <a:avLst/>
          </a:prstGeom>
          <a:solidFill>
            <a:srgbClr val="F8F8F8"/>
          </a:solidFill>
          <a:ln w="6350" algn="ctr">
            <a:solidFill>
              <a:srgbClr val="008BC9"/>
            </a:solidFill>
            <a:round/>
            <a:headEnd type="none" w="sm" len="sm"/>
            <a:tailEnd type="stealth" w="lg" len="lg"/>
          </a:ln>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761970" eaLnBrk="1" fontAlgn="auto" latinLnBrk="0" hangingPunct="1">
              <a:lnSpc>
                <a:spcPct val="100000"/>
              </a:lnSpc>
              <a:spcBef>
                <a:spcPct val="50000"/>
              </a:spcBef>
              <a:spcAft>
                <a:spcPts val="0"/>
              </a:spcAft>
              <a:buClrTx/>
              <a:buSzTx/>
              <a:buFontTx/>
              <a:buNone/>
              <a:tabLst/>
              <a:defRPr/>
            </a:pPr>
            <a:endParaRPr kumimoji="0" lang="zh-CN" altLang="zh-CN" sz="833"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8" name="TextBox 9">
            <a:extLst>
              <a:ext uri="{FF2B5EF4-FFF2-40B4-BE49-F238E27FC236}">
                <a16:creationId xmlns:a16="http://schemas.microsoft.com/office/drawing/2014/main" id="{6809E0DB-64D0-4882-838D-B48E882434CC}"/>
              </a:ext>
            </a:extLst>
          </p:cNvPr>
          <p:cNvSpPr txBox="1">
            <a:spLocks noChangeArrowheads="1"/>
          </p:cNvSpPr>
          <p:nvPr/>
        </p:nvSpPr>
        <p:spPr bwMode="auto">
          <a:xfrm>
            <a:off x="6313468" y="5451639"/>
            <a:ext cx="994248" cy="381000"/>
          </a:xfrm>
          <a:prstGeom prst="rect">
            <a:avLst/>
          </a:prstGeom>
          <a:solidFill>
            <a:srgbClr val="008BC9">
              <a:lumMod val="20000"/>
              <a:lumOff val="80000"/>
            </a:srgbClr>
          </a:solidFill>
          <a:ln w="9525">
            <a:noFill/>
            <a:miter lim="800000"/>
            <a:headEnd/>
            <a:tailEnd/>
          </a:ln>
        </p:spPr>
        <p:txBody>
          <a:bodyPr anchor="ct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cs typeface="Arial" charset="0"/>
              </a:rPr>
              <a:t>数据存储调研</a:t>
            </a:r>
          </a:p>
        </p:txBody>
      </p:sp>
      <p:sp>
        <p:nvSpPr>
          <p:cNvPr id="89" name="Rectangle 129">
            <a:extLst>
              <a:ext uri="{FF2B5EF4-FFF2-40B4-BE49-F238E27FC236}">
                <a16:creationId xmlns:a16="http://schemas.microsoft.com/office/drawing/2014/main" id="{D58735DF-7B34-4D88-840E-1E5568BF203F}"/>
              </a:ext>
            </a:extLst>
          </p:cNvPr>
          <p:cNvSpPr/>
          <p:nvPr/>
        </p:nvSpPr>
        <p:spPr bwMode="auto">
          <a:xfrm>
            <a:off x="5979458" y="5451639"/>
            <a:ext cx="334009" cy="387557"/>
          </a:xfrm>
          <a:prstGeom prst="rect">
            <a:avLst/>
          </a:prstGeom>
          <a:solidFill>
            <a:srgbClr val="0097CD">
              <a:lumMod val="75000"/>
            </a:srgbClr>
          </a:solidFill>
          <a:ln w="9525" cap="flat" cmpd="sng" algn="ctr">
            <a:solidFill>
              <a:srgbClr val="767676">
                <a:lumMod val="60000"/>
                <a:lumOff val="40000"/>
              </a:srgbClr>
            </a:solidFill>
            <a:prstDash val="solid"/>
            <a:round/>
            <a:headEnd type="none" w="sm" len="sm"/>
            <a:tailEnd type="stealth" w="lg" len="lg"/>
          </a:ln>
          <a:effectLst>
            <a:glow rad="63500">
              <a:srgbClr val="FFFFFF">
                <a:lumMod val="65000"/>
                <a:alpha val="40000"/>
              </a:srgbClr>
            </a:glow>
          </a:effectLst>
        </p:spPr>
        <p:txBody>
          <a:bodyPr anchor="ctr"/>
          <a:lstStyle/>
          <a:p>
            <a:pPr marL="0" marR="0" lvl="0" indent="0" algn="ctr" defTabSz="76197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6</a:t>
            </a:r>
          </a:p>
        </p:txBody>
      </p:sp>
      <p:sp>
        <p:nvSpPr>
          <p:cNvPr id="90" name="TextBox 9">
            <a:extLst>
              <a:ext uri="{FF2B5EF4-FFF2-40B4-BE49-F238E27FC236}">
                <a16:creationId xmlns:a16="http://schemas.microsoft.com/office/drawing/2014/main" id="{FADBC158-DDCC-4A63-8B7B-844FBBF4CA8C}"/>
              </a:ext>
            </a:extLst>
          </p:cNvPr>
          <p:cNvSpPr txBox="1">
            <a:spLocks noChangeArrowheads="1"/>
          </p:cNvSpPr>
          <p:nvPr/>
        </p:nvSpPr>
        <p:spPr bwMode="auto">
          <a:xfrm>
            <a:off x="7456422" y="5359253"/>
            <a:ext cx="3710230" cy="571500"/>
          </a:xfrm>
          <a:prstGeom prst="rect">
            <a:avLst/>
          </a:prstGeom>
          <a:solidFill>
            <a:srgbClr val="008BC9">
              <a:lumMod val="20000"/>
              <a:lumOff val="80000"/>
            </a:srgbClr>
          </a:solidFill>
          <a:ln w="9525">
            <a:noFill/>
            <a:miter lim="800000"/>
            <a:headEnd/>
            <a:tailEnd/>
          </a:ln>
        </p:spPr>
        <p:txBody>
          <a:bodyPr anchor="ctr"/>
          <a:lstStyle>
            <a:defPPr>
              <a:defRPr lang="en-US"/>
            </a:defPPr>
            <a:lvl1pPr marL="99215" indent="-99215" defTabSz="761970">
              <a:buFont typeface="Arial" charset="0"/>
              <a:buChar char="•"/>
              <a:defRPr sz="1000">
                <a:solidFill>
                  <a:srgbClr val="3F0E3F"/>
                </a:solidFill>
                <a:latin typeface="黑体" panose="02010609060101010101" pitchFamily="49" charset="-122"/>
                <a:ea typeface="黑体" panose="02010609060101010101" pitchFamily="49" charset="-122"/>
                <a:cs typeface="Arial" charset="0"/>
              </a:defRPr>
            </a:lvl1pPr>
          </a:lstStyle>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调研内部高权限人员的权限管理、审批流程、定期审计机制；</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调研数据加密机制，了解重要数据在数据库中加密存储方式；</a:t>
            </a:r>
          </a:p>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调研数据库用户访问控制机制</a:t>
            </a:r>
            <a:endParaRPr kumimoji="0" 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p:txBody>
      </p:sp>
      <p:sp>
        <p:nvSpPr>
          <p:cNvPr id="91" name="TextBox 9">
            <a:extLst>
              <a:ext uri="{FF2B5EF4-FFF2-40B4-BE49-F238E27FC236}">
                <a16:creationId xmlns:a16="http://schemas.microsoft.com/office/drawing/2014/main" id="{26C4DA92-71B8-417D-955A-BA9FB85D597D}"/>
              </a:ext>
            </a:extLst>
          </p:cNvPr>
          <p:cNvSpPr txBox="1">
            <a:spLocks noChangeArrowheads="1"/>
          </p:cNvSpPr>
          <p:nvPr/>
        </p:nvSpPr>
        <p:spPr bwMode="auto">
          <a:xfrm>
            <a:off x="7456422" y="3695810"/>
            <a:ext cx="3710230" cy="571500"/>
          </a:xfrm>
          <a:prstGeom prst="rect">
            <a:avLst/>
          </a:prstGeom>
          <a:solidFill>
            <a:srgbClr val="008BC9">
              <a:lumMod val="20000"/>
              <a:lumOff val="80000"/>
            </a:srgbClr>
          </a:solidFill>
          <a:ln w="9525">
            <a:noFill/>
            <a:miter lim="800000"/>
            <a:headEnd/>
            <a:tailEnd/>
          </a:ln>
        </p:spPr>
        <p:txBody>
          <a:bodyPr anchor="ctr"/>
          <a:lstStyle>
            <a:defPPr>
              <a:defRPr lang="en-US"/>
            </a:defPPr>
            <a:lvl1pPr marL="99215" indent="-99215" defTabSz="761970">
              <a:buFont typeface="Arial" charset="0"/>
              <a:buChar char="•"/>
              <a:defRPr sz="1000">
                <a:solidFill>
                  <a:srgbClr val="3F0E3F"/>
                </a:solidFill>
                <a:latin typeface="黑体" panose="02010609060101010101" pitchFamily="49" charset="-122"/>
                <a:ea typeface="黑体" panose="02010609060101010101" pitchFamily="49" charset="-122"/>
                <a:cs typeface="Arial" charset="0"/>
              </a:defRPr>
            </a:lvl1pPr>
          </a:lstStyle>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调研数据安全与个人金融信息保护意识</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调研内部员工和外包人员数据使用违规行为</a:t>
            </a:r>
            <a:endParaRPr kumimoji="0" 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p:txBody>
      </p:sp>
      <p:sp>
        <p:nvSpPr>
          <p:cNvPr id="92" name="TextBox 9">
            <a:extLst>
              <a:ext uri="{FF2B5EF4-FFF2-40B4-BE49-F238E27FC236}">
                <a16:creationId xmlns:a16="http://schemas.microsoft.com/office/drawing/2014/main" id="{F0F48135-B319-4F68-8C1C-303A99503143}"/>
              </a:ext>
            </a:extLst>
          </p:cNvPr>
          <p:cNvSpPr txBox="1">
            <a:spLocks noChangeArrowheads="1"/>
          </p:cNvSpPr>
          <p:nvPr/>
        </p:nvSpPr>
        <p:spPr bwMode="auto">
          <a:xfrm>
            <a:off x="7456422" y="2144029"/>
            <a:ext cx="3710230" cy="571500"/>
          </a:xfrm>
          <a:prstGeom prst="rect">
            <a:avLst/>
          </a:prstGeom>
          <a:solidFill>
            <a:srgbClr val="008BC9">
              <a:lumMod val="20000"/>
              <a:lumOff val="80000"/>
            </a:srgbClr>
          </a:solidFill>
          <a:ln w="9525">
            <a:noFill/>
            <a:miter lim="800000"/>
            <a:headEnd/>
            <a:tailEnd/>
          </a:ln>
        </p:spPr>
        <p:txBody>
          <a:bodyPr anchor="ctr"/>
          <a:lstStyle>
            <a:defPPr>
              <a:defRPr lang="en-US"/>
            </a:defPPr>
            <a:lvl1pPr marL="99215" indent="-99215" defTabSz="761970">
              <a:buFont typeface="Arial" charset="0"/>
              <a:buChar char="•"/>
              <a:defRPr sz="1000">
                <a:solidFill>
                  <a:srgbClr val="3F0E3F"/>
                </a:solidFill>
                <a:latin typeface="黑体" panose="02010609060101010101" pitchFamily="49" charset="-122"/>
                <a:ea typeface="黑体" panose="02010609060101010101" pitchFamily="49" charset="-122"/>
                <a:cs typeface="Arial" charset="0"/>
              </a:defRPr>
            </a:lvl1pPr>
          </a:lstStyle>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调研数据库运维的流程化管理机制，</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调查内部运维人员的恶意和误操作行为。</a:t>
            </a:r>
            <a:endParaRPr kumimoji="0" 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p:txBody>
      </p:sp>
      <p:sp>
        <p:nvSpPr>
          <p:cNvPr id="93" name="TextBox 9">
            <a:extLst>
              <a:ext uri="{FF2B5EF4-FFF2-40B4-BE49-F238E27FC236}">
                <a16:creationId xmlns:a16="http://schemas.microsoft.com/office/drawing/2014/main" id="{1BF64E26-5541-4E68-BFBA-D70575ABD591}"/>
              </a:ext>
            </a:extLst>
          </p:cNvPr>
          <p:cNvSpPr txBox="1">
            <a:spLocks noChangeArrowheads="1"/>
          </p:cNvSpPr>
          <p:nvPr/>
        </p:nvSpPr>
        <p:spPr bwMode="auto">
          <a:xfrm>
            <a:off x="7456422" y="1370122"/>
            <a:ext cx="3710230" cy="571500"/>
          </a:xfrm>
          <a:prstGeom prst="rect">
            <a:avLst/>
          </a:prstGeom>
          <a:solidFill>
            <a:srgbClr val="008BC9">
              <a:lumMod val="20000"/>
              <a:lumOff val="80000"/>
            </a:srgbClr>
          </a:solidFill>
          <a:ln w="9525">
            <a:noFill/>
            <a:miter lim="800000"/>
            <a:headEnd/>
            <a:tailEnd/>
          </a:ln>
        </p:spPr>
        <p:txBody>
          <a:bodyPr anchor="ctr"/>
          <a:lstStyle/>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cs typeface="Arial" charset="0"/>
              </a:rPr>
              <a:t>明确业务系统访问业务数据情况；</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cs typeface="Arial" charset="0"/>
            </a:endParaRPr>
          </a:p>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cs typeface="Arial" charset="0"/>
              </a:rPr>
              <a:t>明确通过业务系统访问敏感数据的权限策略和管控措施现状。</a:t>
            </a:r>
            <a:endParaRPr kumimoji="0" 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cs typeface="Arial" charset="0"/>
            </a:endParaRPr>
          </a:p>
        </p:txBody>
      </p:sp>
      <p:sp>
        <p:nvSpPr>
          <p:cNvPr id="94" name="TextBox 9">
            <a:extLst>
              <a:ext uri="{FF2B5EF4-FFF2-40B4-BE49-F238E27FC236}">
                <a16:creationId xmlns:a16="http://schemas.microsoft.com/office/drawing/2014/main" id="{19BD1C05-FC7A-4524-890B-73FAB142CE96}"/>
              </a:ext>
            </a:extLst>
          </p:cNvPr>
          <p:cNvSpPr txBox="1">
            <a:spLocks noChangeArrowheads="1"/>
          </p:cNvSpPr>
          <p:nvPr/>
        </p:nvSpPr>
        <p:spPr bwMode="auto">
          <a:xfrm>
            <a:off x="7461916" y="2910851"/>
            <a:ext cx="3710230" cy="571500"/>
          </a:xfrm>
          <a:prstGeom prst="rect">
            <a:avLst/>
          </a:prstGeom>
          <a:solidFill>
            <a:srgbClr val="008BC9">
              <a:lumMod val="20000"/>
              <a:lumOff val="80000"/>
            </a:srgbClr>
          </a:solidFill>
          <a:ln w="9525">
            <a:noFill/>
            <a:miter lim="800000"/>
            <a:headEnd/>
            <a:tailEnd/>
          </a:ln>
        </p:spPr>
        <p:txBody>
          <a:bodyPr anchor="ctr"/>
          <a:lstStyle>
            <a:defPPr>
              <a:defRPr lang="en-US"/>
            </a:defPPr>
            <a:lvl1pPr marL="99215" indent="-99215" defTabSz="761970">
              <a:buFont typeface="Arial" charset="0"/>
              <a:buChar char="•"/>
              <a:defRPr sz="1000">
                <a:solidFill>
                  <a:srgbClr val="3F0E3F"/>
                </a:solidFill>
                <a:latin typeface="黑体" panose="02010609060101010101" pitchFamily="49" charset="-122"/>
                <a:ea typeface="黑体" panose="02010609060101010101" pitchFamily="49" charset="-122"/>
                <a:cs typeface="Arial" charset="0"/>
              </a:defRPr>
            </a:lvl1pPr>
          </a:lstStyle>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调研银行生产测试的数据申请、使用流程和审批环节；</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调研开发测试中的数据脱敏机制，</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p:txBody>
      </p:sp>
      <p:sp>
        <p:nvSpPr>
          <p:cNvPr id="95" name="TextBox 9">
            <a:extLst>
              <a:ext uri="{FF2B5EF4-FFF2-40B4-BE49-F238E27FC236}">
                <a16:creationId xmlns:a16="http://schemas.microsoft.com/office/drawing/2014/main" id="{4DA12C8F-240A-4A74-A3E2-87B23E324792}"/>
              </a:ext>
            </a:extLst>
          </p:cNvPr>
          <p:cNvSpPr txBox="1">
            <a:spLocks noChangeArrowheads="1"/>
          </p:cNvSpPr>
          <p:nvPr/>
        </p:nvSpPr>
        <p:spPr bwMode="auto">
          <a:xfrm>
            <a:off x="7456421" y="4442569"/>
            <a:ext cx="3710230" cy="571500"/>
          </a:xfrm>
          <a:prstGeom prst="rect">
            <a:avLst/>
          </a:prstGeom>
          <a:solidFill>
            <a:srgbClr val="008BC9">
              <a:lumMod val="20000"/>
              <a:lumOff val="80000"/>
            </a:srgbClr>
          </a:solidFill>
          <a:ln w="9525">
            <a:noFill/>
            <a:miter lim="800000"/>
            <a:headEnd/>
            <a:tailEnd/>
          </a:ln>
        </p:spPr>
        <p:txBody>
          <a:bodyPr anchor="ctr"/>
          <a:lstStyle>
            <a:defPPr>
              <a:defRPr lang="en-US"/>
            </a:defPPr>
            <a:lvl1pPr marL="99215" indent="-99215" defTabSz="761970">
              <a:buFont typeface="Arial" charset="0"/>
              <a:buChar char="•"/>
              <a:defRPr sz="1000">
                <a:solidFill>
                  <a:srgbClr val="3F0E3F"/>
                </a:solidFill>
                <a:latin typeface="黑体" panose="02010609060101010101" pitchFamily="49" charset="-122"/>
                <a:ea typeface="黑体" panose="02010609060101010101" pitchFamily="49" charset="-122"/>
                <a:cs typeface="Arial" charset="0"/>
              </a:defRPr>
            </a:lvl1pPr>
          </a:lstStyle>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调研目前行业监管、社会机构、行内各部门等数据需求、使用、分发情况；</a:t>
            </a:r>
            <a:endParaRPr kumimoji="0" lang="en-US" altLang="zh-CN"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a:p>
            <a:pPr marL="99215" marR="0" lvl="0" indent="-99215" defTabSz="761970" eaLnBrk="1" fontAlgn="auto" latinLnBrk="0" hangingPunct="1">
              <a:lnSpc>
                <a:spcPct val="100000"/>
              </a:lnSpc>
              <a:spcBef>
                <a:spcPts val="0"/>
              </a:spcBef>
              <a:spcAft>
                <a:spcPts val="0"/>
              </a:spcAft>
              <a:buClrTx/>
              <a:buSzTx/>
              <a:buFont typeface="Arial" charset="0"/>
              <a:buChar char="•"/>
              <a:tabLst/>
              <a:defRPr/>
            </a:pPr>
            <a:r>
              <a:rPr kumimoji="0" lang="zh-CN" alt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rPr>
              <a:t>调研数据分发水印机制</a:t>
            </a:r>
            <a:endParaRPr kumimoji="0" lang="en-US" sz="1000" b="0" i="0" u="none" strike="noStrike" kern="0" cap="none" spc="0" normalizeH="0" baseline="0" noProof="0" dirty="0">
              <a:ln>
                <a:noFill/>
              </a:ln>
              <a:solidFill>
                <a:srgbClr val="3F0E3F"/>
              </a:solidFill>
              <a:effectLst/>
              <a:uLnTx/>
              <a:uFillTx/>
              <a:latin typeface="微软雅黑" panose="020B0503020204020204" pitchFamily="34" charset="-122"/>
              <a:ea typeface="微软雅黑" panose="020B0503020204020204" pitchFamily="34" charset="-122"/>
            </a:endParaRPr>
          </a:p>
        </p:txBody>
      </p:sp>
      <p:cxnSp>
        <p:nvCxnSpPr>
          <p:cNvPr id="96" name="连接符: 肘形 95">
            <a:extLst>
              <a:ext uri="{FF2B5EF4-FFF2-40B4-BE49-F238E27FC236}">
                <a16:creationId xmlns:a16="http://schemas.microsoft.com/office/drawing/2014/main" id="{F44FB6F5-7BF8-416A-B2F9-2D8BDA239288}"/>
              </a:ext>
            </a:extLst>
          </p:cNvPr>
          <p:cNvCxnSpPr>
            <a:stCxn id="69" idx="1"/>
            <a:endCxn id="60" idx="3"/>
          </p:cNvCxnSpPr>
          <p:nvPr/>
        </p:nvCxnSpPr>
        <p:spPr>
          <a:xfrm rot="10800000" flipV="1">
            <a:off x="4461228" y="1796735"/>
            <a:ext cx="1407740" cy="1822277"/>
          </a:xfrm>
          <a:prstGeom prst="bentConnector3">
            <a:avLst/>
          </a:prstGeom>
          <a:noFill/>
          <a:ln w="6350" cap="flat" cmpd="sng" algn="ctr">
            <a:solidFill>
              <a:srgbClr val="008BC9"/>
            </a:solidFill>
            <a:prstDash val="solid"/>
            <a:miter lim="800000"/>
          </a:ln>
          <a:effectLst/>
        </p:spPr>
      </p:cxnSp>
      <p:cxnSp>
        <p:nvCxnSpPr>
          <p:cNvPr id="97" name="连接符: 肘形 96">
            <a:extLst>
              <a:ext uri="{FF2B5EF4-FFF2-40B4-BE49-F238E27FC236}">
                <a16:creationId xmlns:a16="http://schemas.microsoft.com/office/drawing/2014/main" id="{905F4FE5-9321-47BD-80A7-492EB58E5816}"/>
              </a:ext>
            </a:extLst>
          </p:cNvPr>
          <p:cNvCxnSpPr>
            <a:stCxn id="68" idx="1"/>
          </p:cNvCxnSpPr>
          <p:nvPr/>
        </p:nvCxnSpPr>
        <p:spPr>
          <a:xfrm rot="10800000" flipV="1">
            <a:off x="4461228" y="2570643"/>
            <a:ext cx="1407740" cy="1048370"/>
          </a:xfrm>
          <a:prstGeom prst="bentConnector3">
            <a:avLst/>
          </a:prstGeom>
          <a:noFill/>
          <a:ln w="6350" cap="flat" cmpd="sng" algn="ctr">
            <a:solidFill>
              <a:srgbClr val="008BC9"/>
            </a:solidFill>
            <a:prstDash val="solid"/>
            <a:miter lim="800000"/>
          </a:ln>
          <a:effectLst/>
        </p:spPr>
      </p:cxnSp>
      <p:cxnSp>
        <p:nvCxnSpPr>
          <p:cNvPr id="98" name="连接符: 肘形 97">
            <a:extLst>
              <a:ext uri="{FF2B5EF4-FFF2-40B4-BE49-F238E27FC236}">
                <a16:creationId xmlns:a16="http://schemas.microsoft.com/office/drawing/2014/main" id="{B33B203A-001B-45C9-9953-DB71BC585AA6}"/>
              </a:ext>
            </a:extLst>
          </p:cNvPr>
          <p:cNvCxnSpPr>
            <a:stCxn id="71" idx="1"/>
          </p:cNvCxnSpPr>
          <p:nvPr/>
        </p:nvCxnSpPr>
        <p:spPr>
          <a:xfrm rot="10800000" flipV="1">
            <a:off x="4461228" y="3344549"/>
            <a:ext cx="1407740" cy="274464"/>
          </a:xfrm>
          <a:prstGeom prst="bentConnector3">
            <a:avLst/>
          </a:prstGeom>
          <a:noFill/>
          <a:ln w="6350" cap="flat" cmpd="sng" algn="ctr">
            <a:solidFill>
              <a:srgbClr val="008BC9"/>
            </a:solidFill>
            <a:prstDash val="solid"/>
            <a:miter lim="800000"/>
          </a:ln>
          <a:effectLst/>
        </p:spPr>
      </p:cxnSp>
      <p:cxnSp>
        <p:nvCxnSpPr>
          <p:cNvPr id="99" name="连接符: 肘形 98">
            <a:extLst>
              <a:ext uri="{FF2B5EF4-FFF2-40B4-BE49-F238E27FC236}">
                <a16:creationId xmlns:a16="http://schemas.microsoft.com/office/drawing/2014/main" id="{5C7DDC6D-3212-4417-BEF7-6BD1D2398CDB}"/>
              </a:ext>
            </a:extLst>
          </p:cNvPr>
          <p:cNvCxnSpPr>
            <a:stCxn id="72" idx="1"/>
            <a:endCxn id="60" idx="3"/>
          </p:cNvCxnSpPr>
          <p:nvPr/>
        </p:nvCxnSpPr>
        <p:spPr>
          <a:xfrm rot="10800000">
            <a:off x="4461228" y="3619014"/>
            <a:ext cx="1407740" cy="503411"/>
          </a:xfrm>
          <a:prstGeom prst="bentConnector3">
            <a:avLst/>
          </a:prstGeom>
          <a:noFill/>
          <a:ln w="6350" cap="flat" cmpd="sng" algn="ctr">
            <a:solidFill>
              <a:srgbClr val="008BC9"/>
            </a:solidFill>
            <a:prstDash val="solid"/>
            <a:miter lim="800000"/>
          </a:ln>
          <a:effectLst/>
        </p:spPr>
      </p:cxnSp>
      <p:cxnSp>
        <p:nvCxnSpPr>
          <p:cNvPr id="100" name="连接符: 肘形 99">
            <a:extLst>
              <a:ext uri="{FF2B5EF4-FFF2-40B4-BE49-F238E27FC236}">
                <a16:creationId xmlns:a16="http://schemas.microsoft.com/office/drawing/2014/main" id="{82216E8F-E9D9-4315-B5DD-AFB4FAC26495}"/>
              </a:ext>
            </a:extLst>
          </p:cNvPr>
          <p:cNvCxnSpPr>
            <a:stCxn id="67" idx="1"/>
            <a:endCxn id="60" idx="3"/>
          </p:cNvCxnSpPr>
          <p:nvPr/>
        </p:nvCxnSpPr>
        <p:spPr>
          <a:xfrm rot="10800000">
            <a:off x="4461228" y="3619013"/>
            <a:ext cx="1407740" cy="1299806"/>
          </a:xfrm>
          <a:prstGeom prst="bentConnector3">
            <a:avLst/>
          </a:prstGeom>
          <a:noFill/>
          <a:ln w="6350" cap="flat" cmpd="sng" algn="ctr">
            <a:solidFill>
              <a:srgbClr val="008BC9"/>
            </a:solidFill>
            <a:prstDash val="solid"/>
            <a:miter lim="800000"/>
          </a:ln>
          <a:effectLst/>
        </p:spPr>
      </p:cxnSp>
      <p:cxnSp>
        <p:nvCxnSpPr>
          <p:cNvPr id="101" name="连接符: 肘形 100">
            <a:extLst>
              <a:ext uri="{FF2B5EF4-FFF2-40B4-BE49-F238E27FC236}">
                <a16:creationId xmlns:a16="http://schemas.microsoft.com/office/drawing/2014/main" id="{6A0D4521-0782-4207-824F-1FC45473CA62}"/>
              </a:ext>
            </a:extLst>
          </p:cNvPr>
          <p:cNvCxnSpPr>
            <a:stCxn id="87" idx="1"/>
            <a:endCxn id="60" idx="3"/>
          </p:cNvCxnSpPr>
          <p:nvPr/>
        </p:nvCxnSpPr>
        <p:spPr>
          <a:xfrm rot="10800000">
            <a:off x="4461228" y="3619014"/>
            <a:ext cx="1407740" cy="2195323"/>
          </a:xfrm>
          <a:prstGeom prst="bentConnector3">
            <a:avLst/>
          </a:prstGeom>
          <a:noFill/>
          <a:ln w="6350" cap="flat" cmpd="sng" algn="ctr">
            <a:solidFill>
              <a:srgbClr val="008BC9"/>
            </a:solidFill>
            <a:prstDash val="solid"/>
            <a:miter lim="800000"/>
          </a:ln>
          <a:effectLst/>
        </p:spPr>
      </p:cxnSp>
      <p:sp>
        <p:nvSpPr>
          <p:cNvPr id="102" name="文本框 101">
            <a:extLst>
              <a:ext uri="{FF2B5EF4-FFF2-40B4-BE49-F238E27FC236}">
                <a16:creationId xmlns:a16="http://schemas.microsoft.com/office/drawing/2014/main" id="{FFD1A91F-E5E7-4071-A3CC-FDF4F160AD61}"/>
              </a:ext>
            </a:extLst>
          </p:cNvPr>
          <p:cNvSpPr txBox="1"/>
          <p:nvPr/>
        </p:nvSpPr>
        <p:spPr>
          <a:xfrm>
            <a:off x="1389794" y="1301812"/>
            <a:ext cx="2551582" cy="369332"/>
          </a:xfrm>
          <a:prstGeom prst="rect">
            <a:avLst/>
          </a:prstGeom>
          <a:noFill/>
        </p:spPr>
        <p:txBody>
          <a:bodyPr wrap="square" rtlCol="0">
            <a:spAutoFit/>
          </a:bodyPr>
          <a:lstStyle/>
          <a:p>
            <a:pPr algn="ctr"/>
            <a:r>
              <a:rPr lang="zh-CN" altLang="en-US" b="1" dirty="0">
                <a:solidFill>
                  <a:srgbClr val="0070C0"/>
                </a:solidFill>
                <a:latin typeface="微软雅黑" panose="020B0503020204020204" pitchFamily="34" charset="-122"/>
                <a:ea typeface="微软雅黑" panose="020B0503020204020204" pitchFamily="34" charset="-122"/>
              </a:rPr>
              <a:t>数据安全管控领域调研</a:t>
            </a:r>
          </a:p>
        </p:txBody>
      </p:sp>
      <p:sp>
        <p:nvSpPr>
          <p:cNvPr id="103" name="文本框 102">
            <a:extLst>
              <a:ext uri="{FF2B5EF4-FFF2-40B4-BE49-F238E27FC236}">
                <a16:creationId xmlns:a16="http://schemas.microsoft.com/office/drawing/2014/main" id="{E1230AFA-1748-430A-95E4-7D0529718142}"/>
              </a:ext>
            </a:extLst>
          </p:cNvPr>
          <p:cNvSpPr txBox="1"/>
          <p:nvPr/>
        </p:nvSpPr>
        <p:spPr>
          <a:xfrm>
            <a:off x="7579026" y="1005709"/>
            <a:ext cx="2279817" cy="338554"/>
          </a:xfrm>
          <a:prstGeom prst="rect">
            <a:avLst/>
          </a:prstGeom>
          <a:noFill/>
        </p:spPr>
        <p:txBody>
          <a:bodyPr wrap="square" rtlCol="0">
            <a:spAutoFit/>
          </a:bodyPr>
          <a:lstStyle/>
          <a:p>
            <a:pPr algn="ctr"/>
            <a:r>
              <a:rPr lang="en-US" altLang="zh-CN" sz="1600" b="1" dirty="0">
                <a:solidFill>
                  <a:srgbClr val="0070C0"/>
                </a:solidFill>
                <a:latin typeface="微软雅黑" panose="020B0503020204020204" pitchFamily="34" charset="-122"/>
                <a:ea typeface="微软雅黑" panose="020B0503020204020204" pitchFamily="34" charset="-122"/>
              </a:rPr>
              <a:t>4. </a:t>
            </a:r>
            <a:r>
              <a:rPr lang="zh-CN" altLang="en-US" sz="1600" b="1" dirty="0">
                <a:solidFill>
                  <a:srgbClr val="0070C0"/>
                </a:solidFill>
                <a:latin typeface="微软雅黑" panose="020B0503020204020204" pitchFamily="34" charset="-122"/>
                <a:ea typeface="微软雅黑" panose="020B0503020204020204" pitchFamily="34" charset="-122"/>
              </a:rPr>
              <a:t>数据使用过程调研</a:t>
            </a:r>
          </a:p>
        </p:txBody>
      </p:sp>
    </p:spTree>
    <p:extLst>
      <p:ext uri="{BB962C8B-B14F-4D97-AF65-F5344CB8AC3E}">
        <p14:creationId xmlns:p14="http://schemas.microsoft.com/office/powerpoint/2010/main" val="189877360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997548" cy="488526"/>
          </a:xfrm>
        </p:spPr>
        <p:txBody>
          <a:bodyPr>
            <a:normAutofit fontScale="90000"/>
          </a:bodyPr>
          <a:lstStyle/>
          <a:p>
            <a:r>
              <a:rPr lang="zh-CN" altLang="en-US" dirty="0"/>
              <a:t>步骤三：调研数据使用过程</a:t>
            </a:r>
            <a:r>
              <a:rPr lang="en-US" altLang="zh-CN" dirty="0"/>
              <a:t>-</a:t>
            </a:r>
            <a:r>
              <a:rPr lang="zh-CN" altLang="en-US" dirty="0"/>
              <a:t>客户数据使用场景</a:t>
            </a:r>
          </a:p>
        </p:txBody>
      </p:sp>
      <p:sp>
        <p:nvSpPr>
          <p:cNvPr id="14" name="矩形: 圆角 13">
            <a:extLst>
              <a:ext uri="{FF2B5EF4-FFF2-40B4-BE49-F238E27FC236}">
                <a16:creationId xmlns:a16="http://schemas.microsoft.com/office/drawing/2014/main" id="{BE6AA601-D91C-48B5-8F64-D7E4E32A28AE}"/>
              </a:ext>
            </a:extLst>
          </p:cNvPr>
          <p:cNvSpPr/>
          <p:nvPr/>
        </p:nvSpPr>
        <p:spPr>
          <a:xfrm>
            <a:off x="374114" y="2072046"/>
            <a:ext cx="11430000" cy="783620"/>
          </a:xfrm>
          <a:prstGeom prst="roundRect">
            <a:avLst>
              <a:gd name="adj" fmla="val 15487"/>
            </a:avLst>
          </a:prstGeom>
          <a:noFill/>
          <a:ln w="12700" cap="flat" cmpd="sng" algn="ctr">
            <a:solidFill>
              <a:srgbClr val="0F6DFF">
                <a:lumMod val="20000"/>
                <a:lumOff val="80000"/>
              </a:srgbClr>
            </a:solidFill>
            <a:prstDash val="solid"/>
            <a:miter lim="800000"/>
          </a:ln>
          <a:effectLst/>
        </p:spPr>
        <p:txBody>
          <a:bodyPr rtlCol="0" anchor="t"/>
          <a:lstStyle/>
          <a:p>
            <a:pPr marL="0" marR="0" lvl="0" indent="0" defTabSz="914363" eaLnBrk="1" fontAlgn="auto" latinLnBrk="0" hangingPunct="1">
              <a:lnSpc>
                <a:spcPct val="100000"/>
              </a:lnSpc>
              <a:spcBef>
                <a:spcPts val="0"/>
              </a:spcBef>
              <a:spcAft>
                <a:spcPts val="0"/>
              </a:spcAft>
              <a:buClrTx/>
              <a:buSzTx/>
              <a:buFontTx/>
              <a:buNone/>
              <a:tabLst/>
              <a:defRPr/>
            </a:pPr>
            <a:endParaRPr kumimoji="0" lang="zh-CN" altLang="en-US" sz="1667" b="0" i="0" u="none" strike="noStrike" kern="0" cap="none" spc="0" normalizeH="0" baseline="0" noProof="0" dirty="0" err="1">
              <a:ln>
                <a:noFill/>
              </a:ln>
              <a:solidFill>
                <a:srgbClr val="000000"/>
              </a:solidFill>
              <a:effectLst/>
              <a:uLnTx/>
              <a:uFillTx/>
              <a:latin typeface="Arial" panose="020B0604020202020204"/>
              <a:ea typeface="黑体" panose="02010609060101010101" pitchFamily="49" charset="-122"/>
              <a:cs typeface="+mn-cs"/>
            </a:endParaRPr>
          </a:p>
        </p:txBody>
      </p:sp>
      <p:sp>
        <p:nvSpPr>
          <p:cNvPr id="15" name="矩形 14">
            <a:extLst>
              <a:ext uri="{FF2B5EF4-FFF2-40B4-BE49-F238E27FC236}">
                <a16:creationId xmlns:a16="http://schemas.microsoft.com/office/drawing/2014/main" id="{888AF251-A4AA-4F5D-8BD7-CDCEC894E64E}"/>
              </a:ext>
            </a:extLst>
          </p:cNvPr>
          <p:cNvSpPr/>
          <p:nvPr/>
        </p:nvSpPr>
        <p:spPr>
          <a:xfrm>
            <a:off x="385482" y="1760454"/>
            <a:ext cx="1915909" cy="323165"/>
          </a:xfrm>
          <a:prstGeom prst="rect">
            <a:avLst/>
          </a:prstGeom>
        </p:spPr>
        <p:txBody>
          <a:bodyPr wrap="none">
            <a:spAutoFit/>
          </a:bodyPr>
          <a:lstStyle/>
          <a:p>
            <a:pPr defTabSz="914363"/>
            <a:r>
              <a:rPr lang="zh-CN" altLang="en-US" sz="1500" dirty="0">
                <a:solidFill>
                  <a:srgbClr val="000000"/>
                </a:solidFill>
                <a:latin typeface="Microsoft YaHei" panose="020B0503020204020204" pitchFamily="34" charset="-122"/>
                <a:ea typeface="Microsoft YaHei" panose="020B0503020204020204" pitchFamily="34" charset="-122"/>
              </a:rPr>
              <a:t>客户数据使用场景：</a:t>
            </a:r>
            <a:endParaRPr lang="zh-CN" altLang="en-US" sz="1500" dirty="0">
              <a:solidFill>
                <a:srgbClr val="000000"/>
              </a:solidFill>
              <a:latin typeface="Arial" panose="020B0604020202020204"/>
              <a:ea typeface="黑体" panose="02010609060101010101" pitchFamily="49" charset="-122"/>
            </a:endParaRPr>
          </a:p>
        </p:txBody>
      </p:sp>
      <p:sp>
        <p:nvSpPr>
          <p:cNvPr id="16" name="矩形 15">
            <a:extLst>
              <a:ext uri="{FF2B5EF4-FFF2-40B4-BE49-F238E27FC236}">
                <a16:creationId xmlns:a16="http://schemas.microsoft.com/office/drawing/2014/main" id="{1A15C790-CA2E-4C6B-95D7-FC466E0F3A99}"/>
              </a:ext>
            </a:extLst>
          </p:cNvPr>
          <p:cNvSpPr/>
          <p:nvPr/>
        </p:nvSpPr>
        <p:spPr>
          <a:xfrm>
            <a:off x="862384" y="2164036"/>
            <a:ext cx="2242922" cy="297454"/>
          </a:xfrm>
          <a:prstGeom prst="rect">
            <a:avLst/>
          </a:prstGeom>
          <a:solidFill>
            <a:srgbClr val="6EA6FF">
              <a:lumMod val="20000"/>
              <a:lumOff val="80000"/>
            </a:srgbClr>
          </a:solidFill>
        </p:spPr>
        <p:txBody>
          <a:bodyPr wrap="none">
            <a:sp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zh-CN" altLang="zh-CN" sz="1333"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IBM Plex Sans" panose="020B0503050203000203" pitchFamily="34" charset="0"/>
              </a:rPr>
              <a:t>通过业务系统访问客户数据</a:t>
            </a:r>
            <a:endParaRPr kumimoji="0" lang="zh-CN" altLang="en-US" sz="1333"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9A7FEE1-B343-4DA9-8B2F-D20572C7A21E}"/>
              </a:ext>
            </a:extLst>
          </p:cNvPr>
          <p:cNvSpPr/>
          <p:nvPr/>
        </p:nvSpPr>
        <p:spPr>
          <a:xfrm>
            <a:off x="3812159" y="2164036"/>
            <a:ext cx="2414444" cy="297454"/>
          </a:xfrm>
          <a:prstGeom prst="rect">
            <a:avLst/>
          </a:prstGeom>
        </p:spPr>
        <p:txBody>
          <a:bodyPr wrap="none">
            <a:spAutoFit/>
          </a:bodyPr>
          <a:lstStyle/>
          <a:p>
            <a:pPr defTabSz="914363"/>
            <a:r>
              <a:rPr lang="zh-CN" altLang="zh-CN" sz="1333" kern="0" dirty="0">
                <a:solidFill>
                  <a:srgbClr val="000000"/>
                </a:solidFill>
                <a:latin typeface="微软雅黑" panose="020B0503020204020204" pitchFamily="34" charset="-122"/>
                <a:ea typeface="微软雅黑" panose="020B0503020204020204" pitchFamily="34" charset="-122"/>
                <a:cs typeface="IBM Plex Sans" panose="020B0503050203000203" pitchFamily="34" charset="0"/>
              </a:rPr>
              <a:t>在数据库运维时处理客户数据</a:t>
            </a:r>
            <a:endParaRPr lang="zh-CN" altLang="en-US" sz="1333" dirty="0">
              <a:solidFill>
                <a:srgbClr val="000000"/>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3508BBF-3270-4F09-88B6-6489AB7155FB}"/>
              </a:ext>
            </a:extLst>
          </p:cNvPr>
          <p:cNvSpPr/>
          <p:nvPr/>
        </p:nvSpPr>
        <p:spPr>
          <a:xfrm>
            <a:off x="7026169" y="2164036"/>
            <a:ext cx="2071401" cy="297454"/>
          </a:xfrm>
          <a:prstGeom prst="rect">
            <a:avLst/>
          </a:prstGeom>
        </p:spPr>
        <p:txBody>
          <a:bodyPr wrap="none">
            <a:spAutoFit/>
          </a:bodyPr>
          <a:lstStyle/>
          <a:p>
            <a:pPr defTabSz="914363"/>
            <a:r>
              <a:rPr lang="zh-CN" altLang="zh-CN" sz="1333" kern="0" dirty="0">
                <a:solidFill>
                  <a:srgbClr val="000000"/>
                </a:solidFill>
                <a:latin typeface="微软雅黑" panose="020B0503020204020204" pitchFamily="34" charset="-122"/>
                <a:ea typeface="微软雅黑" panose="020B0503020204020204" pitchFamily="34" charset="-122"/>
                <a:cs typeface="IBM Plex Sans" panose="020B0503050203000203" pitchFamily="34" charset="0"/>
              </a:rPr>
              <a:t>开发测试时使用客户数据</a:t>
            </a:r>
            <a:endParaRPr lang="zh-CN" altLang="en-US" sz="1333" dirty="0">
              <a:solidFill>
                <a:srgbClr val="000000"/>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A8607C14-BE7B-42FB-870E-73D6F26FFB54}"/>
              </a:ext>
            </a:extLst>
          </p:cNvPr>
          <p:cNvSpPr/>
          <p:nvPr/>
        </p:nvSpPr>
        <p:spPr>
          <a:xfrm>
            <a:off x="862384" y="2531675"/>
            <a:ext cx="2071401" cy="297454"/>
          </a:xfrm>
          <a:prstGeom prst="rect">
            <a:avLst/>
          </a:prstGeom>
        </p:spPr>
        <p:txBody>
          <a:bodyPr wrap="none">
            <a:spAutoFit/>
          </a:bodyPr>
          <a:lstStyle/>
          <a:p>
            <a:pPr defTabSz="914363"/>
            <a:r>
              <a:rPr lang="zh-CN" altLang="zh-CN" sz="1333" kern="0" dirty="0">
                <a:solidFill>
                  <a:srgbClr val="000000"/>
                </a:solidFill>
                <a:latin typeface="微软雅黑" panose="020B0503020204020204" pitchFamily="34" charset="-122"/>
                <a:ea typeface="微软雅黑" panose="020B0503020204020204" pitchFamily="34" charset="-122"/>
                <a:cs typeface="IBM Plex Sans" panose="020B0503050203000203" pitchFamily="34" charset="0"/>
              </a:rPr>
              <a:t>数据分析时使用客户数据</a:t>
            </a:r>
            <a:endParaRPr lang="zh-CN" altLang="en-US" sz="1333" dirty="0">
              <a:solidFill>
                <a:srgbClr val="000000"/>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5531793F-8FDD-4D5E-9C21-86534B68A530}"/>
              </a:ext>
            </a:extLst>
          </p:cNvPr>
          <p:cNvSpPr/>
          <p:nvPr/>
        </p:nvSpPr>
        <p:spPr>
          <a:xfrm>
            <a:off x="3812159" y="2531675"/>
            <a:ext cx="1899879" cy="297454"/>
          </a:xfrm>
          <a:prstGeom prst="rect">
            <a:avLst/>
          </a:prstGeom>
        </p:spPr>
        <p:txBody>
          <a:bodyPr wrap="none">
            <a:spAutoFit/>
          </a:bodyPr>
          <a:lstStyle/>
          <a:p>
            <a:pPr defTabSz="914363"/>
            <a:r>
              <a:rPr lang="zh-CN" altLang="zh-CN" sz="1333" kern="0" dirty="0">
                <a:solidFill>
                  <a:srgbClr val="000000"/>
                </a:solidFill>
                <a:latin typeface="微软雅黑" panose="020B0503020204020204" pitchFamily="34" charset="-122"/>
                <a:ea typeface="微软雅黑" panose="020B0503020204020204" pitchFamily="34" charset="-122"/>
                <a:cs typeface="IBM Plex Sans" panose="020B0503050203000203" pitchFamily="34" charset="0"/>
              </a:rPr>
              <a:t>面向外界分发客户数据</a:t>
            </a:r>
            <a:endParaRPr lang="zh-CN" altLang="en-US" sz="1333" dirty="0">
              <a:solidFill>
                <a:srgbClr val="00000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C9466FBB-F288-46E5-98D1-01081D8B81AC}"/>
              </a:ext>
            </a:extLst>
          </p:cNvPr>
          <p:cNvSpPr/>
          <p:nvPr/>
        </p:nvSpPr>
        <p:spPr>
          <a:xfrm>
            <a:off x="7026169" y="2531675"/>
            <a:ext cx="1899879" cy="297454"/>
          </a:xfrm>
          <a:prstGeom prst="rect">
            <a:avLst/>
          </a:prstGeom>
        </p:spPr>
        <p:txBody>
          <a:bodyPr wrap="none">
            <a:spAutoFit/>
          </a:bodyPr>
          <a:lstStyle/>
          <a:p>
            <a:pPr defTabSz="914363"/>
            <a:r>
              <a:rPr lang="zh-CN" altLang="zh-CN" sz="1333" kern="0" dirty="0">
                <a:solidFill>
                  <a:srgbClr val="000000"/>
                </a:solidFill>
                <a:latin typeface="微软雅黑" panose="020B0503020204020204" pitchFamily="34" charset="-122"/>
                <a:ea typeface="微软雅黑" panose="020B0503020204020204" pitchFamily="34" charset="-122"/>
                <a:cs typeface="IBM Plex Sans" panose="020B0503050203000203" pitchFamily="34" charset="0"/>
              </a:rPr>
              <a:t>特权用户使用客户数据</a:t>
            </a:r>
            <a:endParaRPr lang="zh-CN" altLang="en-US" sz="1333" dirty="0">
              <a:solidFill>
                <a:srgbClr val="000000"/>
              </a:solidFill>
              <a:latin typeface="微软雅黑" panose="020B0503020204020204" pitchFamily="34" charset="-122"/>
              <a:ea typeface="微软雅黑" panose="020B0503020204020204" pitchFamily="34" charset="-122"/>
            </a:endParaRPr>
          </a:p>
        </p:txBody>
      </p:sp>
      <p:pic>
        <p:nvPicPr>
          <p:cNvPr id="22" name="图片 21" descr="图片包含 游戏机, 灯光, 画&#10;&#10;描述已自动生成">
            <a:extLst>
              <a:ext uri="{FF2B5EF4-FFF2-40B4-BE49-F238E27FC236}">
                <a16:creationId xmlns:a16="http://schemas.microsoft.com/office/drawing/2014/main" id="{4B7CCA6C-A7F1-4349-993D-39248271EFF0}"/>
              </a:ext>
            </a:extLst>
          </p:cNvPr>
          <p:cNvPicPr>
            <a:picLocks noChangeAspect="1"/>
          </p:cNvPicPr>
          <p:nvPr/>
        </p:nvPicPr>
        <p:blipFill>
          <a:blip r:embed="rId2">
            <a:duotone>
              <a:srgbClr val="6EA6FF">
                <a:shade val="45000"/>
                <a:satMod val="135000"/>
              </a:srgbClr>
              <a:prstClr val="white"/>
            </a:duotone>
          </a:blip>
          <a:stretch>
            <a:fillRect/>
          </a:stretch>
        </p:blipFill>
        <p:spPr>
          <a:xfrm>
            <a:off x="6634540" y="2537739"/>
            <a:ext cx="270000" cy="270000"/>
          </a:xfrm>
          <a:prstGeom prst="rect">
            <a:avLst/>
          </a:prstGeom>
        </p:spPr>
      </p:pic>
      <p:pic>
        <p:nvPicPr>
          <p:cNvPr id="23" name="图片 22" descr="图片包含 物体, 游戏机, 钟表, 标志&#10;&#10;描述已自动生成">
            <a:extLst>
              <a:ext uri="{FF2B5EF4-FFF2-40B4-BE49-F238E27FC236}">
                <a16:creationId xmlns:a16="http://schemas.microsoft.com/office/drawing/2014/main" id="{BDF95FF9-B6E4-48CA-8D4B-11A4AFD1CBE7}"/>
              </a:ext>
            </a:extLst>
          </p:cNvPr>
          <p:cNvPicPr>
            <a:picLocks noChangeAspect="1"/>
          </p:cNvPicPr>
          <p:nvPr/>
        </p:nvPicPr>
        <p:blipFill>
          <a:blip r:embed="rId3">
            <a:duotone>
              <a:srgbClr val="6EA6FF">
                <a:shade val="45000"/>
                <a:satMod val="135000"/>
              </a:srgbClr>
              <a:prstClr val="white"/>
            </a:duotone>
          </a:blip>
          <a:stretch>
            <a:fillRect/>
          </a:stretch>
        </p:blipFill>
        <p:spPr>
          <a:xfrm>
            <a:off x="526127" y="2190075"/>
            <a:ext cx="230050" cy="230050"/>
          </a:xfrm>
          <a:prstGeom prst="rect">
            <a:avLst/>
          </a:prstGeom>
        </p:spPr>
      </p:pic>
      <p:pic>
        <p:nvPicPr>
          <p:cNvPr id="24" name="图片 23">
            <a:extLst>
              <a:ext uri="{FF2B5EF4-FFF2-40B4-BE49-F238E27FC236}">
                <a16:creationId xmlns:a16="http://schemas.microsoft.com/office/drawing/2014/main" id="{E817839C-6AB2-477B-A5A8-A4DF3000CF8A}"/>
              </a:ext>
            </a:extLst>
          </p:cNvPr>
          <p:cNvPicPr>
            <a:picLocks noChangeAspect="1"/>
          </p:cNvPicPr>
          <p:nvPr/>
        </p:nvPicPr>
        <p:blipFill>
          <a:blip r:embed="rId4">
            <a:duotone>
              <a:srgbClr val="6EA6FF">
                <a:shade val="45000"/>
                <a:satMod val="135000"/>
              </a:srgbClr>
              <a:prstClr val="white"/>
            </a:duotone>
          </a:blip>
          <a:stretch>
            <a:fillRect/>
          </a:stretch>
        </p:blipFill>
        <p:spPr>
          <a:xfrm>
            <a:off x="3498314" y="2190075"/>
            <a:ext cx="230050" cy="230050"/>
          </a:xfrm>
          <a:prstGeom prst="rect">
            <a:avLst/>
          </a:prstGeom>
        </p:spPr>
      </p:pic>
      <p:pic>
        <p:nvPicPr>
          <p:cNvPr id="25" name="图片 24" descr="图片包含 游戏机, 物体, 钟表, 标志&#10;&#10;描述已自动生成">
            <a:extLst>
              <a:ext uri="{FF2B5EF4-FFF2-40B4-BE49-F238E27FC236}">
                <a16:creationId xmlns:a16="http://schemas.microsoft.com/office/drawing/2014/main" id="{CA5324FB-A6A9-4D71-823F-436AB0A87E06}"/>
              </a:ext>
            </a:extLst>
          </p:cNvPr>
          <p:cNvPicPr>
            <a:picLocks noChangeAspect="1"/>
          </p:cNvPicPr>
          <p:nvPr/>
        </p:nvPicPr>
        <p:blipFill>
          <a:blip r:embed="rId5">
            <a:duotone>
              <a:srgbClr val="0F6DFF">
                <a:shade val="45000"/>
                <a:satMod val="135000"/>
              </a:srgbClr>
              <a:prstClr val="white"/>
            </a:duotone>
          </a:blip>
          <a:stretch>
            <a:fillRect/>
          </a:stretch>
        </p:blipFill>
        <p:spPr>
          <a:xfrm>
            <a:off x="6595648" y="2131766"/>
            <a:ext cx="346668" cy="346668"/>
          </a:xfrm>
          <a:prstGeom prst="rect">
            <a:avLst/>
          </a:prstGeom>
        </p:spPr>
      </p:pic>
      <p:pic>
        <p:nvPicPr>
          <p:cNvPr id="26" name="图片 25" descr="图片包含 游戏机, 画, 标志&#10;&#10;描述已自动生成">
            <a:extLst>
              <a:ext uri="{FF2B5EF4-FFF2-40B4-BE49-F238E27FC236}">
                <a16:creationId xmlns:a16="http://schemas.microsoft.com/office/drawing/2014/main" id="{2E693961-FB27-4F41-AC03-5A77A420B6F9}"/>
              </a:ext>
            </a:extLst>
          </p:cNvPr>
          <p:cNvPicPr>
            <a:picLocks noChangeAspect="1"/>
          </p:cNvPicPr>
          <p:nvPr/>
        </p:nvPicPr>
        <p:blipFill>
          <a:blip r:embed="rId6">
            <a:duotone>
              <a:srgbClr val="6EA6FF">
                <a:shade val="45000"/>
                <a:satMod val="135000"/>
              </a:srgbClr>
              <a:prstClr val="white"/>
            </a:duotone>
          </a:blip>
          <a:stretch>
            <a:fillRect/>
          </a:stretch>
        </p:blipFill>
        <p:spPr>
          <a:xfrm>
            <a:off x="484646" y="2499405"/>
            <a:ext cx="346668" cy="346668"/>
          </a:xfrm>
          <a:prstGeom prst="rect">
            <a:avLst/>
          </a:prstGeom>
        </p:spPr>
      </p:pic>
      <p:pic>
        <p:nvPicPr>
          <p:cNvPr id="27" name="图片 26" descr="图片包含 物体, 游戏机, 钟表, 屏幕&#10;&#10;描述已自动生成">
            <a:extLst>
              <a:ext uri="{FF2B5EF4-FFF2-40B4-BE49-F238E27FC236}">
                <a16:creationId xmlns:a16="http://schemas.microsoft.com/office/drawing/2014/main" id="{3D3363E5-CC04-4F24-B042-94F0E462F583}"/>
              </a:ext>
            </a:extLst>
          </p:cNvPr>
          <p:cNvPicPr>
            <a:picLocks noChangeAspect="1"/>
          </p:cNvPicPr>
          <p:nvPr/>
        </p:nvPicPr>
        <p:blipFill>
          <a:blip r:embed="rId7">
            <a:duotone>
              <a:srgbClr val="6EA6FF">
                <a:shade val="45000"/>
                <a:satMod val="135000"/>
              </a:srgbClr>
              <a:prstClr val="white"/>
            </a:duotone>
          </a:blip>
          <a:stretch>
            <a:fillRect/>
          </a:stretch>
        </p:blipFill>
        <p:spPr>
          <a:xfrm>
            <a:off x="3505214" y="2557714"/>
            <a:ext cx="230050" cy="230050"/>
          </a:xfrm>
          <a:prstGeom prst="rect">
            <a:avLst/>
          </a:prstGeom>
        </p:spPr>
      </p:pic>
      <p:sp>
        <p:nvSpPr>
          <p:cNvPr id="28" name="矩形 27">
            <a:extLst>
              <a:ext uri="{FF2B5EF4-FFF2-40B4-BE49-F238E27FC236}">
                <a16:creationId xmlns:a16="http://schemas.microsoft.com/office/drawing/2014/main" id="{E183E128-4DA4-4D9B-B194-DAD561AED1E8}"/>
              </a:ext>
            </a:extLst>
          </p:cNvPr>
          <p:cNvSpPr/>
          <p:nvPr/>
        </p:nvSpPr>
        <p:spPr>
          <a:xfrm>
            <a:off x="9977530" y="2164036"/>
            <a:ext cx="1556836" cy="297454"/>
          </a:xfrm>
          <a:prstGeom prst="rect">
            <a:avLst/>
          </a:prstGeom>
        </p:spPr>
        <p:txBody>
          <a:bodyPr wrap="none">
            <a:spAutoFit/>
          </a:bodyPr>
          <a:lstStyle/>
          <a:p>
            <a:pPr defTabSz="914363"/>
            <a:r>
              <a:rPr lang="zh-CN" altLang="zh-CN" sz="1333" kern="0" dirty="0">
                <a:solidFill>
                  <a:srgbClr val="000000"/>
                </a:solidFill>
                <a:latin typeface="微软雅黑" panose="020B0503020204020204" pitchFamily="34" charset="-122"/>
                <a:ea typeface="微软雅黑" panose="020B0503020204020204" pitchFamily="34" charset="-122"/>
              </a:rPr>
              <a:t>客户数据提取场景</a:t>
            </a:r>
            <a:endParaRPr lang="zh-CN" altLang="en-US" sz="1333" kern="0" dirty="0">
              <a:solidFill>
                <a:srgbClr val="000000"/>
              </a:solidFill>
              <a:latin typeface="微软雅黑" panose="020B0503020204020204" pitchFamily="34" charset="-122"/>
              <a:ea typeface="微软雅黑" panose="020B0503020204020204" pitchFamily="34" charset="-122"/>
            </a:endParaRPr>
          </a:p>
        </p:txBody>
      </p:sp>
      <p:pic>
        <p:nvPicPr>
          <p:cNvPr id="29" name="图片 28" descr="图片包含 游戏机, 盘子, 画&#10;&#10;描述已自动生成">
            <a:extLst>
              <a:ext uri="{FF2B5EF4-FFF2-40B4-BE49-F238E27FC236}">
                <a16:creationId xmlns:a16="http://schemas.microsoft.com/office/drawing/2014/main" id="{435252F3-1FB8-4683-AB37-09B6C2477346}"/>
              </a:ext>
            </a:extLst>
          </p:cNvPr>
          <p:cNvPicPr>
            <a:picLocks noChangeAspect="1"/>
          </p:cNvPicPr>
          <p:nvPr/>
        </p:nvPicPr>
        <p:blipFill>
          <a:blip r:embed="rId8">
            <a:duotone>
              <a:srgbClr val="6EA6FF">
                <a:shade val="45000"/>
                <a:satMod val="135000"/>
              </a:srgbClr>
              <a:prstClr val="white"/>
            </a:duotone>
          </a:blip>
          <a:stretch>
            <a:fillRect/>
          </a:stretch>
        </p:blipFill>
        <p:spPr>
          <a:xfrm>
            <a:off x="9689520" y="2174911"/>
            <a:ext cx="260378" cy="260378"/>
          </a:xfrm>
          <a:prstGeom prst="rect">
            <a:avLst/>
          </a:prstGeom>
        </p:spPr>
      </p:pic>
      <p:sp>
        <p:nvSpPr>
          <p:cNvPr id="30" name="矩形 29">
            <a:extLst>
              <a:ext uri="{FF2B5EF4-FFF2-40B4-BE49-F238E27FC236}">
                <a16:creationId xmlns:a16="http://schemas.microsoft.com/office/drawing/2014/main" id="{3DBC3CE4-A473-488D-A17C-FC165A13E697}"/>
              </a:ext>
            </a:extLst>
          </p:cNvPr>
          <p:cNvSpPr/>
          <p:nvPr/>
        </p:nvSpPr>
        <p:spPr>
          <a:xfrm>
            <a:off x="756177" y="3158486"/>
            <a:ext cx="2840748" cy="979307"/>
          </a:xfrm>
          <a:prstGeom prst="rect">
            <a:avLst/>
          </a:prstGeom>
          <a:solidFill>
            <a:srgbClr val="002060"/>
          </a:solidFill>
        </p:spPr>
        <p:txBody>
          <a:bodyPr wrap="square">
            <a:spAutoFit/>
          </a:bodyPr>
          <a:lstStyle/>
          <a:p>
            <a:pPr defTabSz="914363">
              <a:lnSpc>
                <a:spcPct val="150000"/>
              </a:lnSpc>
            </a:pPr>
            <a:r>
              <a:rPr lang="zh-CN" altLang="zh-CN" sz="1333" kern="0" dirty="0">
                <a:solidFill>
                  <a:srgbClr val="FFFFFF"/>
                </a:solidFill>
                <a:latin typeface="微软雅黑" panose="020B0503020204020204" pitchFamily="34" charset="-122"/>
                <a:ea typeface="微软雅黑" panose="020B0503020204020204" pitchFamily="34" charset="-122"/>
                <a:cs typeface="IBM Plex Sans" panose="020B0503050203000203" pitchFamily="34" charset="0"/>
              </a:rPr>
              <a:t>调研业务系统访问敏感</a:t>
            </a:r>
            <a:r>
              <a:rPr lang="zh-CN" altLang="en-US" sz="1333" kern="0" dirty="0">
                <a:solidFill>
                  <a:srgbClr val="FFFFFF"/>
                </a:solidFill>
                <a:latin typeface="微软雅黑" panose="020B0503020204020204" pitchFamily="34" charset="-122"/>
                <a:ea typeface="微软雅黑" panose="020B0503020204020204" pitchFamily="34" charset="-122"/>
                <a:cs typeface="IBM Plex Sans" panose="020B0503050203000203" pitchFamily="34" charset="0"/>
              </a:rPr>
              <a:t>个人金融信息</a:t>
            </a:r>
            <a:r>
              <a:rPr lang="zh-CN" altLang="zh-CN" sz="1333" kern="0" dirty="0">
                <a:solidFill>
                  <a:srgbClr val="FFFFFF"/>
                </a:solidFill>
                <a:latin typeface="微软雅黑" panose="020B0503020204020204" pitchFamily="34" charset="-122"/>
                <a:ea typeface="微软雅黑" panose="020B0503020204020204" pitchFamily="34" charset="-122"/>
                <a:cs typeface="IBM Plex Sans" panose="020B0503050203000203" pitchFamily="34" charset="0"/>
              </a:rPr>
              <a:t>的权限策略和管控措施现状，包括：</a:t>
            </a:r>
            <a:endParaRPr lang="zh-CN" altLang="en-US" sz="1333" dirty="0">
              <a:solidFill>
                <a:srgbClr val="FFFFFF"/>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F21CF903-410B-4CB0-91BC-725ACB025C23}"/>
              </a:ext>
            </a:extLst>
          </p:cNvPr>
          <p:cNvSpPr/>
          <p:nvPr/>
        </p:nvSpPr>
        <p:spPr>
          <a:xfrm>
            <a:off x="5091279" y="3158486"/>
            <a:ext cx="6044963" cy="671594"/>
          </a:xfrm>
          <a:prstGeom prst="rect">
            <a:avLst/>
          </a:prstGeom>
          <a:solidFill>
            <a:srgbClr val="002060"/>
          </a:solidFill>
        </p:spPr>
        <p:txBody>
          <a:bodyPr wrap="square">
            <a:spAutoFit/>
          </a:bodyPr>
          <a:lstStyle/>
          <a:p>
            <a:pPr defTabSz="914363">
              <a:lnSpc>
                <a:spcPct val="150000"/>
              </a:lnSpc>
            </a:pPr>
            <a:r>
              <a:rPr lang="zh-CN" altLang="en-US" sz="1333" kern="0" dirty="0">
                <a:solidFill>
                  <a:srgbClr val="FFFFFF"/>
                </a:solidFill>
                <a:latin typeface="微软雅黑" panose="020B0503020204020204" pitchFamily="34" charset="-122"/>
                <a:ea typeface="微软雅黑" panose="020B0503020204020204" pitchFamily="34" charset="-122"/>
                <a:cs typeface="IBM Plex Sans" panose="020B0503050203000203" pitchFamily="34" charset="0"/>
              </a:rPr>
              <a:t>调研并评估业务系统提供服务时的客户数据保护风险，发现存在的问题与风险，评估业务系统数据库脆弱性、业务访问过程的权限控制情况等</a:t>
            </a:r>
            <a:endParaRPr lang="zh-CN" altLang="en-US" sz="1333" dirty="0">
              <a:solidFill>
                <a:srgbClr val="FFFFFF"/>
              </a:solidFill>
              <a:latin typeface="微软雅黑" panose="020B0503020204020204" pitchFamily="34" charset="-122"/>
              <a:ea typeface="微软雅黑" panose="020B0503020204020204" pitchFamily="34" charset="-122"/>
            </a:endParaRPr>
          </a:p>
        </p:txBody>
      </p:sp>
      <p:graphicFrame>
        <p:nvGraphicFramePr>
          <p:cNvPr id="32" name="图示 31">
            <a:extLst>
              <a:ext uri="{FF2B5EF4-FFF2-40B4-BE49-F238E27FC236}">
                <a16:creationId xmlns:a16="http://schemas.microsoft.com/office/drawing/2014/main" id="{365B9D85-5D91-483C-BC71-1AB3FB57F696}"/>
              </a:ext>
            </a:extLst>
          </p:cNvPr>
          <p:cNvGraphicFramePr/>
          <p:nvPr/>
        </p:nvGraphicFramePr>
        <p:xfrm>
          <a:off x="790622" y="4052521"/>
          <a:ext cx="2687946" cy="19721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3" name="图片 32">
            <a:extLst>
              <a:ext uri="{FF2B5EF4-FFF2-40B4-BE49-F238E27FC236}">
                <a16:creationId xmlns:a16="http://schemas.microsoft.com/office/drawing/2014/main" id="{40C5C62E-2D11-42E7-A5A0-74E04C7F4800}"/>
              </a:ext>
            </a:extLst>
          </p:cNvPr>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91281" y="3933782"/>
            <a:ext cx="6044962" cy="2865199"/>
          </a:xfrm>
          <a:prstGeom prst="rect">
            <a:avLst/>
          </a:prstGeom>
          <a:noFill/>
        </p:spPr>
      </p:pic>
      <p:sp>
        <p:nvSpPr>
          <p:cNvPr id="34" name="箭头: 右 33">
            <a:extLst>
              <a:ext uri="{FF2B5EF4-FFF2-40B4-BE49-F238E27FC236}">
                <a16:creationId xmlns:a16="http://schemas.microsoft.com/office/drawing/2014/main" id="{27D70B73-677C-4BFB-BF39-4C4A9DA972F0}"/>
              </a:ext>
            </a:extLst>
          </p:cNvPr>
          <p:cNvSpPr/>
          <p:nvPr/>
        </p:nvSpPr>
        <p:spPr>
          <a:xfrm>
            <a:off x="3939931" y="4563551"/>
            <a:ext cx="535535" cy="613727"/>
          </a:xfrm>
          <a:prstGeom prst="rightArrow">
            <a:avLst>
              <a:gd name="adj1" fmla="val 50000"/>
              <a:gd name="adj2" fmla="val 50000"/>
            </a:avLst>
          </a:prstGeom>
          <a:solidFill>
            <a:srgbClr val="0F6DFF">
              <a:lumMod val="20000"/>
              <a:lumOff val="80000"/>
            </a:srgbClr>
          </a:solidFill>
          <a:ln w="12700" cap="flat" cmpd="sng" algn="ctr">
            <a:noFill/>
            <a:prstDash val="solid"/>
            <a:miter lim="800000"/>
          </a:ln>
          <a:effectLst/>
        </p:spPr>
        <p:txBody>
          <a:bodyPr rtlCol="0" anchor="t"/>
          <a:lstStyle/>
          <a:p>
            <a:pPr marL="0" marR="0" lvl="0" indent="0" defTabSz="914363" eaLnBrk="1" fontAlgn="auto" latinLnBrk="0" hangingPunct="1">
              <a:lnSpc>
                <a:spcPct val="100000"/>
              </a:lnSpc>
              <a:spcBef>
                <a:spcPts val="0"/>
              </a:spcBef>
              <a:spcAft>
                <a:spcPts val="0"/>
              </a:spcAft>
              <a:buClrTx/>
              <a:buSzTx/>
              <a:buFontTx/>
              <a:buNone/>
              <a:tabLst/>
              <a:defRPr/>
            </a:pPr>
            <a:endParaRPr kumimoji="0" lang="zh-CN" altLang="en-US" sz="1667" b="0" i="0" u="none" strike="noStrike" kern="0" cap="none" spc="0" normalizeH="0" baseline="0" noProof="0" dirty="0" err="1">
              <a:ln>
                <a:noFill/>
              </a:ln>
              <a:solidFill>
                <a:srgbClr val="000000"/>
              </a:solidFill>
              <a:effectLst/>
              <a:uLnTx/>
              <a:uFillTx/>
              <a:latin typeface="Arial" panose="020B0604020202020204"/>
              <a:ea typeface="黑体" panose="02010609060101010101" pitchFamily="49" charset="-122"/>
              <a:cs typeface="+mn-cs"/>
            </a:endParaRPr>
          </a:p>
        </p:txBody>
      </p:sp>
      <p:sp>
        <p:nvSpPr>
          <p:cNvPr id="37" name="Title 1">
            <a:extLst>
              <a:ext uri="{FF2B5EF4-FFF2-40B4-BE49-F238E27FC236}">
                <a16:creationId xmlns:a16="http://schemas.microsoft.com/office/drawing/2014/main" id="{197AB1DD-D95B-47AA-90E7-AB84B09055BA}"/>
              </a:ext>
            </a:extLst>
          </p:cNvPr>
          <p:cNvSpPr txBox="1">
            <a:spLocks/>
          </p:cNvSpPr>
          <p:nvPr/>
        </p:nvSpPr>
        <p:spPr>
          <a:xfrm>
            <a:off x="374114" y="1016150"/>
            <a:ext cx="11430000" cy="685541"/>
          </a:xfrm>
          <a:prstGeom prst="rect">
            <a:avLst/>
          </a:prstGeom>
        </p:spPr>
        <p:txBody>
          <a:bodyPr vert="horz" lIns="0" tIns="0" rIns="0" bIns="0" rtlCol="0" anchor="t">
            <a:noAutofit/>
          </a:bodyPr>
          <a:lstStyle>
            <a:lvl1pPr algn="l" defTabSz="914363" rtl="0" eaLnBrk="1" latinLnBrk="0" hangingPunct="1">
              <a:lnSpc>
                <a:spcPct val="90000"/>
              </a:lnSpc>
              <a:spcBef>
                <a:spcPct val="0"/>
              </a:spcBef>
              <a:buNone/>
              <a:defRPr lang="en-US" sz="1500" b="0" i="0" kern="1200" dirty="0">
                <a:solidFill>
                  <a:schemeClr val="bg2"/>
                </a:solidFill>
                <a:latin typeface="微软雅黑" panose="020B0503020204020204" pitchFamily="34" charset="-122"/>
                <a:ea typeface="微软雅黑" panose="020B0503020204020204" pitchFamily="34" charset="-122"/>
                <a:cs typeface="IBM Plex Sans" charset="0"/>
              </a:defRPr>
            </a:lvl1pPr>
          </a:lstStyle>
          <a:p>
            <a:pPr marL="0" marR="0" lvl="0" indent="0" algn="l" defTabSz="1097104" rtl="0" eaLnBrk="1" fontAlgn="auto" latinLnBrk="0" hangingPunct="1">
              <a:lnSpc>
                <a:spcPct val="130000"/>
              </a:lnSpc>
              <a:spcBef>
                <a:spcPct val="0"/>
              </a:spcBef>
              <a:spcAft>
                <a:spcPts val="0"/>
              </a:spcAft>
              <a:buClrTx/>
              <a:buSzTx/>
              <a:buFontTx/>
              <a:buNone/>
              <a:tabLst/>
              <a:defRPr/>
            </a:pPr>
            <a:r>
              <a:rPr kumimoji="0" lang="zh-CN" altLang="en-US" sz="1500" b="0" i="0" u="none" strike="noStrike" kern="1200" cap="none" spc="0" normalizeH="0" baseline="0" noProof="0" dirty="0">
                <a:ln>
                  <a:noFill/>
                </a:ln>
                <a:solidFill>
                  <a:srgbClr val="000000"/>
                </a:solidFill>
                <a:effectLst/>
                <a:uLnTx/>
                <a:uFillTx/>
              </a:rPr>
              <a:t>以业务系统访问客户数据场景为例：在调研客户数据的存储分布的基础上，调研网上银行、</a:t>
            </a:r>
            <a:r>
              <a:rPr kumimoji="0" lang="en-US" altLang="zh-CN" sz="1500" b="0" i="0" u="none" strike="noStrike" kern="1200" cap="none" spc="0" normalizeH="0" baseline="0" noProof="0" dirty="0">
                <a:ln>
                  <a:noFill/>
                </a:ln>
                <a:solidFill>
                  <a:srgbClr val="000000"/>
                </a:solidFill>
                <a:effectLst/>
                <a:uLnTx/>
                <a:uFillTx/>
              </a:rPr>
              <a:t>APP</a:t>
            </a:r>
            <a:r>
              <a:rPr kumimoji="0" lang="zh-CN" altLang="en-US" sz="1500" b="0" i="0" u="none" strike="noStrike" kern="1200" cap="none" spc="0" normalizeH="0" baseline="0" noProof="0" dirty="0">
                <a:ln>
                  <a:noFill/>
                </a:ln>
                <a:solidFill>
                  <a:srgbClr val="000000"/>
                </a:solidFill>
                <a:effectLst/>
                <a:uLnTx/>
                <a:uFillTx/>
              </a:rPr>
              <a:t>、呼叫中心、营业部等业务场景下访问个人金融信息的使用情况。</a:t>
            </a:r>
          </a:p>
        </p:txBody>
      </p:sp>
    </p:spTree>
    <p:extLst>
      <p:ext uri="{BB962C8B-B14F-4D97-AF65-F5344CB8AC3E}">
        <p14:creationId xmlns:p14="http://schemas.microsoft.com/office/powerpoint/2010/main" val="183786568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997548" cy="488526"/>
          </a:xfrm>
        </p:spPr>
        <p:txBody>
          <a:bodyPr>
            <a:normAutofit fontScale="90000"/>
          </a:bodyPr>
          <a:lstStyle/>
          <a:p>
            <a:r>
              <a:rPr lang="zh-CN" altLang="en-US" dirty="0"/>
              <a:t>步骤三：调研数据使用过程</a:t>
            </a:r>
            <a:r>
              <a:rPr lang="en-US" altLang="zh-CN" dirty="0"/>
              <a:t>-</a:t>
            </a:r>
            <a:r>
              <a:rPr lang="zh-CN" altLang="en-US" dirty="0"/>
              <a:t>业务接口常见脆弱性风险</a:t>
            </a:r>
          </a:p>
        </p:txBody>
      </p:sp>
      <p:sp>
        <p:nvSpPr>
          <p:cNvPr id="35" name="矩形: 圆角 3">
            <a:extLst>
              <a:ext uri="{FF2B5EF4-FFF2-40B4-BE49-F238E27FC236}">
                <a16:creationId xmlns:a16="http://schemas.microsoft.com/office/drawing/2014/main" id="{9CD3CE37-F068-4643-BB1A-E50EC90F6F49}"/>
              </a:ext>
            </a:extLst>
          </p:cNvPr>
          <p:cNvSpPr/>
          <p:nvPr/>
        </p:nvSpPr>
        <p:spPr>
          <a:xfrm>
            <a:off x="2639618" y="5139741"/>
            <a:ext cx="9280709" cy="1676680"/>
          </a:xfrm>
          <a:prstGeom prst="roundRect">
            <a:avLst>
              <a:gd name="adj" fmla="val 4676"/>
            </a:avLst>
          </a:prstGeom>
          <a:solidFill>
            <a:srgbClr val="FFFFFF"/>
          </a:solidFill>
          <a:ln w="25400" cap="flat" cmpd="sng" algn="ctr">
            <a:noFill/>
            <a:prstDash val="solid"/>
          </a:ln>
          <a:effectLst>
            <a:outerShdw blurRad="520700" sx="103000" sy="103000" algn="ctr" rotWithShape="0">
              <a:srgbClr val="586273">
                <a:lumMod val="60000"/>
                <a:lumOff val="40000"/>
                <a:alpha val="22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微软雅黑"/>
              <a:ea typeface="微软雅黑"/>
              <a:cs typeface="+mn-ea"/>
              <a:sym typeface="+mn-lt"/>
            </a:endParaRPr>
          </a:p>
        </p:txBody>
      </p:sp>
      <p:sp>
        <p:nvSpPr>
          <p:cNvPr id="36" name="矩形: 圆角 3">
            <a:extLst>
              <a:ext uri="{FF2B5EF4-FFF2-40B4-BE49-F238E27FC236}">
                <a16:creationId xmlns:a16="http://schemas.microsoft.com/office/drawing/2014/main" id="{565F3504-839B-4C29-8B79-572FF887E5F7}"/>
              </a:ext>
            </a:extLst>
          </p:cNvPr>
          <p:cNvSpPr/>
          <p:nvPr/>
        </p:nvSpPr>
        <p:spPr>
          <a:xfrm>
            <a:off x="2639618" y="3386110"/>
            <a:ext cx="9280709" cy="1698412"/>
          </a:xfrm>
          <a:prstGeom prst="roundRect">
            <a:avLst>
              <a:gd name="adj" fmla="val 4676"/>
            </a:avLst>
          </a:prstGeom>
          <a:solidFill>
            <a:srgbClr val="FFFFFF"/>
          </a:solidFill>
          <a:ln w="25400" cap="flat" cmpd="sng" algn="ctr">
            <a:noFill/>
            <a:prstDash val="solid"/>
          </a:ln>
          <a:effectLst>
            <a:outerShdw blurRad="520700" sx="103000" sy="103000" algn="ctr" rotWithShape="0">
              <a:srgbClr val="586273">
                <a:lumMod val="60000"/>
                <a:lumOff val="40000"/>
                <a:alpha val="22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微软雅黑"/>
              <a:ea typeface="微软雅黑"/>
              <a:cs typeface="+mn-ea"/>
              <a:sym typeface="+mn-lt"/>
            </a:endParaRPr>
          </a:p>
        </p:txBody>
      </p:sp>
      <p:sp>
        <p:nvSpPr>
          <p:cNvPr id="38" name="矩形: 圆角 3">
            <a:extLst>
              <a:ext uri="{FF2B5EF4-FFF2-40B4-BE49-F238E27FC236}">
                <a16:creationId xmlns:a16="http://schemas.microsoft.com/office/drawing/2014/main" id="{A7B241F9-4CBF-42F8-B7A5-9E5AB2296EC5}"/>
              </a:ext>
            </a:extLst>
          </p:cNvPr>
          <p:cNvSpPr/>
          <p:nvPr/>
        </p:nvSpPr>
        <p:spPr>
          <a:xfrm>
            <a:off x="2639618" y="1759144"/>
            <a:ext cx="9280709" cy="1596432"/>
          </a:xfrm>
          <a:prstGeom prst="roundRect">
            <a:avLst>
              <a:gd name="adj" fmla="val 4676"/>
            </a:avLst>
          </a:prstGeom>
          <a:solidFill>
            <a:srgbClr val="FFFFFF"/>
          </a:solidFill>
          <a:ln w="25400" cap="flat" cmpd="sng" algn="ctr">
            <a:noFill/>
            <a:prstDash val="solid"/>
          </a:ln>
          <a:effectLst>
            <a:outerShdw blurRad="520700" sx="103000" sy="103000" algn="ctr" rotWithShape="0">
              <a:srgbClr val="586273">
                <a:lumMod val="60000"/>
                <a:lumOff val="40000"/>
                <a:alpha val="22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微软雅黑"/>
              <a:ea typeface="微软雅黑"/>
              <a:cs typeface="+mn-ea"/>
              <a:sym typeface="+mn-lt"/>
            </a:endParaRPr>
          </a:p>
        </p:txBody>
      </p:sp>
      <p:sp>
        <p:nvSpPr>
          <p:cNvPr id="39" name="矩形: 圆角 3">
            <a:extLst>
              <a:ext uri="{FF2B5EF4-FFF2-40B4-BE49-F238E27FC236}">
                <a16:creationId xmlns:a16="http://schemas.microsoft.com/office/drawing/2014/main" id="{3510457B-26D4-4BD0-9406-92F2B1FA5139}"/>
              </a:ext>
            </a:extLst>
          </p:cNvPr>
          <p:cNvSpPr/>
          <p:nvPr/>
        </p:nvSpPr>
        <p:spPr>
          <a:xfrm>
            <a:off x="2639618" y="865888"/>
            <a:ext cx="9280709" cy="828277"/>
          </a:xfrm>
          <a:prstGeom prst="roundRect">
            <a:avLst>
              <a:gd name="adj" fmla="val 4676"/>
            </a:avLst>
          </a:prstGeom>
          <a:solidFill>
            <a:srgbClr val="FFFFFF"/>
          </a:solidFill>
          <a:ln w="25400" cap="flat" cmpd="sng" algn="ctr">
            <a:noFill/>
            <a:prstDash val="solid"/>
          </a:ln>
          <a:effectLst>
            <a:outerShdw blurRad="520700" sx="103000" sy="103000" algn="ctr" rotWithShape="0">
              <a:srgbClr val="586273">
                <a:lumMod val="60000"/>
                <a:lumOff val="40000"/>
                <a:alpha val="22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微软雅黑"/>
              <a:ea typeface="微软雅黑"/>
              <a:cs typeface="+mn-ea"/>
              <a:sym typeface="+mn-lt"/>
            </a:endParaRPr>
          </a:p>
        </p:txBody>
      </p:sp>
      <p:sp>
        <p:nvSpPr>
          <p:cNvPr id="40" name="文本框 39">
            <a:extLst>
              <a:ext uri="{FF2B5EF4-FFF2-40B4-BE49-F238E27FC236}">
                <a16:creationId xmlns:a16="http://schemas.microsoft.com/office/drawing/2014/main" id="{E1129347-A116-452C-B4A7-10B29F27F6D2}"/>
              </a:ext>
            </a:extLst>
          </p:cNvPr>
          <p:cNvSpPr txBox="1"/>
          <p:nvPr/>
        </p:nvSpPr>
        <p:spPr>
          <a:xfrm>
            <a:off x="6149509" y="763684"/>
            <a:ext cx="5747128" cy="890693"/>
          </a:xfrm>
          <a:prstGeom prst="rect">
            <a:avLst/>
          </a:prstGeom>
          <a:noFill/>
          <a:ln w="6350">
            <a:noFill/>
          </a:ln>
        </p:spPr>
        <p:txBody>
          <a:bodyPr wrap="square" rtlCol="0">
            <a:spAutoFit/>
          </a:bodyPr>
          <a:lstStyle/>
          <a:p>
            <a:pPr defTabSz="1219170">
              <a:lnSpc>
                <a:spcPct val="150000"/>
              </a:lnSpc>
            </a:pPr>
            <a:r>
              <a:rPr lang="zh-CN" altLang="en-US" sz="1200" b="1" dirty="0">
                <a:solidFill>
                  <a:srgbClr val="C00000"/>
                </a:solidFill>
                <a:latin typeface="微软雅黑"/>
                <a:ea typeface="微软雅黑"/>
              </a:rPr>
              <a:t>基线异常检测：</a:t>
            </a:r>
            <a:endParaRPr lang="en-US" altLang="zh-CN" sz="1200" b="1" dirty="0">
              <a:solidFill>
                <a:srgbClr val="C00000"/>
              </a:solidFill>
              <a:latin typeface="微软雅黑"/>
              <a:ea typeface="微软雅黑"/>
            </a:endParaRPr>
          </a:p>
          <a:p>
            <a:pPr defTabSz="1219170">
              <a:lnSpc>
                <a:spcPct val="150000"/>
              </a:lnSpc>
            </a:pPr>
            <a:r>
              <a:rPr lang="zh-CN" altLang="en-US" sz="1200" dirty="0">
                <a:solidFill>
                  <a:srgbClr val="000000">
                    <a:lumMod val="75000"/>
                    <a:lumOff val="25000"/>
                  </a:srgbClr>
                </a:solidFill>
                <a:latin typeface="微软雅黑"/>
                <a:ea typeface="微软雅黑"/>
              </a:rPr>
              <a:t>正常情况下，该业务人员涉敏数据访问量基线相对平滑；某次专门针对下载接口批量拉取时，超过了过频过量基线基准值，进行风险预警；通知安全人员及时处理</a:t>
            </a:r>
            <a:endParaRPr lang="en-US" altLang="zh-CN" sz="1200" dirty="0">
              <a:solidFill>
                <a:srgbClr val="000000">
                  <a:lumMod val="75000"/>
                  <a:lumOff val="25000"/>
                </a:srgbClr>
              </a:solidFill>
              <a:latin typeface="微软雅黑"/>
              <a:ea typeface="微软雅黑"/>
            </a:endParaRPr>
          </a:p>
        </p:txBody>
      </p:sp>
      <p:sp>
        <p:nvSpPr>
          <p:cNvPr id="41" name="文本框 40">
            <a:extLst>
              <a:ext uri="{FF2B5EF4-FFF2-40B4-BE49-F238E27FC236}">
                <a16:creationId xmlns:a16="http://schemas.microsoft.com/office/drawing/2014/main" id="{FB063C87-CEE4-4625-AE94-9B42F6977BA9}"/>
              </a:ext>
            </a:extLst>
          </p:cNvPr>
          <p:cNvSpPr txBox="1"/>
          <p:nvPr/>
        </p:nvSpPr>
        <p:spPr>
          <a:xfrm>
            <a:off x="6192012" y="5070663"/>
            <a:ext cx="5747129" cy="890693"/>
          </a:xfrm>
          <a:prstGeom prst="rect">
            <a:avLst/>
          </a:prstGeom>
          <a:noFill/>
          <a:ln w="6350">
            <a:noFill/>
          </a:ln>
        </p:spPr>
        <p:txBody>
          <a:bodyPr wrap="square" rtlCol="0">
            <a:spAutoFit/>
          </a:bodyPr>
          <a:lstStyle/>
          <a:p>
            <a:pPr defTabSz="1219170">
              <a:lnSpc>
                <a:spcPct val="150000"/>
              </a:lnSpc>
            </a:pPr>
            <a:r>
              <a:rPr lang="zh-CN" altLang="en-US" sz="1200" b="1" dirty="0">
                <a:solidFill>
                  <a:srgbClr val="C00000"/>
                </a:solidFill>
                <a:latin typeface="微软雅黑"/>
                <a:ea typeface="微软雅黑"/>
              </a:rPr>
              <a:t>恶意扫描检测：</a:t>
            </a:r>
            <a:endParaRPr lang="en-US" altLang="zh-CN" sz="1200" b="1" dirty="0">
              <a:solidFill>
                <a:srgbClr val="C00000"/>
              </a:solidFill>
              <a:latin typeface="微软雅黑"/>
              <a:ea typeface="微软雅黑"/>
            </a:endParaRPr>
          </a:p>
          <a:p>
            <a:pPr defTabSz="1219170">
              <a:lnSpc>
                <a:spcPct val="150000"/>
              </a:lnSpc>
            </a:pPr>
            <a:r>
              <a:rPr lang="zh-CN" altLang="en-US" sz="1200" dirty="0">
                <a:solidFill>
                  <a:srgbClr val="000000">
                    <a:lumMod val="75000"/>
                    <a:lumOff val="25000"/>
                  </a:srgbClr>
                </a:solidFill>
                <a:latin typeface="微软雅黑"/>
                <a:ea typeface="微软雅黑"/>
              </a:rPr>
              <a:t>一般黑客渗透首先会对企业内部网络和业务系统进行探测扫描，作为渗透攻击的预兆性行为；识别出恶意扫描，再判断是否为爬虫爬取，便可高度定性恶意黑客行为</a:t>
            </a:r>
            <a:endParaRPr lang="en-US" altLang="zh-CN" sz="1200" dirty="0">
              <a:solidFill>
                <a:srgbClr val="000000">
                  <a:lumMod val="75000"/>
                  <a:lumOff val="25000"/>
                </a:srgbClr>
              </a:solidFill>
              <a:latin typeface="微软雅黑"/>
              <a:ea typeface="微软雅黑"/>
            </a:endParaRPr>
          </a:p>
        </p:txBody>
      </p:sp>
      <p:grpSp>
        <p:nvGrpSpPr>
          <p:cNvPr id="42" name="组合 41">
            <a:extLst>
              <a:ext uri="{FF2B5EF4-FFF2-40B4-BE49-F238E27FC236}">
                <a16:creationId xmlns:a16="http://schemas.microsoft.com/office/drawing/2014/main" id="{359D9495-BF1F-4EC1-AC17-FB9452AF94F3}"/>
              </a:ext>
            </a:extLst>
          </p:cNvPr>
          <p:cNvGrpSpPr/>
          <p:nvPr/>
        </p:nvGrpSpPr>
        <p:grpSpPr>
          <a:xfrm>
            <a:off x="852428" y="1547308"/>
            <a:ext cx="1536171" cy="1198277"/>
            <a:chOff x="1187624" y="2187356"/>
            <a:chExt cx="1152128" cy="898708"/>
          </a:xfrm>
        </p:grpSpPr>
        <p:sp>
          <p:nvSpPr>
            <p:cNvPr id="43" name="文本框 42">
              <a:extLst>
                <a:ext uri="{FF2B5EF4-FFF2-40B4-BE49-F238E27FC236}">
                  <a16:creationId xmlns:a16="http://schemas.microsoft.com/office/drawing/2014/main" id="{537BBAF4-AB39-4BFE-9C9A-460A01EDEFFD}"/>
                </a:ext>
              </a:extLst>
            </p:cNvPr>
            <p:cNvSpPr txBox="1"/>
            <p:nvPr/>
          </p:nvSpPr>
          <p:spPr>
            <a:xfrm>
              <a:off x="1187624" y="2739815"/>
              <a:ext cx="1152128" cy="346249"/>
            </a:xfrm>
            <a:prstGeom prst="rect">
              <a:avLst/>
            </a:prstGeom>
            <a:noFill/>
            <a:ln w="6350">
              <a:noFill/>
            </a:ln>
          </p:spPr>
          <p:txBody>
            <a:bodyPr wrap="square" rtlCol="0">
              <a:spAutoFit/>
            </a:bodyPr>
            <a:lstStyle/>
            <a:p>
              <a:pPr algn="ctr" defTabSz="1219170"/>
              <a:r>
                <a:rPr lang="zh-CN" altLang="en-US" sz="1200" b="1" dirty="0">
                  <a:solidFill>
                    <a:srgbClr val="000000">
                      <a:lumMod val="75000"/>
                      <a:lumOff val="25000"/>
                    </a:srgbClr>
                  </a:solidFill>
                  <a:latin typeface="微软雅黑"/>
                  <a:ea typeface="微软雅黑"/>
                </a:rPr>
                <a:t>内鬼主动泄漏</a:t>
              </a:r>
              <a:endParaRPr lang="en-US" altLang="zh-CN" sz="1200" b="1" dirty="0">
                <a:solidFill>
                  <a:srgbClr val="000000">
                    <a:lumMod val="75000"/>
                    <a:lumOff val="25000"/>
                  </a:srgbClr>
                </a:solidFill>
                <a:latin typeface="微软雅黑"/>
                <a:ea typeface="微软雅黑"/>
              </a:endParaRPr>
            </a:p>
            <a:p>
              <a:pPr algn="ctr" defTabSz="1219170"/>
              <a:r>
                <a:rPr lang="zh-CN" altLang="en-US" sz="1200" b="1" dirty="0">
                  <a:solidFill>
                    <a:srgbClr val="000000">
                      <a:lumMod val="75000"/>
                      <a:lumOff val="25000"/>
                    </a:srgbClr>
                  </a:solidFill>
                  <a:latin typeface="微软雅黑"/>
                  <a:ea typeface="微软雅黑"/>
                </a:rPr>
                <a:t>高敏数据</a:t>
              </a:r>
              <a:endParaRPr lang="en-US" altLang="zh-CN" sz="1200" b="1" dirty="0">
                <a:solidFill>
                  <a:srgbClr val="000000">
                    <a:lumMod val="75000"/>
                    <a:lumOff val="25000"/>
                  </a:srgbClr>
                </a:solidFill>
                <a:latin typeface="微软雅黑"/>
                <a:ea typeface="微软雅黑"/>
              </a:endParaRPr>
            </a:p>
          </p:txBody>
        </p:sp>
        <p:pic>
          <p:nvPicPr>
            <p:cNvPr id="44" name="图片 43">
              <a:extLst>
                <a:ext uri="{FF2B5EF4-FFF2-40B4-BE49-F238E27FC236}">
                  <a16:creationId xmlns:a16="http://schemas.microsoft.com/office/drawing/2014/main" id="{DF672526-006F-438F-9347-34549C2006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459" y="2187356"/>
              <a:ext cx="552459" cy="552459"/>
            </a:xfrm>
            <a:prstGeom prst="rect">
              <a:avLst/>
            </a:prstGeom>
          </p:spPr>
        </p:pic>
      </p:grpSp>
      <p:grpSp>
        <p:nvGrpSpPr>
          <p:cNvPr id="45" name="组合 44">
            <a:extLst>
              <a:ext uri="{FF2B5EF4-FFF2-40B4-BE49-F238E27FC236}">
                <a16:creationId xmlns:a16="http://schemas.microsoft.com/office/drawing/2014/main" id="{B9FEAF09-53D5-414D-97BD-D87F675E2E61}"/>
              </a:ext>
            </a:extLst>
          </p:cNvPr>
          <p:cNvGrpSpPr/>
          <p:nvPr/>
        </p:nvGrpSpPr>
        <p:grpSpPr>
          <a:xfrm>
            <a:off x="2735627" y="778556"/>
            <a:ext cx="3360373" cy="899411"/>
            <a:chOff x="2051720" y="693154"/>
            <a:chExt cx="2520280" cy="674558"/>
          </a:xfrm>
        </p:grpSpPr>
        <p:sp>
          <p:nvSpPr>
            <p:cNvPr id="46" name="文本框 45">
              <a:extLst>
                <a:ext uri="{FF2B5EF4-FFF2-40B4-BE49-F238E27FC236}">
                  <a16:creationId xmlns:a16="http://schemas.microsoft.com/office/drawing/2014/main" id="{3651DD72-4BDE-47C7-926F-66237DD3973E}"/>
                </a:ext>
              </a:extLst>
            </p:cNvPr>
            <p:cNvSpPr txBox="1"/>
            <p:nvPr/>
          </p:nvSpPr>
          <p:spPr>
            <a:xfrm>
              <a:off x="2051720" y="693154"/>
              <a:ext cx="2520280" cy="252521"/>
            </a:xfrm>
            <a:prstGeom prst="rect">
              <a:avLst/>
            </a:prstGeom>
            <a:noFill/>
            <a:ln w="6350">
              <a:noFill/>
            </a:ln>
          </p:spPr>
          <p:txBody>
            <a:bodyPr wrap="square" rtlCol="0">
              <a:spAutoFit/>
            </a:bodyPr>
            <a:lstStyle/>
            <a:p>
              <a:pPr marL="0" marR="0" lvl="0" indent="0" defTabSz="1219170" eaLnBrk="1" fontAlgn="auto" latinLnBrk="0" hangingPunct="1">
                <a:lnSpc>
                  <a:spcPct val="15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微软雅黑"/>
                  <a:ea typeface="微软雅黑"/>
                </a:rPr>
                <a:t>情景一：利用职务便利，自有账号直接拉取</a:t>
              </a:r>
              <a:endParaRPr kumimoji="0" lang="en-US" altLang="zh-CN" sz="1200" b="1" i="0" u="none" strike="noStrike" kern="0" cap="none" spc="0" normalizeH="0" baseline="0" noProof="0" dirty="0">
                <a:ln>
                  <a:noFill/>
                </a:ln>
                <a:solidFill>
                  <a:srgbClr val="000000"/>
                </a:solidFill>
                <a:effectLst/>
                <a:uLnTx/>
                <a:uFillTx/>
                <a:latin typeface="微软雅黑"/>
                <a:ea typeface="微软雅黑"/>
              </a:endParaRPr>
            </a:p>
          </p:txBody>
        </p:sp>
        <p:grpSp>
          <p:nvGrpSpPr>
            <p:cNvPr id="47" name="组合 46">
              <a:extLst>
                <a:ext uri="{FF2B5EF4-FFF2-40B4-BE49-F238E27FC236}">
                  <a16:creationId xmlns:a16="http://schemas.microsoft.com/office/drawing/2014/main" id="{76C4608A-B23B-47C2-A8E2-9BCA1A588738}"/>
                </a:ext>
              </a:extLst>
            </p:cNvPr>
            <p:cNvGrpSpPr/>
            <p:nvPr/>
          </p:nvGrpSpPr>
          <p:grpSpPr>
            <a:xfrm>
              <a:off x="2154959" y="985271"/>
              <a:ext cx="1687415" cy="382441"/>
              <a:chOff x="2154959" y="1397461"/>
              <a:chExt cx="1687415" cy="382441"/>
            </a:xfrm>
          </p:grpSpPr>
          <p:sp>
            <p:nvSpPr>
              <p:cNvPr id="48" name="矩形 47">
                <a:extLst>
                  <a:ext uri="{FF2B5EF4-FFF2-40B4-BE49-F238E27FC236}">
                    <a16:creationId xmlns:a16="http://schemas.microsoft.com/office/drawing/2014/main" id="{8F6F163B-1934-4317-A727-A380D774B2AE}"/>
                  </a:ext>
                </a:extLst>
              </p:cNvPr>
              <p:cNvSpPr/>
              <p:nvPr/>
            </p:nvSpPr>
            <p:spPr>
              <a:xfrm>
                <a:off x="2154959" y="1451402"/>
                <a:ext cx="720080" cy="274559"/>
              </a:xfrm>
              <a:prstGeom prst="rect">
                <a:avLst/>
              </a:prstGeom>
              <a:solidFill>
                <a:srgbClr val="F7FAFC"/>
              </a:solidFill>
              <a:ln w="9525" cap="flat" cmpd="sng" algn="ctr">
                <a:solidFill>
                  <a:srgbClr val="005FE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5FE0">
                        <a:lumMod val="75000"/>
                      </a:srgbClr>
                    </a:solidFill>
                    <a:effectLst/>
                    <a:uLnTx/>
                    <a:uFillTx/>
                    <a:latin typeface="微软雅黑"/>
                    <a:ea typeface="微软雅黑"/>
                    <a:cs typeface="+mn-cs"/>
                  </a:rPr>
                  <a:t>下载接口</a:t>
                </a:r>
              </a:p>
            </p:txBody>
          </p:sp>
          <p:sp>
            <p:nvSpPr>
              <p:cNvPr id="49" name="矩形: 圆角 48">
                <a:extLst>
                  <a:ext uri="{FF2B5EF4-FFF2-40B4-BE49-F238E27FC236}">
                    <a16:creationId xmlns:a16="http://schemas.microsoft.com/office/drawing/2014/main" id="{382C2AD1-1AE4-40E4-9846-291A5DCEDB18}"/>
                  </a:ext>
                </a:extLst>
              </p:cNvPr>
              <p:cNvSpPr/>
              <p:nvPr/>
            </p:nvSpPr>
            <p:spPr>
              <a:xfrm>
                <a:off x="3194302" y="1397461"/>
                <a:ext cx="648072" cy="382441"/>
              </a:xfrm>
              <a:prstGeom prst="roundRect">
                <a:avLst/>
              </a:prstGeom>
              <a:solidFill>
                <a:srgbClr val="FFFFFF">
                  <a:lumMod val="95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067" b="0" i="0" u="none" strike="noStrike" kern="0" cap="none" spc="0" normalizeH="0" baseline="0" noProof="0" dirty="0">
                    <a:ln>
                      <a:noFill/>
                    </a:ln>
                    <a:solidFill>
                      <a:srgbClr val="000000"/>
                    </a:solidFill>
                    <a:effectLst/>
                    <a:uLnTx/>
                    <a:uFillTx/>
                    <a:latin typeface="微软雅黑"/>
                    <a:ea typeface="微软雅黑"/>
                    <a:cs typeface="+mn-cs"/>
                  </a:rPr>
                  <a:t>批量拉取敏感数据</a:t>
                </a:r>
              </a:p>
            </p:txBody>
          </p:sp>
          <p:cxnSp>
            <p:nvCxnSpPr>
              <p:cNvPr id="50" name="直接箭头连接符 49">
                <a:extLst>
                  <a:ext uri="{FF2B5EF4-FFF2-40B4-BE49-F238E27FC236}">
                    <a16:creationId xmlns:a16="http://schemas.microsoft.com/office/drawing/2014/main" id="{6DB1A83C-C307-4CB3-8FA3-C37860758303}"/>
                  </a:ext>
                </a:extLst>
              </p:cNvPr>
              <p:cNvCxnSpPr>
                <a:cxnSpLocks/>
                <a:stCxn id="48" idx="3"/>
                <a:endCxn id="49" idx="1"/>
              </p:cNvCxnSpPr>
              <p:nvPr/>
            </p:nvCxnSpPr>
            <p:spPr>
              <a:xfrm>
                <a:off x="2875039" y="1588682"/>
                <a:ext cx="319263" cy="0"/>
              </a:xfrm>
              <a:prstGeom prst="straightConnector1">
                <a:avLst/>
              </a:prstGeom>
              <a:noFill/>
              <a:ln w="9525" cap="flat" cmpd="sng" algn="ctr">
                <a:solidFill>
                  <a:srgbClr val="005FE0">
                    <a:shade val="95000"/>
                    <a:satMod val="105000"/>
                  </a:srgbClr>
                </a:solidFill>
                <a:prstDash val="solid"/>
                <a:tailEnd type="triangle"/>
              </a:ln>
              <a:effectLst/>
            </p:spPr>
          </p:cxnSp>
        </p:grpSp>
      </p:grpSp>
      <p:sp>
        <p:nvSpPr>
          <p:cNvPr id="51" name="文本框 50">
            <a:extLst>
              <a:ext uri="{FF2B5EF4-FFF2-40B4-BE49-F238E27FC236}">
                <a16:creationId xmlns:a16="http://schemas.microsoft.com/office/drawing/2014/main" id="{43920C5D-D127-4768-83A4-561F0F617B9B}"/>
              </a:ext>
            </a:extLst>
          </p:cNvPr>
          <p:cNvSpPr txBox="1"/>
          <p:nvPr/>
        </p:nvSpPr>
        <p:spPr>
          <a:xfrm>
            <a:off x="6140651" y="1694167"/>
            <a:ext cx="5747128" cy="890693"/>
          </a:xfrm>
          <a:prstGeom prst="rect">
            <a:avLst/>
          </a:prstGeom>
          <a:noFill/>
          <a:ln w="6350">
            <a:noFill/>
          </a:ln>
        </p:spPr>
        <p:txBody>
          <a:bodyPr wrap="square" rtlCol="0">
            <a:spAutoFit/>
          </a:bodyPr>
          <a:lstStyle/>
          <a:p>
            <a:pPr defTabSz="1219170">
              <a:lnSpc>
                <a:spcPct val="150000"/>
              </a:lnSpc>
            </a:pPr>
            <a:r>
              <a:rPr lang="zh-CN" altLang="en-US" sz="1200" b="1" dirty="0">
                <a:solidFill>
                  <a:srgbClr val="C00000"/>
                </a:solidFill>
                <a:latin typeface="微软雅黑"/>
                <a:ea typeface="微软雅黑"/>
              </a:rPr>
              <a:t>账号兼任使用检测：</a:t>
            </a:r>
            <a:endParaRPr lang="en-US" altLang="zh-CN" sz="1200" b="1" dirty="0">
              <a:solidFill>
                <a:srgbClr val="C00000"/>
              </a:solidFill>
              <a:latin typeface="微软雅黑"/>
              <a:ea typeface="微软雅黑"/>
            </a:endParaRPr>
          </a:p>
          <a:p>
            <a:pPr defTabSz="1219170">
              <a:lnSpc>
                <a:spcPct val="150000"/>
              </a:lnSpc>
            </a:pPr>
            <a:r>
              <a:rPr lang="zh-CN" altLang="en-US" sz="1200" dirty="0">
                <a:solidFill>
                  <a:srgbClr val="000000">
                    <a:lumMod val="75000"/>
                    <a:lumOff val="25000"/>
                  </a:srgbClr>
                </a:solidFill>
                <a:latin typeface="微软雅黑"/>
                <a:ea typeface="微软雅黑"/>
              </a:rPr>
              <a:t>在登录时确认该账号历史使用的源</a:t>
            </a:r>
            <a:r>
              <a:rPr lang="en-US" altLang="zh-CN" sz="1200" dirty="0">
                <a:solidFill>
                  <a:srgbClr val="000000">
                    <a:lumMod val="75000"/>
                    <a:lumOff val="25000"/>
                  </a:srgbClr>
                </a:solidFill>
                <a:latin typeface="微软雅黑"/>
                <a:ea typeface="微软雅黑"/>
              </a:rPr>
              <a:t>IP</a:t>
            </a:r>
            <a:r>
              <a:rPr lang="zh-CN" altLang="en-US" sz="1200" dirty="0">
                <a:solidFill>
                  <a:srgbClr val="000000">
                    <a:lumMod val="75000"/>
                    <a:lumOff val="25000"/>
                  </a:srgbClr>
                </a:solidFill>
                <a:latin typeface="微软雅黑"/>
                <a:ea typeface="微软雅黑"/>
              </a:rPr>
              <a:t>，一般公司办公网络</a:t>
            </a:r>
            <a:r>
              <a:rPr lang="en-US" altLang="zh-CN" sz="1200" dirty="0">
                <a:solidFill>
                  <a:srgbClr val="000000">
                    <a:lumMod val="75000"/>
                    <a:lumOff val="25000"/>
                  </a:srgbClr>
                </a:solidFill>
                <a:latin typeface="微软雅黑"/>
                <a:ea typeface="微软雅黑"/>
              </a:rPr>
              <a:t>IP</a:t>
            </a:r>
            <a:r>
              <a:rPr lang="zh-CN" altLang="en-US" sz="1200" dirty="0">
                <a:solidFill>
                  <a:srgbClr val="000000">
                    <a:lumMod val="75000"/>
                    <a:lumOff val="25000"/>
                  </a:srgbClr>
                </a:solidFill>
                <a:latin typeface="微软雅黑"/>
                <a:ea typeface="微软雅黑"/>
              </a:rPr>
              <a:t>段相对固定；一旦同一个源</a:t>
            </a:r>
            <a:r>
              <a:rPr lang="en-US" altLang="zh-CN" sz="1200" dirty="0">
                <a:solidFill>
                  <a:srgbClr val="000000">
                    <a:lumMod val="75000"/>
                    <a:lumOff val="25000"/>
                  </a:srgbClr>
                </a:solidFill>
                <a:latin typeface="微软雅黑"/>
                <a:ea typeface="微软雅黑"/>
              </a:rPr>
              <a:t>IP</a:t>
            </a:r>
            <a:r>
              <a:rPr lang="zh-CN" altLang="en-US" sz="1200" dirty="0">
                <a:solidFill>
                  <a:srgbClr val="000000">
                    <a:lumMod val="75000"/>
                    <a:lumOff val="25000"/>
                  </a:srgbClr>
                </a:solidFill>
                <a:latin typeface="微软雅黑"/>
                <a:ea typeface="微软雅黑"/>
              </a:rPr>
              <a:t>登录了不同的账号，认定为账号兼任使用，账号异常</a:t>
            </a:r>
            <a:endParaRPr lang="en-US" altLang="zh-CN" sz="1200" dirty="0">
              <a:solidFill>
                <a:srgbClr val="000000">
                  <a:lumMod val="75000"/>
                  <a:lumOff val="25000"/>
                </a:srgbClr>
              </a:solidFill>
              <a:latin typeface="微软雅黑"/>
              <a:ea typeface="微软雅黑"/>
            </a:endParaRPr>
          </a:p>
        </p:txBody>
      </p:sp>
      <p:grpSp>
        <p:nvGrpSpPr>
          <p:cNvPr id="52" name="组合 51">
            <a:extLst>
              <a:ext uri="{FF2B5EF4-FFF2-40B4-BE49-F238E27FC236}">
                <a16:creationId xmlns:a16="http://schemas.microsoft.com/office/drawing/2014/main" id="{193E2675-35BE-49FA-AD0A-5E38DFC0AEDC}"/>
              </a:ext>
            </a:extLst>
          </p:cNvPr>
          <p:cNvGrpSpPr/>
          <p:nvPr/>
        </p:nvGrpSpPr>
        <p:grpSpPr>
          <a:xfrm>
            <a:off x="2722898" y="1756661"/>
            <a:ext cx="3072343" cy="1410596"/>
            <a:chOff x="2042173" y="1720098"/>
            <a:chExt cx="2304257" cy="1057947"/>
          </a:xfrm>
        </p:grpSpPr>
        <p:sp>
          <p:nvSpPr>
            <p:cNvPr id="53" name="文本框 52">
              <a:extLst>
                <a:ext uri="{FF2B5EF4-FFF2-40B4-BE49-F238E27FC236}">
                  <a16:creationId xmlns:a16="http://schemas.microsoft.com/office/drawing/2014/main" id="{B28B557C-03FF-46D2-B20F-475423480D5D}"/>
                </a:ext>
              </a:extLst>
            </p:cNvPr>
            <p:cNvSpPr txBox="1"/>
            <p:nvPr/>
          </p:nvSpPr>
          <p:spPr>
            <a:xfrm>
              <a:off x="2042173" y="1720098"/>
              <a:ext cx="2304257" cy="252521"/>
            </a:xfrm>
            <a:prstGeom prst="rect">
              <a:avLst/>
            </a:prstGeom>
            <a:noFill/>
            <a:ln w="6350">
              <a:noFill/>
            </a:ln>
          </p:spPr>
          <p:txBody>
            <a:bodyPr wrap="square" rtlCol="0">
              <a:spAutoFit/>
            </a:bodyPr>
            <a:lstStyle/>
            <a:p>
              <a:pPr marL="0" marR="0" lvl="0" indent="0" defTabSz="1219170" eaLnBrk="1" fontAlgn="auto" latinLnBrk="0" hangingPunct="1">
                <a:lnSpc>
                  <a:spcPct val="15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微软雅黑"/>
                  <a:ea typeface="微软雅黑"/>
                </a:rPr>
                <a:t>情景二：盗用</a:t>
              </a:r>
              <a:r>
                <a:rPr kumimoji="0" lang="en-US" altLang="zh-CN" sz="1200" b="1" i="0" u="none" strike="noStrike" kern="0" cap="none" spc="0" normalizeH="0" baseline="0" noProof="0" dirty="0">
                  <a:ln>
                    <a:noFill/>
                  </a:ln>
                  <a:solidFill>
                    <a:srgbClr val="000000"/>
                  </a:solidFill>
                  <a:effectLst/>
                  <a:uLnTx/>
                  <a:uFillTx/>
                  <a:latin typeface="微软雅黑"/>
                  <a:ea typeface="微软雅黑"/>
                </a:rPr>
                <a:t>/</a:t>
              </a:r>
              <a:r>
                <a:rPr kumimoji="0" lang="zh-CN" altLang="en-US" sz="1200" b="1" i="0" u="none" strike="noStrike" kern="0" cap="none" spc="0" normalizeH="0" baseline="0" noProof="0" dirty="0">
                  <a:ln>
                    <a:noFill/>
                  </a:ln>
                  <a:solidFill>
                    <a:srgbClr val="000000"/>
                  </a:solidFill>
                  <a:effectLst/>
                  <a:uLnTx/>
                  <a:uFillTx/>
                  <a:latin typeface="微软雅黑"/>
                  <a:ea typeface="微软雅黑"/>
                </a:rPr>
                <a:t>冒用他人账号直接拉取</a:t>
              </a:r>
              <a:endParaRPr kumimoji="0" lang="en-US" altLang="zh-CN" sz="1200" b="1" i="0" u="none" strike="noStrike" kern="0" cap="none" spc="0" normalizeH="0" baseline="0" noProof="0" dirty="0">
                <a:ln>
                  <a:noFill/>
                </a:ln>
                <a:solidFill>
                  <a:srgbClr val="000000"/>
                </a:solidFill>
                <a:effectLst/>
                <a:uLnTx/>
                <a:uFillTx/>
                <a:latin typeface="微软雅黑"/>
                <a:ea typeface="微软雅黑"/>
              </a:endParaRPr>
            </a:p>
          </p:txBody>
        </p:sp>
        <p:grpSp>
          <p:nvGrpSpPr>
            <p:cNvPr id="54" name="组合 53">
              <a:extLst>
                <a:ext uri="{FF2B5EF4-FFF2-40B4-BE49-F238E27FC236}">
                  <a16:creationId xmlns:a16="http://schemas.microsoft.com/office/drawing/2014/main" id="{E3AC9978-A765-4905-B7AC-18A21FB1D0D4}"/>
                </a:ext>
              </a:extLst>
            </p:cNvPr>
            <p:cNvGrpSpPr/>
            <p:nvPr/>
          </p:nvGrpSpPr>
          <p:grpSpPr>
            <a:xfrm>
              <a:off x="2154960" y="1981874"/>
              <a:ext cx="1687414" cy="382441"/>
              <a:chOff x="2154960" y="2202328"/>
              <a:chExt cx="1687414" cy="382441"/>
            </a:xfrm>
          </p:grpSpPr>
          <p:sp>
            <p:nvSpPr>
              <p:cNvPr id="59" name="矩形 58">
                <a:extLst>
                  <a:ext uri="{FF2B5EF4-FFF2-40B4-BE49-F238E27FC236}">
                    <a16:creationId xmlns:a16="http://schemas.microsoft.com/office/drawing/2014/main" id="{F762D0E9-BD8B-41BF-87FA-526E8B54326F}"/>
                  </a:ext>
                </a:extLst>
              </p:cNvPr>
              <p:cNvSpPr/>
              <p:nvPr/>
            </p:nvSpPr>
            <p:spPr>
              <a:xfrm>
                <a:off x="2154960" y="2262744"/>
                <a:ext cx="720080" cy="261610"/>
              </a:xfrm>
              <a:prstGeom prst="rect">
                <a:avLst/>
              </a:prstGeom>
              <a:solidFill>
                <a:srgbClr val="F7FAFC"/>
              </a:solidFill>
              <a:ln w="9525" cap="flat" cmpd="sng" algn="ctr">
                <a:solidFill>
                  <a:srgbClr val="005FE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5FE0">
                        <a:lumMod val="75000"/>
                      </a:srgbClr>
                    </a:solidFill>
                    <a:effectLst/>
                    <a:uLnTx/>
                    <a:uFillTx/>
                    <a:latin typeface="微软雅黑"/>
                    <a:ea typeface="微软雅黑"/>
                    <a:cs typeface="+mn-cs"/>
                  </a:rPr>
                  <a:t>登录接口</a:t>
                </a:r>
              </a:p>
            </p:txBody>
          </p:sp>
          <p:sp>
            <p:nvSpPr>
              <p:cNvPr id="60" name="矩形: 圆角 59">
                <a:extLst>
                  <a:ext uri="{FF2B5EF4-FFF2-40B4-BE49-F238E27FC236}">
                    <a16:creationId xmlns:a16="http://schemas.microsoft.com/office/drawing/2014/main" id="{4116D60F-64F1-4DB3-AF82-2A24A667DE23}"/>
                  </a:ext>
                </a:extLst>
              </p:cNvPr>
              <p:cNvSpPr/>
              <p:nvPr/>
            </p:nvSpPr>
            <p:spPr>
              <a:xfrm>
                <a:off x="3194302" y="2202328"/>
                <a:ext cx="648072" cy="382441"/>
              </a:xfrm>
              <a:prstGeom prst="roundRect">
                <a:avLst/>
              </a:prstGeom>
              <a:solidFill>
                <a:srgbClr val="FFFFFF">
                  <a:lumMod val="95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067" b="0" i="0" u="none" strike="noStrike" kern="0" cap="none" spc="0" normalizeH="0" baseline="0" noProof="0" dirty="0">
                    <a:ln>
                      <a:noFill/>
                    </a:ln>
                    <a:solidFill>
                      <a:srgbClr val="000000"/>
                    </a:solidFill>
                    <a:effectLst/>
                    <a:uLnTx/>
                    <a:uFillTx/>
                    <a:latin typeface="微软雅黑"/>
                    <a:ea typeface="微软雅黑"/>
                    <a:cs typeface="+mn-cs"/>
                  </a:rPr>
                  <a:t>身份鉴权</a:t>
                </a:r>
              </a:p>
            </p:txBody>
          </p:sp>
          <p:cxnSp>
            <p:nvCxnSpPr>
              <p:cNvPr id="61" name="直接箭头连接符 60">
                <a:extLst>
                  <a:ext uri="{FF2B5EF4-FFF2-40B4-BE49-F238E27FC236}">
                    <a16:creationId xmlns:a16="http://schemas.microsoft.com/office/drawing/2014/main" id="{BE8A4EF7-490B-4C11-99F2-9386D828A2A6}"/>
                  </a:ext>
                </a:extLst>
              </p:cNvPr>
              <p:cNvCxnSpPr>
                <a:cxnSpLocks/>
                <a:stCxn id="59" idx="3"/>
                <a:endCxn id="60" idx="1"/>
              </p:cNvCxnSpPr>
              <p:nvPr/>
            </p:nvCxnSpPr>
            <p:spPr>
              <a:xfrm>
                <a:off x="2875040" y="2393549"/>
                <a:ext cx="319262" cy="0"/>
              </a:xfrm>
              <a:prstGeom prst="straightConnector1">
                <a:avLst/>
              </a:prstGeom>
              <a:noFill/>
              <a:ln w="9525" cap="flat" cmpd="sng" algn="ctr">
                <a:solidFill>
                  <a:srgbClr val="005FE0">
                    <a:shade val="95000"/>
                    <a:satMod val="105000"/>
                  </a:srgbClr>
                </a:solidFill>
                <a:prstDash val="solid"/>
                <a:tailEnd type="triangle"/>
              </a:ln>
              <a:effectLst/>
            </p:spPr>
          </p:cxnSp>
        </p:grpSp>
        <p:grpSp>
          <p:nvGrpSpPr>
            <p:cNvPr id="55" name="组合 54">
              <a:extLst>
                <a:ext uri="{FF2B5EF4-FFF2-40B4-BE49-F238E27FC236}">
                  <a16:creationId xmlns:a16="http://schemas.microsoft.com/office/drawing/2014/main" id="{6CBC0EC4-754C-4A80-9C64-AC7D480E5D55}"/>
                </a:ext>
              </a:extLst>
            </p:cNvPr>
            <p:cNvGrpSpPr/>
            <p:nvPr/>
          </p:nvGrpSpPr>
          <p:grpSpPr>
            <a:xfrm>
              <a:off x="2154960" y="2395604"/>
              <a:ext cx="1687414" cy="382441"/>
              <a:chOff x="2154960" y="2688351"/>
              <a:chExt cx="1687414" cy="382441"/>
            </a:xfrm>
          </p:grpSpPr>
          <p:sp>
            <p:nvSpPr>
              <p:cNvPr id="56" name="矩形 55">
                <a:extLst>
                  <a:ext uri="{FF2B5EF4-FFF2-40B4-BE49-F238E27FC236}">
                    <a16:creationId xmlns:a16="http://schemas.microsoft.com/office/drawing/2014/main" id="{B5DAE78B-1CC6-4707-A863-8847E5E31597}"/>
                  </a:ext>
                </a:extLst>
              </p:cNvPr>
              <p:cNvSpPr/>
              <p:nvPr/>
            </p:nvSpPr>
            <p:spPr>
              <a:xfrm>
                <a:off x="2154960" y="2748766"/>
                <a:ext cx="720080" cy="261610"/>
              </a:xfrm>
              <a:prstGeom prst="rect">
                <a:avLst/>
              </a:prstGeom>
              <a:solidFill>
                <a:srgbClr val="F7FAFC"/>
              </a:solidFill>
              <a:ln w="9525" cap="flat" cmpd="sng" algn="ctr">
                <a:solidFill>
                  <a:srgbClr val="005FE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5FE0">
                        <a:lumMod val="75000"/>
                      </a:srgbClr>
                    </a:solidFill>
                    <a:effectLst/>
                    <a:uLnTx/>
                    <a:uFillTx/>
                    <a:latin typeface="微软雅黑"/>
                    <a:ea typeface="微软雅黑"/>
                    <a:cs typeface="+mn-cs"/>
                  </a:rPr>
                  <a:t>下载接口</a:t>
                </a:r>
              </a:p>
            </p:txBody>
          </p:sp>
          <p:sp>
            <p:nvSpPr>
              <p:cNvPr id="57" name="矩形: 圆角 56">
                <a:extLst>
                  <a:ext uri="{FF2B5EF4-FFF2-40B4-BE49-F238E27FC236}">
                    <a16:creationId xmlns:a16="http://schemas.microsoft.com/office/drawing/2014/main" id="{26317DED-4083-453A-AA47-2187675839FA}"/>
                  </a:ext>
                </a:extLst>
              </p:cNvPr>
              <p:cNvSpPr/>
              <p:nvPr/>
            </p:nvSpPr>
            <p:spPr>
              <a:xfrm>
                <a:off x="3194302" y="2688351"/>
                <a:ext cx="648072" cy="382441"/>
              </a:xfrm>
              <a:prstGeom prst="roundRect">
                <a:avLst/>
              </a:prstGeom>
              <a:solidFill>
                <a:srgbClr val="FFFFFF">
                  <a:lumMod val="95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067" b="0" i="0" u="none" strike="noStrike" kern="0" cap="none" spc="0" normalizeH="0" baseline="0" noProof="0" dirty="0">
                    <a:ln>
                      <a:noFill/>
                    </a:ln>
                    <a:solidFill>
                      <a:srgbClr val="000000"/>
                    </a:solidFill>
                    <a:effectLst/>
                    <a:uLnTx/>
                    <a:uFillTx/>
                    <a:latin typeface="微软雅黑"/>
                    <a:ea typeface="微软雅黑"/>
                    <a:cs typeface="+mn-cs"/>
                  </a:rPr>
                  <a:t>批量拉取敏感数据</a:t>
                </a:r>
              </a:p>
            </p:txBody>
          </p:sp>
          <p:cxnSp>
            <p:nvCxnSpPr>
              <p:cNvPr id="58" name="直接箭头连接符 57">
                <a:extLst>
                  <a:ext uri="{FF2B5EF4-FFF2-40B4-BE49-F238E27FC236}">
                    <a16:creationId xmlns:a16="http://schemas.microsoft.com/office/drawing/2014/main" id="{38BBB239-3412-4103-B4BC-509A10EF5BF1}"/>
                  </a:ext>
                </a:extLst>
              </p:cNvPr>
              <p:cNvCxnSpPr>
                <a:cxnSpLocks/>
                <a:stCxn id="56" idx="3"/>
                <a:endCxn id="57" idx="1"/>
              </p:cNvCxnSpPr>
              <p:nvPr/>
            </p:nvCxnSpPr>
            <p:spPr>
              <a:xfrm>
                <a:off x="2875040" y="2879571"/>
                <a:ext cx="319262" cy="1"/>
              </a:xfrm>
              <a:prstGeom prst="straightConnector1">
                <a:avLst/>
              </a:prstGeom>
              <a:noFill/>
              <a:ln w="9525" cap="flat" cmpd="sng" algn="ctr">
                <a:solidFill>
                  <a:srgbClr val="005FE0">
                    <a:shade val="95000"/>
                    <a:satMod val="105000"/>
                  </a:srgbClr>
                </a:solidFill>
                <a:prstDash val="solid"/>
                <a:tailEnd type="triangle"/>
              </a:ln>
              <a:effectLst/>
            </p:spPr>
          </p:cxnSp>
        </p:grpSp>
      </p:grpSp>
      <p:sp>
        <p:nvSpPr>
          <p:cNvPr id="62" name="文本框 61">
            <a:extLst>
              <a:ext uri="{FF2B5EF4-FFF2-40B4-BE49-F238E27FC236}">
                <a16:creationId xmlns:a16="http://schemas.microsoft.com/office/drawing/2014/main" id="{1212355D-5C30-43C9-B7CB-56320DFDC6C9}"/>
              </a:ext>
            </a:extLst>
          </p:cNvPr>
          <p:cNvSpPr txBox="1"/>
          <p:nvPr/>
        </p:nvSpPr>
        <p:spPr>
          <a:xfrm>
            <a:off x="6173197" y="3382415"/>
            <a:ext cx="5747128" cy="890693"/>
          </a:xfrm>
          <a:prstGeom prst="rect">
            <a:avLst/>
          </a:prstGeom>
          <a:noFill/>
          <a:ln w="6350">
            <a:noFill/>
          </a:ln>
        </p:spPr>
        <p:txBody>
          <a:bodyPr wrap="square" rtlCol="0">
            <a:spAutoFit/>
          </a:bodyPr>
          <a:lstStyle/>
          <a:p>
            <a:pPr defTabSz="1219170">
              <a:lnSpc>
                <a:spcPct val="150000"/>
              </a:lnSpc>
            </a:pPr>
            <a:r>
              <a:rPr lang="zh-CN" altLang="en-US" sz="1200" b="1" dirty="0">
                <a:solidFill>
                  <a:srgbClr val="C00000"/>
                </a:solidFill>
                <a:latin typeface="微软雅黑"/>
                <a:ea typeface="微软雅黑"/>
              </a:rPr>
              <a:t>登录接口脆弱性检测：</a:t>
            </a:r>
            <a:endParaRPr lang="en-US" altLang="zh-CN" sz="1200" b="1" dirty="0">
              <a:solidFill>
                <a:srgbClr val="C00000"/>
              </a:solidFill>
              <a:latin typeface="微软雅黑"/>
              <a:ea typeface="微软雅黑"/>
            </a:endParaRPr>
          </a:p>
          <a:p>
            <a:pPr defTabSz="1219170">
              <a:lnSpc>
                <a:spcPct val="150000"/>
              </a:lnSpc>
            </a:pPr>
            <a:r>
              <a:rPr lang="zh-CN" altLang="en-US" sz="1200" dirty="0">
                <a:solidFill>
                  <a:srgbClr val="000000">
                    <a:lumMod val="75000"/>
                    <a:lumOff val="25000"/>
                  </a:srgbClr>
                </a:solidFill>
                <a:latin typeface="微软雅黑"/>
                <a:ea typeface="微软雅黑"/>
              </a:rPr>
              <a:t>每次登录时，检查登录接口的</a:t>
            </a:r>
            <a:r>
              <a:rPr lang="en-US" altLang="zh-CN" sz="1200" dirty="0">
                <a:solidFill>
                  <a:srgbClr val="000000">
                    <a:lumMod val="75000"/>
                    <a:lumOff val="25000"/>
                  </a:srgbClr>
                </a:solidFill>
                <a:latin typeface="微软雅黑"/>
                <a:ea typeface="微软雅黑"/>
              </a:rPr>
              <a:t>Request Body</a:t>
            </a:r>
            <a:r>
              <a:rPr lang="zh-CN" altLang="en-US" sz="1200" dirty="0">
                <a:solidFill>
                  <a:srgbClr val="000000">
                    <a:lumMod val="75000"/>
                    <a:lumOff val="25000"/>
                  </a:srgbClr>
                </a:solidFill>
                <a:latin typeface="微软雅黑"/>
                <a:ea typeface="微软雅黑"/>
              </a:rPr>
              <a:t>和</a:t>
            </a:r>
            <a:r>
              <a:rPr lang="en-US" altLang="zh-CN" sz="1200" dirty="0" err="1">
                <a:solidFill>
                  <a:srgbClr val="000000">
                    <a:lumMod val="75000"/>
                    <a:lumOff val="25000"/>
                  </a:srgbClr>
                </a:solidFill>
                <a:latin typeface="微软雅黑"/>
                <a:ea typeface="微软雅黑"/>
              </a:rPr>
              <a:t>url</a:t>
            </a:r>
            <a:r>
              <a:rPr lang="zh-CN" altLang="en-US" sz="1200" dirty="0">
                <a:solidFill>
                  <a:srgbClr val="000000">
                    <a:lumMod val="75000"/>
                    <a:lumOff val="25000"/>
                  </a:srgbClr>
                </a:solidFill>
                <a:latin typeface="微软雅黑"/>
                <a:ea typeface="微软雅黑"/>
              </a:rPr>
              <a:t>中是否存在明文密码登录的情况；检查是否存在使用弱口令、弱密码进行登录的情况；</a:t>
            </a:r>
            <a:endParaRPr lang="en-US" altLang="zh-CN" sz="1200" dirty="0">
              <a:solidFill>
                <a:srgbClr val="000000">
                  <a:lumMod val="75000"/>
                  <a:lumOff val="25000"/>
                </a:srgbClr>
              </a:solidFill>
              <a:latin typeface="微软雅黑"/>
              <a:ea typeface="微软雅黑"/>
            </a:endParaRPr>
          </a:p>
        </p:txBody>
      </p:sp>
      <p:sp>
        <p:nvSpPr>
          <p:cNvPr id="63" name="文本框 62">
            <a:extLst>
              <a:ext uri="{FF2B5EF4-FFF2-40B4-BE49-F238E27FC236}">
                <a16:creationId xmlns:a16="http://schemas.microsoft.com/office/drawing/2014/main" id="{8A331BB4-808C-45C1-AF43-6D4ED41A8E27}"/>
              </a:ext>
            </a:extLst>
          </p:cNvPr>
          <p:cNvSpPr txBox="1"/>
          <p:nvPr/>
        </p:nvSpPr>
        <p:spPr>
          <a:xfrm>
            <a:off x="6149509" y="2481473"/>
            <a:ext cx="5747128" cy="890693"/>
          </a:xfrm>
          <a:prstGeom prst="rect">
            <a:avLst/>
          </a:prstGeom>
          <a:noFill/>
          <a:ln w="6350">
            <a:noFill/>
          </a:ln>
        </p:spPr>
        <p:txBody>
          <a:bodyPr wrap="square" rtlCol="0">
            <a:spAutoFit/>
          </a:bodyPr>
          <a:lstStyle/>
          <a:p>
            <a:pPr defTabSz="1219170">
              <a:lnSpc>
                <a:spcPct val="150000"/>
              </a:lnSpc>
            </a:pPr>
            <a:r>
              <a:rPr lang="zh-CN" altLang="en-US" sz="1200" b="1" dirty="0">
                <a:solidFill>
                  <a:srgbClr val="C00000"/>
                </a:solidFill>
                <a:latin typeface="微软雅黑"/>
                <a:ea typeface="微软雅黑"/>
              </a:rPr>
              <a:t>基线异常检测：</a:t>
            </a:r>
            <a:endParaRPr lang="en-US" altLang="zh-CN" sz="1200" b="1" dirty="0">
              <a:solidFill>
                <a:srgbClr val="C00000"/>
              </a:solidFill>
              <a:latin typeface="微软雅黑"/>
              <a:ea typeface="微软雅黑"/>
            </a:endParaRPr>
          </a:p>
          <a:p>
            <a:pPr defTabSz="1219170">
              <a:lnSpc>
                <a:spcPct val="150000"/>
              </a:lnSpc>
            </a:pPr>
            <a:r>
              <a:rPr lang="zh-CN" altLang="en-US" sz="1200" dirty="0">
                <a:solidFill>
                  <a:srgbClr val="000000">
                    <a:lumMod val="75000"/>
                    <a:lumOff val="25000"/>
                  </a:srgbClr>
                </a:solidFill>
                <a:latin typeface="微软雅黑"/>
                <a:ea typeface="微软雅黑"/>
              </a:rPr>
              <a:t>针对该异常账号，进行基线异常比对判断；当对下载接口批量拉取时，超过了涉敏过量</a:t>
            </a:r>
            <a:r>
              <a:rPr lang="en-US" altLang="zh-CN" sz="1200" dirty="0">
                <a:solidFill>
                  <a:srgbClr val="000000">
                    <a:lumMod val="75000"/>
                    <a:lumOff val="25000"/>
                  </a:srgbClr>
                </a:solidFill>
                <a:latin typeface="微软雅黑"/>
                <a:ea typeface="微软雅黑"/>
              </a:rPr>
              <a:t>/</a:t>
            </a:r>
            <a:r>
              <a:rPr lang="zh-CN" altLang="en-US" sz="1200" dirty="0">
                <a:solidFill>
                  <a:srgbClr val="000000">
                    <a:lumMod val="75000"/>
                    <a:lumOff val="25000"/>
                  </a:srgbClr>
                </a:solidFill>
                <a:latin typeface="微软雅黑"/>
                <a:ea typeface="微软雅黑"/>
              </a:rPr>
              <a:t>过频基线值，结合账号兼任使用异常，共同形成风险预警；</a:t>
            </a:r>
            <a:endParaRPr lang="en-US" altLang="zh-CN" sz="1200" dirty="0">
              <a:solidFill>
                <a:srgbClr val="000000">
                  <a:lumMod val="75000"/>
                  <a:lumOff val="25000"/>
                </a:srgbClr>
              </a:solidFill>
              <a:latin typeface="微软雅黑"/>
              <a:ea typeface="微软雅黑"/>
            </a:endParaRPr>
          </a:p>
        </p:txBody>
      </p:sp>
      <p:sp>
        <p:nvSpPr>
          <p:cNvPr id="64" name="文本框 63">
            <a:extLst>
              <a:ext uri="{FF2B5EF4-FFF2-40B4-BE49-F238E27FC236}">
                <a16:creationId xmlns:a16="http://schemas.microsoft.com/office/drawing/2014/main" id="{CDB7622C-286F-4DF8-9255-A1178E75E3DC}"/>
              </a:ext>
            </a:extLst>
          </p:cNvPr>
          <p:cNvSpPr txBox="1"/>
          <p:nvPr/>
        </p:nvSpPr>
        <p:spPr>
          <a:xfrm>
            <a:off x="2743102" y="3476591"/>
            <a:ext cx="3072343" cy="336695"/>
          </a:xfrm>
          <a:prstGeom prst="rect">
            <a:avLst/>
          </a:prstGeom>
          <a:noFill/>
          <a:ln w="6350">
            <a:noFill/>
          </a:ln>
        </p:spPr>
        <p:txBody>
          <a:bodyPr wrap="square" rtlCol="0">
            <a:spAutoFit/>
          </a:bodyPr>
          <a:lstStyle/>
          <a:p>
            <a:pPr defTabSz="1219170">
              <a:lnSpc>
                <a:spcPct val="150000"/>
              </a:lnSpc>
            </a:pPr>
            <a:r>
              <a:rPr lang="zh-CN" altLang="en-US" sz="1200" b="1" dirty="0">
                <a:solidFill>
                  <a:srgbClr val="000000"/>
                </a:solidFill>
                <a:latin typeface="微软雅黑"/>
                <a:ea typeface="微软雅黑"/>
              </a:rPr>
              <a:t>情景：弱密码弱口令登录访问涉敏业务</a:t>
            </a:r>
            <a:endParaRPr lang="en-US" altLang="zh-CN" sz="1200" b="1" dirty="0">
              <a:solidFill>
                <a:srgbClr val="000000"/>
              </a:solidFill>
              <a:latin typeface="微软雅黑"/>
              <a:ea typeface="微软雅黑"/>
            </a:endParaRPr>
          </a:p>
        </p:txBody>
      </p:sp>
      <p:sp>
        <p:nvSpPr>
          <p:cNvPr id="65" name="矩形 64">
            <a:extLst>
              <a:ext uri="{FF2B5EF4-FFF2-40B4-BE49-F238E27FC236}">
                <a16:creationId xmlns:a16="http://schemas.microsoft.com/office/drawing/2014/main" id="{4147E1B5-08FE-47F5-B411-244DDC62E051}"/>
              </a:ext>
            </a:extLst>
          </p:cNvPr>
          <p:cNvSpPr/>
          <p:nvPr/>
        </p:nvSpPr>
        <p:spPr>
          <a:xfrm>
            <a:off x="2873279" y="3922794"/>
            <a:ext cx="960107" cy="348813"/>
          </a:xfrm>
          <a:prstGeom prst="rect">
            <a:avLst/>
          </a:prstGeom>
          <a:solidFill>
            <a:srgbClr val="F7FAFC"/>
          </a:solidFill>
          <a:ln w="9525" cap="flat" cmpd="sng" algn="ctr">
            <a:solidFill>
              <a:srgbClr val="005FE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5FE0">
                    <a:lumMod val="75000"/>
                  </a:srgbClr>
                </a:solidFill>
                <a:effectLst/>
                <a:uLnTx/>
                <a:uFillTx/>
                <a:latin typeface="微软雅黑"/>
                <a:ea typeface="微软雅黑"/>
                <a:cs typeface="+mn-cs"/>
              </a:rPr>
              <a:t>登录接口</a:t>
            </a:r>
          </a:p>
        </p:txBody>
      </p:sp>
      <p:grpSp>
        <p:nvGrpSpPr>
          <p:cNvPr id="66" name="组合 65">
            <a:extLst>
              <a:ext uri="{FF2B5EF4-FFF2-40B4-BE49-F238E27FC236}">
                <a16:creationId xmlns:a16="http://schemas.microsoft.com/office/drawing/2014/main" id="{B15C1BA7-5ABA-4785-BBA4-F414C492CAC9}"/>
              </a:ext>
            </a:extLst>
          </p:cNvPr>
          <p:cNvGrpSpPr/>
          <p:nvPr/>
        </p:nvGrpSpPr>
        <p:grpSpPr>
          <a:xfrm>
            <a:off x="781248" y="3608567"/>
            <a:ext cx="1536171" cy="1258820"/>
            <a:chOff x="683568" y="3225988"/>
            <a:chExt cx="1152128" cy="944115"/>
          </a:xfrm>
        </p:grpSpPr>
        <p:sp>
          <p:nvSpPr>
            <p:cNvPr id="67" name="文本框 66">
              <a:extLst>
                <a:ext uri="{FF2B5EF4-FFF2-40B4-BE49-F238E27FC236}">
                  <a16:creationId xmlns:a16="http://schemas.microsoft.com/office/drawing/2014/main" id="{D4B6C3E5-D921-4780-836F-9A80E97DCF47}"/>
                </a:ext>
              </a:extLst>
            </p:cNvPr>
            <p:cNvSpPr txBox="1"/>
            <p:nvPr/>
          </p:nvSpPr>
          <p:spPr>
            <a:xfrm>
              <a:off x="683568" y="3823854"/>
              <a:ext cx="1152128" cy="346249"/>
            </a:xfrm>
            <a:prstGeom prst="rect">
              <a:avLst/>
            </a:prstGeom>
            <a:noFill/>
            <a:ln w="6350">
              <a:noFill/>
            </a:ln>
          </p:spPr>
          <p:txBody>
            <a:bodyPr wrap="square" rtlCol="0">
              <a:spAutoFit/>
            </a:bodyPr>
            <a:lstStyle/>
            <a:p>
              <a:pPr algn="ctr" defTabSz="1219170"/>
              <a:r>
                <a:rPr lang="zh-CN" altLang="en-US" sz="1200" b="1" dirty="0">
                  <a:solidFill>
                    <a:srgbClr val="000000">
                      <a:lumMod val="75000"/>
                      <a:lumOff val="25000"/>
                    </a:srgbClr>
                  </a:solidFill>
                  <a:latin typeface="微软雅黑"/>
                  <a:ea typeface="微软雅黑"/>
                </a:rPr>
                <a:t>前台被动泄露</a:t>
              </a:r>
              <a:endParaRPr lang="en-US" altLang="zh-CN" sz="1200" b="1" dirty="0">
                <a:solidFill>
                  <a:srgbClr val="000000">
                    <a:lumMod val="75000"/>
                    <a:lumOff val="25000"/>
                  </a:srgbClr>
                </a:solidFill>
                <a:latin typeface="微软雅黑"/>
                <a:ea typeface="微软雅黑"/>
              </a:endParaRPr>
            </a:p>
            <a:p>
              <a:pPr algn="ctr" defTabSz="1219170"/>
              <a:r>
                <a:rPr lang="zh-CN" altLang="en-US" sz="1200" b="1" dirty="0">
                  <a:solidFill>
                    <a:srgbClr val="000000">
                      <a:lumMod val="75000"/>
                      <a:lumOff val="25000"/>
                    </a:srgbClr>
                  </a:solidFill>
                  <a:latin typeface="微软雅黑"/>
                  <a:ea typeface="微软雅黑"/>
                </a:rPr>
                <a:t>高敏数据</a:t>
              </a:r>
              <a:endParaRPr lang="en-US" altLang="zh-CN" sz="1200" b="1" dirty="0">
                <a:solidFill>
                  <a:srgbClr val="000000">
                    <a:lumMod val="75000"/>
                    <a:lumOff val="25000"/>
                  </a:srgbClr>
                </a:solidFill>
                <a:latin typeface="微软雅黑"/>
                <a:ea typeface="微软雅黑"/>
              </a:endParaRPr>
            </a:p>
          </p:txBody>
        </p:sp>
        <p:pic>
          <p:nvPicPr>
            <p:cNvPr id="68" name="图片 67">
              <a:extLst>
                <a:ext uri="{FF2B5EF4-FFF2-40B4-BE49-F238E27FC236}">
                  <a16:creationId xmlns:a16="http://schemas.microsoft.com/office/drawing/2014/main" id="{1B41CE3B-75B1-4591-82A6-7F2EC182D6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806" y="3225988"/>
              <a:ext cx="585323" cy="585323"/>
            </a:xfrm>
            <a:prstGeom prst="rect">
              <a:avLst/>
            </a:prstGeom>
          </p:spPr>
        </p:pic>
      </p:grpSp>
      <p:sp>
        <p:nvSpPr>
          <p:cNvPr id="69" name="矩形: 圆角 68">
            <a:extLst>
              <a:ext uri="{FF2B5EF4-FFF2-40B4-BE49-F238E27FC236}">
                <a16:creationId xmlns:a16="http://schemas.microsoft.com/office/drawing/2014/main" id="{50C958BB-418D-4125-8041-81996AA48CE6}"/>
              </a:ext>
            </a:extLst>
          </p:cNvPr>
          <p:cNvSpPr/>
          <p:nvPr/>
        </p:nvSpPr>
        <p:spPr>
          <a:xfrm>
            <a:off x="4259068" y="3843141"/>
            <a:ext cx="864096" cy="509921"/>
          </a:xfrm>
          <a:prstGeom prst="roundRect">
            <a:avLst/>
          </a:prstGeom>
          <a:solidFill>
            <a:srgbClr val="FFFFFF">
              <a:lumMod val="95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067" b="0" i="0" u="none" strike="noStrike" kern="0" cap="none" spc="0" normalizeH="0" baseline="0" noProof="0" dirty="0">
                <a:ln>
                  <a:noFill/>
                </a:ln>
                <a:solidFill>
                  <a:srgbClr val="000000"/>
                </a:solidFill>
                <a:effectLst/>
                <a:uLnTx/>
                <a:uFillTx/>
                <a:latin typeface="微软雅黑"/>
                <a:ea typeface="微软雅黑"/>
                <a:cs typeface="+mn-cs"/>
              </a:rPr>
              <a:t>身份鉴权</a:t>
            </a:r>
          </a:p>
        </p:txBody>
      </p:sp>
      <p:cxnSp>
        <p:nvCxnSpPr>
          <p:cNvPr id="70" name="直接箭头连接符 69">
            <a:extLst>
              <a:ext uri="{FF2B5EF4-FFF2-40B4-BE49-F238E27FC236}">
                <a16:creationId xmlns:a16="http://schemas.microsoft.com/office/drawing/2014/main" id="{DACE58DA-6278-4C6A-9A11-7351BC59B206}"/>
              </a:ext>
            </a:extLst>
          </p:cNvPr>
          <p:cNvCxnSpPr>
            <a:cxnSpLocks/>
            <a:stCxn id="65" idx="3"/>
            <a:endCxn id="69" idx="1"/>
          </p:cNvCxnSpPr>
          <p:nvPr/>
        </p:nvCxnSpPr>
        <p:spPr>
          <a:xfrm>
            <a:off x="3833385" y="4097200"/>
            <a:ext cx="425683" cy="901"/>
          </a:xfrm>
          <a:prstGeom prst="straightConnector1">
            <a:avLst/>
          </a:prstGeom>
          <a:noFill/>
          <a:ln w="9525" cap="flat" cmpd="sng" algn="ctr">
            <a:solidFill>
              <a:srgbClr val="005FE0">
                <a:shade val="95000"/>
                <a:satMod val="105000"/>
              </a:srgbClr>
            </a:solidFill>
            <a:prstDash val="solid"/>
            <a:tailEnd type="triangle"/>
          </a:ln>
          <a:effectLst/>
        </p:spPr>
      </p:cxnSp>
      <p:sp>
        <p:nvSpPr>
          <p:cNvPr id="71" name="矩形 70">
            <a:extLst>
              <a:ext uri="{FF2B5EF4-FFF2-40B4-BE49-F238E27FC236}">
                <a16:creationId xmlns:a16="http://schemas.microsoft.com/office/drawing/2014/main" id="{A0AB1327-6F90-455E-A391-95EEB68469E0}"/>
              </a:ext>
            </a:extLst>
          </p:cNvPr>
          <p:cNvSpPr/>
          <p:nvPr/>
        </p:nvSpPr>
        <p:spPr>
          <a:xfrm>
            <a:off x="2873279" y="4490991"/>
            <a:ext cx="960107" cy="348813"/>
          </a:xfrm>
          <a:prstGeom prst="rect">
            <a:avLst/>
          </a:prstGeom>
          <a:solidFill>
            <a:srgbClr val="F7FAFC"/>
          </a:solidFill>
          <a:ln w="9525" cap="flat" cmpd="sng" algn="ctr">
            <a:solidFill>
              <a:srgbClr val="005FE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5FE0">
                    <a:lumMod val="75000"/>
                  </a:srgbClr>
                </a:solidFill>
                <a:effectLst/>
                <a:uLnTx/>
                <a:uFillTx/>
                <a:latin typeface="微软雅黑"/>
                <a:ea typeface="微软雅黑"/>
                <a:cs typeface="+mn-cs"/>
              </a:rPr>
              <a:t>敏感接口</a:t>
            </a:r>
          </a:p>
        </p:txBody>
      </p:sp>
      <p:sp>
        <p:nvSpPr>
          <p:cNvPr id="72" name="矩形: 圆角 71">
            <a:extLst>
              <a:ext uri="{FF2B5EF4-FFF2-40B4-BE49-F238E27FC236}">
                <a16:creationId xmlns:a16="http://schemas.microsoft.com/office/drawing/2014/main" id="{71FEB698-247A-4AE7-8A00-9DB3F51131B6}"/>
              </a:ext>
            </a:extLst>
          </p:cNvPr>
          <p:cNvSpPr/>
          <p:nvPr/>
        </p:nvSpPr>
        <p:spPr>
          <a:xfrm>
            <a:off x="4259068" y="4410437"/>
            <a:ext cx="864096" cy="509921"/>
          </a:xfrm>
          <a:prstGeom prst="roundRect">
            <a:avLst/>
          </a:prstGeom>
          <a:solidFill>
            <a:srgbClr val="FFFFFF">
              <a:lumMod val="95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067" b="0" i="0" u="none" strike="noStrike" kern="0" cap="none" spc="0" normalizeH="0" baseline="0" noProof="0" dirty="0">
                <a:ln>
                  <a:noFill/>
                </a:ln>
                <a:solidFill>
                  <a:srgbClr val="000000"/>
                </a:solidFill>
                <a:effectLst/>
                <a:uLnTx/>
                <a:uFillTx/>
                <a:latin typeface="微软雅黑"/>
                <a:ea typeface="微软雅黑"/>
                <a:cs typeface="+mn-cs"/>
              </a:rPr>
              <a:t>敏感业务访问</a:t>
            </a:r>
          </a:p>
        </p:txBody>
      </p:sp>
      <p:cxnSp>
        <p:nvCxnSpPr>
          <p:cNvPr id="73" name="直接箭头连接符 72">
            <a:extLst>
              <a:ext uri="{FF2B5EF4-FFF2-40B4-BE49-F238E27FC236}">
                <a16:creationId xmlns:a16="http://schemas.microsoft.com/office/drawing/2014/main" id="{464478B0-730A-40E4-A852-D8092BF407EA}"/>
              </a:ext>
            </a:extLst>
          </p:cNvPr>
          <p:cNvCxnSpPr>
            <a:cxnSpLocks/>
            <a:stCxn id="71" idx="3"/>
            <a:endCxn id="72" idx="1"/>
          </p:cNvCxnSpPr>
          <p:nvPr/>
        </p:nvCxnSpPr>
        <p:spPr>
          <a:xfrm>
            <a:off x="3833385" y="4665397"/>
            <a:ext cx="425683" cy="0"/>
          </a:xfrm>
          <a:prstGeom prst="straightConnector1">
            <a:avLst/>
          </a:prstGeom>
          <a:noFill/>
          <a:ln w="9525" cap="flat" cmpd="sng" algn="ctr">
            <a:solidFill>
              <a:srgbClr val="005FE0">
                <a:shade val="95000"/>
                <a:satMod val="105000"/>
              </a:srgbClr>
            </a:solidFill>
            <a:prstDash val="solid"/>
            <a:tailEnd type="triangle"/>
          </a:ln>
          <a:effectLst/>
        </p:spPr>
      </p:cxnSp>
      <p:sp>
        <p:nvSpPr>
          <p:cNvPr id="74" name="文本框 73">
            <a:extLst>
              <a:ext uri="{FF2B5EF4-FFF2-40B4-BE49-F238E27FC236}">
                <a16:creationId xmlns:a16="http://schemas.microsoft.com/office/drawing/2014/main" id="{3ABE54D1-A58E-4A66-B556-9AECB74F6DBE}"/>
              </a:ext>
            </a:extLst>
          </p:cNvPr>
          <p:cNvSpPr txBox="1"/>
          <p:nvPr/>
        </p:nvSpPr>
        <p:spPr>
          <a:xfrm>
            <a:off x="6173197" y="4190231"/>
            <a:ext cx="5747128" cy="890693"/>
          </a:xfrm>
          <a:prstGeom prst="rect">
            <a:avLst/>
          </a:prstGeom>
          <a:noFill/>
          <a:ln w="6350">
            <a:noFill/>
          </a:ln>
        </p:spPr>
        <p:txBody>
          <a:bodyPr wrap="square" rtlCol="0">
            <a:spAutoFit/>
          </a:bodyPr>
          <a:lstStyle/>
          <a:p>
            <a:pPr defTabSz="1219170">
              <a:lnSpc>
                <a:spcPct val="150000"/>
              </a:lnSpc>
            </a:pPr>
            <a:r>
              <a:rPr lang="zh-CN" altLang="en-US" sz="1200" b="1" dirty="0">
                <a:solidFill>
                  <a:srgbClr val="C00000"/>
                </a:solidFill>
                <a:latin typeface="微软雅黑"/>
                <a:ea typeface="微软雅黑"/>
              </a:rPr>
              <a:t>敏感数据访问检测：</a:t>
            </a:r>
            <a:endParaRPr lang="en-US" altLang="zh-CN" sz="1200" b="1" dirty="0">
              <a:solidFill>
                <a:srgbClr val="C00000"/>
              </a:solidFill>
              <a:latin typeface="微软雅黑"/>
              <a:ea typeface="微软雅黑"/>
            </a:endParaRPr>
          </a:p>
          <a:p>
            <a:pPr defTabSz="1219170">
              <a:lnSpc>
                <a:spcPct val="150000"/>
              </a:lnSpc>
            </a:pPr>
            <a:r>
              <a:rPr lang="zh-CN" altLang="en-US" sz="1200" dirty="0">
                <a:solidFill>
                  <a:srgbClr val="000000">
                    <a:lumMod val="75000"/>
                    <a:lumOff val="25000"/>
                  </a:srgbClr>
                </a:solidFill>
                <a:latin typeface="微软雅黑"/>
                <a:ea typeface="微软雅黑"/>
              </a:rPr>
              <a:t>继续对该弱口令账号的业务访问进行涉敏检查，判断涉敏访问的敏感类型、敏感数据量；并评估对其他敏感业务的影响面</a:t>
            </a:r>
            <a:endParaRPr lang="en-US" altLang="zh-CN" sz="1200" dirty="0">
              <a:solidFill>
                <a:srgbClr val="000000">
                  <a:lumMod val="75000"/>
                  <a:lumOff val="25000"/>
                </a:srgbClr>
              </a:solidFill>
              <a:latin typeface="微软雅黑"/>
              <a:ea typeface="微软雅黑"/>
            </a:endParaRPr>
          </a:p>
        </p:txBody>
      </p:sp>
      <p:grpSp>
        <p:nvGrpSpPr>
          <p:cNvPr id="75" name="组合 74">
            <a:extLst>
              <a:ext uri="{FF2B5EF4-FFF2-40B4-BE49-F238E27FC236}">
                <a16:creationId xmlns:a16="http://schemas.microsoft.com/office/drawing/2014/main" id="{4A853E64-613F-4CDE-A97F-AB183E5787D7}"/>
              </a:ext>
            </a:extLst>
          </p:cNvPr>
          <p:cNvGrpSpPr/>
          <p:nvPr/>
        </p:nvGrpSpPr>
        <p:grpSpPr>
          <a:xfrm>
            <a:off x="781248" y="5289120"/>
            <a:ext cx="1536171" cy="1115106"/>
            <a:chOff x="585936" y="4119302"/>
            <a:chExt cx="1152128" cy="836329"/>
          </a:xfrm>
        </p:grpSpPr>
        <p:sp>
          <p:nvSpPr>
            <p:cNvPr id="76" name="文本框 75">
              <a:extLst>
                <a:ext uri="{FF2B5EF4-FFF2-40B4-BE49-F238E27FC236}">
                  <a16:creationId xmlns:a16="http://schemas.microsoft.com/office/drawing/2014/main" id="{F8D800F8-6089-43BC-A1A2-8CB6F40CA165}"/>
                </a:ext>
              </a:extLst>
            </p:cNvPr>
            <p:cNvSpPr txBox="1"/>
            <p:nvPr/>
          </p:nvSpPr>
          <p:spPr>
            <a:xfrm>
              <a:off x="585936" y="4609382"/>
              <a:ext cx="1152128" cy="346249"/>
            </a:xfrm>
            <a:prstGeom prst="rect">
              <a:avLst/>
            </a:prstGeom>
            <a:noFill/>
            <a:ln w="6350">
              <a:noFill/>
            </a:ln>
          </p:spPr>
          <p:txBody>
            <a:bodyPr wrap="square" rtlCol="0">
              <a:spAutoFit/>
            </a:bodyPr>
            <a:lstStyle/>
            <a:p>
              <a:pPr algn="ctr" defTabSz="1219170"/>
              <a:r>
                <a:rPr lang="zh-CN" altLang="en-US" sz="1200" b="1" dirty="0">
                  <a:solidFill>
                    <a:srgbClr val="000000">
                      <a:lumMod val="75000"/>
                      <a:lumOff val="25000"/>
                    </a:srgbClr>
                  </a:solidFill>
                  <a:latin typeface="微软雅黑"/>
                  <a:ea typeface="微软雅黑"/>
                </a:rPr>
                <a:t>黑客机器行为恶意攻击导致泄露</a:t>
              </a:r>
              <a:endParaRPr lang="en-US" altLang="zh-CN" sz="1200" b="1" dirty="0">
                <a:solidFill>
                  <a:srgbClr val="000000">
                    <a:lumMod val="75000"/>
                    <a:lumOff val="25000"/>
                  </a:srgbClr>
                </a:solidFill>
                <a:latin typeface="微软雅黑"/>
                <a:ea typeface="微软雅黑"/>
              </a:endParaRPr>
            </a:p>
          </p:txBody>
        </p:sp>
        <p:pic>
          <p:nvPicPr>
            <p:cNvPr id="77" name="图片 76">
              <a:extLst>
                <a:ext uri="{FF2B5EF4-FFF2-40B4-BE49-F238E27FC236}">
                  <a16:creationId xmlns:a16="http://schemas.microsoft.com/office/drawing/2014/main" id="{23F25CFC-F5D4-4A6E-A3FF-BF1009C9D1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174" y="4119302"/>
              <a:ext cx="585323" cy="585323"/>
            </a:xfrm>
            <a:prstGeom prst="rect">
              <a:avLst/>
            </a:prstGeom>
          </p:spPr>
        </p:pic>
      </p:grpSp>
      <p:sp>
        <p:nvSpPr>
          <p:cNvPr id="78" name="文本框 77">
            <a:extLst>
              <a:ext uri="{FF2B5EF4-FFF2-40B4-BE49-F238E27FC236}">
                <a16:creationId xmlns:a16="http://schemas.microsoft.com/office/drawing/2014/main" id="{E958BC45-D116-48FE-ACFD-68864E3AA714}"/>
              </a:ext>
            </a:extLst>
          </p:cNvPr>
          <p:cNvSpPr txBox="1"/>
          <p:nvPr/>
        </p:nvSpPr>
        <p:spPr>
          <a:xfrm>
            <a:off x="2743102" y="5342087"/>
            <a:ext cx="3072343" cy="336695"/>
          </a:xfrm>
          <a:prstGeom prst="rect">
            <a:avLst/>
          </a:prstGeom>
          <a:noFill/>
          <a:ln w="6350">
            <a:noFill/>
          </a:ln>
        </p:spPr>
        <p:txBody>
          <a:bodyPr wrap="square" rtlCol="0">
            <a:spAutoFit/>
          </a:bodyPr>
          <a:lstStyle/>
          <a:p>
            <a:pPr defTabSz="1219170">
              <a:lnSpc>
                <a:spcPct val="150000"/>
              </a:lnSpc>
            </a:pPr>
            <a:r>
              <a:rPr lang="zh-CN" altLang="en-US" sz="1200" b="1" dirty="0">
                <a:solidFill>
                  <a:srgbClr val="000000"/>
                </a:solidFill>
                <a:latin typeface="微软雅黑"/>
                <a:ea typeface="微软雅黑"/>
              </a:rPr>
              <a:t>情景：恶意探测与爬取敏感数据</a:t>
            </a:r>
            <a:endParaRPr lang="en-US" altLang="zh-CN" sz="1200" b="1" dirty="0">
              <a:solidFill>
                <a:srgbClr val="000000"/>
              </a:solidFill>
              <a:latin typeface="微软雅黑"/>
              <a:ea typeface="微软雅黑"/>
            </a:endParaRPr>
          </a:p>
        </p:txBody>
      </p:sp>
      <p:sp>
        <p:nvSpPr>
          <p:cNvPr id="79" name="矩形 78">
            <a:extLst>
              <a:ext uri="{FF2B5EF4-FFF2-40B4-BE49-F238E27FC236}">
                <a16:creationId xmlns:a16="http://schemas.microsoft.com/office/drawing/2014/main" id="{AEAFCCBB-215C-45A7-805B-71558AE27C44}"/>
              </a:ext>
            </a:extLst>
          </p:cNvPr>
          <p:cNvSpPr/>
          <p:nvPr/>
        </p:nvSpPr>
        <p:spPr>
          <a:xfrm>
            <a:off x="2873279" y="5881779"/>
            <a:ext cx="960107" cy="348813"/>
          </a:xfrm>
          <a:prstGeom prst="rect">
            <a:avLst/>
          </a:prstGeom>
          <a:solidFill>
            <a:srgbClr val="F7FAFC"/>
          </a:solidFill>
          <a:ln w="9525" cap="flat" cmpd="sng" algn="ctr">
            <a:solidFill>
              <a:srgbClr val="005FE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5FE0">
                    <a:lumMod val="75000"/>
                  </a:srgbClr>
                </a:solidFill>
                <a:effectLst/>
                <a:uLnTx/>
                <a:uFillTx/>
                <a:latin typeface="微软雅黑"/>
                <a:ea typeface="微软雅黑"/>
                <a:cs typeface="+mn-cs"/>
              </a:rPr>
              <a:t>敏感接口</a:t>
            </a:r>
          </a:p>
        </p:txBody>
      </p:sp>
      <p:sp>
        <p:nvSpPr>
          <p:cNvPr id="80" name="矩形: 圆角 79">
            <a:extLst>
              <a:ext uri="{FF2B5EF4-FFF2-40B4-BE49-F238E27FC236}">
                <a16:creationId xmlns:a16="http://schemas.microsoft.com/office/drawing/2014/main" id="{45C576AA-1292-4B3E-936E-D4177E8CAE54}"/>
              </a:ext>
            </a:extLst>
          </p:cNvPr>
          <p:cNvSpPr/>
          <p:nvPr/>
        </p:nvSpPr>
        <p:spPr>
          <a:xfrm>
            <a:off x="4259068" y="5802126"/>
            <a:ext cx="864096" cy="509921"/>
          </a:xfrm>
          <a:prstGeom prst="roundRect">
            <a:avLst/>
          </a:prstGeom>
          <a:solidFill>
            <a:srgbClr val="FFFFFF">
              <a:lumMod val="95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067" b="0" i="0" u="none" strike="noStrike" kern="0" cap="none" spc="0" normalizeH="0" baseline="0" noProof="0" dirty="0">
                <a:ln>
                  <a:noFill/>
                </a:ln>
                <a:solidFill>
                  <a:srgbClr val="000000"/>
                </a:solidFill>
                <a:effectLst/>
                <a:uLnTx/>
                <a:uFillTx/>
                <a:latin typeface="微软雅黑"/>
                <a:ea typeface="微软雅黑"/>
                <a:cs typeface="+mn-cs"/>
              </a:rPr>
              <a:t>恶意探测</a:t>
            </a:r>
            <a:endParaRPr kumimoji="0" lang="en-US" altLang="zh-CN" sz="1067" b="0" i="0" u="none" strike="noStrike" kern="0" cap="none" spc="0" normalizeH="0" baseline="0" noProof="0" dirty="0">
              <a:ln>
                <a:noFill/>
              </a:ln>
              <a:solidFill>
                <a:srgbClr val="000000"/>
              </a:solidFill>
              <a:effectLst/>
              <a:uLnTx/>
              <a:uFillTx/>
              <a:latin typeface="微软雅黑"/>
              <a:ea typeface="微软雅黑"/>
              <a:cs typeface="+mn-cs"/>
            </a:endParaRPr>
          </a:p>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067" b="0" i="0" u="none" strike="noStrike" kern="0" cap="none" spc="0" normalizeH="0" baseline="0" noProof="0" dirty="0">
                <a:ln>
                  <a:noFill/>
                </a:ln>
                <a:solidFill>
                  <a:srgbClr val="000000"/>
                </a:solidFill>
                <a:effectLst/>
                <a:uLnTx/>
                <a:uFillTx/>
                <a:latin typeface="微软雅黑"/>
                <a:ea typeface="微软雅黑"/>
                <a:cs typeface="+mn-cs"/>
              </a:rPr>
              <a:t>爬虫爬取</a:t>
            </a:r>
          </a:p>
        </p:txBody>
      </p:sp>
      <p:cxnSp>
        <p:nvCxnSpPr>
          <p:cNvPr id="81" name="直接箭头连接符 80">
            <a:extLst>
              <a:ext uri="{FF2B5EF4-FFF2-40B4-BE49-F238E27FC236}">
                <a16:creationId xmlns:a16="http://schemas.microsoft.com/office/drawing/2014/main" id="{B452A131-C9A7-48F0-968D-EE6AA6012EF8}"/>
              </a:ext>
            </a:extLst>
          </p:cNvPr>
          <p:cNvCxnSpPr>
            <a:cxnSpLocks/>
            <a:stCxn id="79" idx="3"/>
            <a:endCxn id="80" idx="1"/>
          </p:cNvCxnSpPr>
          <p:nvPr/>
        </p:nvCxnSpPr>
        <p:spPr>
          <a:xfrm>
            <a:off x="3833385" y="6056186"/>
            <a:ext cx="425683" cy="901"/>
          </a:xfrm>
          <a:prstGeom prst="straightConnector1">
            <a:avLst/>
          </a:prstGeom>
          <a:noFill/>
          <a:ln w="9525" cap="flat" cmpd="sng" algn="ctr">
            <a:solidFill>
              <a:srgbClr val="005FE0">
                <a:shade val="95000"/>
                <a:satMod val="105000"/>
              </a:srgbClr>
            </a:solidFill>
            <a:prstDash val="solid"/>
            <a:tailEnd type="triangle"/>
          </a:ln>
          <a:effectLst/>
        </p:spPr>
      </p:cxnSp>
      <p:sp>
        <p:nvSpPr>
          <p:cNvPr id="82" name="左大括号 81">
            <a:extLst>
              <a:ext uri="{FF2B5EF4-FFF2-40B4-BE49-F238E27FC236}">
                <a16:creationId xmlns:a16="http://schemas.microsoft.com/office/drawing/2014/main" id="{B4F6FFF7-4C20-4A14-BDB5-14AB4D54EB0A}"/>
              </a:ext>
            </a:extLst>
          </p:cNvPr>
          <p:cNvSpPr/>
          <p:nvPr/>
        </p:nvSpPr>
        <p:spPr>
          <a:xfrm>
            <a:off x="2332270" y="1146007"/>
            <a:ext cx="221793" cy="1983936"/>
          </a:xfrm>
          <a:prstGeom prst="leftBrace">
            <a:avLst/>
          </a:prstGeom>
          <a:noFill/>
          <a:ln w="9525" cap="flat" cmpd="sng" algn="ctr">
            <a:solidFill>
              <a:srgbClr val="005FE0">
                <a:shade val="95000"/>
                <a:satMod val="10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83" name="左大括号 82">
            <a:extLst>
              <a:ext uri="{FF2B5EF4-FFF2-40B4-BE49-F238E27FC236}">
                <a16:creationId xmlns:a16="http://schemas.microsoft.com/office/drawing/2014/main" id="{2732AD68-0A41-4228-8064-53234949359B}"/>
              </a:ext>
            </a:extLst>
          </p:cNvPr>
          <p:cNvSpPr/>
          <p:nvPr/>
        </p:nvSpPr>
        <p:spPr>
          <a:xfrm>
            <a:off x="2332270" y="3535163"/>
            <a:ext cx="221793" cy="1304643"/>
          </a:xfrm>
          <a:prstGeom prst="leftBrace">
            <a:avLst/>
          </a:prstGeom>
          <a:noFill/>
          <a:ln w="9525" cap="flat" cmpd="sng" algn="ctr">
            <a:solidFill>
              <a:srgbClr val="005FE0">
                <a:shade val="95000"/>
                <a:satMod val="10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84" name="左大括号 83">
            <a:extLst>
              <a:ext uri="{FF2B5EF4-FFF2-40B4-BE49-F238E27FC236}">
                <a16:creationId xmlns:a16="http://schemas.microsoft.com/office/drawing/2014/main" id="{AC626246-6685-4412-98FE-4F48D23CAE03}"/>
              </a:ext>
            </a:extLst>
          </p:cNvPr>
          <p:cNvSpPr/>
          <p:nvPr/>
        </p:nvSpPr>
        <p:spPr>
          <a:xfrm>
            <a:off x="2332270" y="5514917"/>
            <a:ext cx="221793" cy="780431"/>
          </a:xfrm>
          <a:prstGeom prst="leftBrace">
            <a:avLst/>
          </a:prstGeom>
          <a:noFill/>
          <a:ln w="9525" cap="flat" cmpd="sng" algn="ctr">
            <a:solidFill>
              <a:srgbClr val="005FE0">
                <a:shade val="95000"/>
                <a:satMod val="10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85" name="文本框 84">
            <a:extLst>
              <a:ext uri="{FF2B5EF4-FFF2-40B4-BE49-F238E27FC236}">
                <a16:creationId xmlns:a16="http://schemas.microsoft.com/office/drawing/2014/main" id="{7297FA0C-2805-497F-9C5C-31DB94F81B5B}"/>
              </a:ext>
            </a:extLst>
          </p:cNvPr>
          <p:cNvSpPr txBox="1"/>
          <p:nvPr/>
        </p:nvSpPr>
        <p:spPr>
          <a:xfrm>
            <a:off x="6192012" y="5851321"/>
            <a:ext cx="5747129" cy="890693"/>
          </a:xfrm>
          <a:prstGeom prst="rect">
            <a:avLst/>
          </a:prstGeom>
          <a:noFill/>
          <a:ln w="6350">
            <a:noFill/>
          </a:ln>
        </p:spPr>
        <p:txBody>
          <a:bodyPr wrap="square" rtlCol="0">
            <a:spAutoFit/>
          </a:bodyPr>
          <a:lstStyle/>
          <a:p>
            <a:pPr defTabSz="1219170">
              <a:lnSpc>
                <a:spcPct val="150000"/>
              </a:lnSpc>
            </a:pPr>
            <a:r>
              <a:rPr lang="zh-CN" altLang="en-US" sz="1200" b="1" dirty="0">
                <a:solidFill>
                  <a:srgbClr val="C00000"/>
                </a:solidFill>
                <a:latin typeface="微软雅黑"/>
                <a:ea typeface="微软雅黑"/>
              </a:rPr>
              <a:t>爬虫爬取检测：</a:t>
            </a:r>
            <a:endParaRPr lang="en-US" altLang="zh-CN" sz="1200" b="1" dirty="0">
              <a:solidFill>
                <a:srgbClr val="C00000"/>
              </a:solidFill>
              <a:latin typeface="微软雅黑"/>
              <a:ea typeface="微软雅黑"/>
            </a:endParaRPr>
          </a:p>
          <a:p>
            <a:pPr defTabSz="1219170">
              <a:lnSpc>
                <a:spcPct val="150000"/>
              </a:lnSpc>
            </a:pPr>
            <a:r>
              <a:rPr lang="zh-CN" altLang="en-US" sz="1200" dirty="0">
                <a:solidFill>
                  <a:srgbClr val="000000">
                    <a:lumMod val="75000"/>
                    <a:lumOff val="25000"/>
                  </a:srgbClr>
                </a:solidFill>
                <a:latin typeface="微软雅黑"/>
                <a:ea typeface="微软雅黑"/>
              </a:rPr>
              <a:t>针对敏感接口进行爬虫检测，一旦在一个周期内，既存在恶意扫描探测，又有涉敏爬取，则黑客窃取涉敏数据可能性非常高；需要进行主动预警处理</a:t>
            </a:r>
            <a:endParaRPr lang="en-US" altLang="zh-CN" sz="1200" dirty="0">
              <a:solidFill>
                <a:srgbClr val="000000">
                  <a:lumMod val="75000"/>
                  <a:lumOff val="25000"/>
                </a:srgbClr>
              </a:solidFill>
              <a:latin typeface="微软雅黑"/>
              <a:ea typeface="微软雅黑"/>
            </a:endParaRPr>
          </a:p>
        </p:txBody>
      </p:sp>
      <p:sp>
        <p:nvSpPr>
          <p:cNvPr id="86" name="左中括号 85">
            <a:extLst>
              <a:ext uri="{FF2B5EF4-FFF2-40B4-BE49-F238E27FC236}">
                <a16:creationId xmlns:a16="http://schemas.microsoft.com/office/drawing/2014/main" id="{5EDEC692-402B-4607-BDA2-E6B84ADEBD82}"/>
              </a:ext>
            </a:extLst>
          </p:cNvPr>
          <p:cNvSpPr/>
          <p:nvPr/>
        </p:nvSpPr>
        <p:spPr>
          <a:xfrm>
            <a:off x="6018447" y="1810061"/>
            <a:ext cx="96011" cy="1440160"/>
          </a:xfrm>
          <a:prstGeom prst="leftBracket">
            <a:avLst/>
          </a:prstGeom>
          <a:noFill/>
          <a:ln w="9525" cap="flat" cmpd="sng" algn="ctr">
            <a:solidFill>
              <a:srgbClr val="005FE0">
                <a:shade val="95000"/>
                <a:satMod val="10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87" name="左中括号 86">
            <a:extLst>
              <a:ext uri="{FF2B5EF4-FFF2-40B4-BE49-F238E27FC236}">
                <a16:creationId xmlns:a16="http://schemas.microsoft.com/office/drawing/2014/main" id="{E39EDF84-E199-4DA3-8527-693DAC114931}"/>
              </a:ext>
            </a:extLst>
          </p:cNvPr>
          <p:cNvSpPr/>
          <p:nvPr/>
        </p:nvSpPr>
        <p:spPr>
          <a:xfrm>
            <a:off x="6018447" y="3510028"/>
            <a:ext cx="96011" cy="1440160"/>
          </a:xfrm>
          <a:prstGeom prst="leftBracket">
            <a:avLst/>
          </a:prstGeom>
          <a:noFill/>
          <a:ln w="9525" cap="flat" cmpd="sng" algn="ctr">
            <a:solidFill>
              <a:srgbClr val="005FE0">
                <a:shade val="95000"/>
                <a:satMod val="10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88" name="左中括号 87">
            <a:extLst>
              <a:ext uri="{FF2B5EF4-FFF2-40B4-BE49-F238E27FC236}">
                <a16:creationId xmlns:a16="http://schemas.microsoft.com/office/drawing/2014/main" id="{4E1A0030-68E9-4005-9C25-AAD6BBACD980}"/>
              </a:ext>
            </a:extLst>
          </p:cNvPr>
          <p:cNvSpPr/>
          <p:nvPr/>
        </p:nvSpPr>
        <p:spPr>
          <a:xfrm>
            <a:off x="6018447" y="5185051"/>
            <a:ext cx="96011" cy="1440160"/>
          </a:xfrm>
          <a:prstGeom prst="leftBracket">
            <a:avLst/>
          </a:prstGeom>
          <a:noFill/>
          <a:ln w="9525" cap="flat" cmpd="sng" algn="ctr">
            <a:solidFill>
              <a:srgbClr val="005FE0">
                <a:shade val="95000"/>
                <a:satMod val="10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89" name="箭头: 下 88">
            <a:extLst>
              <a:ext uri="{FF2B5EF4-FFF2-40B4-BE49-F238E27FC236}">
                <a16:creationId xmlns:a16="http://schemas.microsoft.com/office/drawing/2014/main" id="{A7F50293-F2CD-441B-9C3A-94CA12B5079D}"/>
              </a:ext>
            </a:extLst>
          </p:cNvPr>
          <p:cNvSpPr/>
          <p:nvPr/>
        </p:nvSpPr>
        <p:spPr>
          <a:xfrm rot="16200000">
            <a:off x="5595320" y="1314229"/>
            <a:ext cx="262045" cy="137796"/>
          </a:xfrm>
          <a:prstGeom prst="downArrow">
            <a:avLst/>
          </a:prstGeom>
          <a:solidFill>
            <a:srgbClr val="005FE0">
              <a:lumMod val="60000"/>
              <a:lumOff val="40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90" name="箭头: 下 89">
            <a:extLst>
              <a:ext uri="{FF2B5EF4-FFF2-40B4-BE49-F238E27FC236}">
                <a16:creationId xmlns:a16="http://schemas.microsoft.com/office/drawing/2014/main" id="{ACA6E672-3ECE-4524-AB7A-3A425BD5A8D6}"/>
              </a:ext>
            </a:extLst>
          </p:cNvPr>
          <p:cNvSpPr/>
          <p:nvPr/>
        </p:nvSpPr>
        <p:spPr>
          <a:xfrm rot="16200000">
            <a:off x="5595324" y="2444131"/>
            <a:ext cx="262045" cy="137796"/>
          </a:xfrm>
          <a:prstGeom prst="downArrow">
            <a:avLst/>
          </a:prstGeom>
          <a:solidFill>
            <a:srgbClr val="005FE0">
              <a:lumMod val="60000"/>
              <a:lumOff val="40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91" name="箭头: 下 90">
            <a:extLst>
              <a:ext uri="{FF2B5EF4-FFF2-40B4-BE49-F238E27FC236}">
                <a16:creationId xmlns:a16="http://schemas.microsoft.com/office/drawing/2014/main" id="{BD24B1F7-6D66-4898-B460-A6C1C0A5F09D}"/>
              </a:ext>
            </a:extLst>
          </p:cNvPr>
          <p:cNvSpPr/>
          <p:nvPr/>
        </p:nvSpPr>
        <p:spPr>
          <a:xfrm rot="16200000">
            <a:off x="5595324" y="4213529"/>
            <a:ext cx="262045" cy="137796"/>
          </a:xfrm>
          <a:prstGeom prst="downArrow">
            <a:avLst/>
          </a:prstGeom>
          <a:solidFill>
            <a:srgbClr val="005FE0">
              <a:lumMod val="60000"/>
              <a:lumOff val="40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92" name="箭头: 下 91">
            <a:extLst>
              <a:ext uri="{FF2B5EF4-FFF2-40B4-BE49-F238E27FC236}">
                <a16:creationId xmlns:a16="http://schemas.microsoft.com/office/drawing/2014/main" id="{290457BD-248D-42A0-B606-5578A0DF489D}"/>
              </a:ext>
            </a:extLst>
          </p:cNvPr>
          <p:cNvSpPr/>
          <p:nvPr/>
        </p:nvSpPr>
        <p:spPr>
          <a:xfrm rot="16200000">
            <a:off x="5595326" y="5821695"/>
            <a:ext cx="262045" cy="137796"/>
          </a:xfrm>
          <a:prstGeom prst="downArrow">
            <a:avLst/>
          </a:prstGeom>
          <a:solidFill>
            <a:srgbClr val="005FE0">
              <a:lumMod val="60000"/>
              <a:lumOff val="40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308493911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dirty="0"/>
              <a:t>步骤四：实施数据安全建设</a:t>
            </a:r>
            <a:r>
              <a:rPr lang="en-US" altLang="zh-CN" dirty="0"/>
              <a:t>_</a:t>
            </a:r>
            <a:r>
              <a:rPr lang="zh-CN" altLang="en-US" dirty="0"/>
              <a:t>个人金融信息分级</a:t>
            </a:r>
          </a:p>
        </p:txBody>
      </p:sp>
      <p:graphicFrame>
        <p:nvGraphicFramePr>
          <p:cNvPr id="3" name="表格 2">
            <a:extLst>
              <a:ext uri="{FF2B5EF4-FFF2-40B4-BE49-F238E27FC236}">
                <a16:creationId xmlns:a16="http://schemas.microsoft.com/office/drawing/2014/main" id="{37BBDB44-46EE-4FB1-8304-F39D4A51A8CB}"/>
              </a:ext>
            </a:extLst>
          </p:cNvPr>
          <p:cNvGraphicFramePr>
            <a:graphicFrameLocks noGrp="1"/>
          </p:cNvGraphicFramePr>
          <p:nvPr/>
        </p:nvGraphicFramePr>
        <p:xfrm>
          <a:off x="659878" y="1203507"/>
          <a:ext cx="10638381" cy="5139872"/>
        </p:xfrm>
        <a:graphic>
          <a:graphicData uri="http://schemas.openxmlformats.org/drawingml/2006/table">
            <a:tbl>
              <a:tblPr firstRow="1" firstCol="1" bandRow="1"/>
              <a:tblGrid>
                <a:gridCol w="669172">
                  <a:extLst>
                    <a:ext uri="{9D8B030D-6E8A-4147-A177-3AD203B41FA5}">
                      <a16:colId xmlns:a16="http://schemas.microsoft.com/office/drawing/2014/main" val="3734679869"/>
                    </a:ext>
                  </a:extLst>
                </a:gridCol>
                <a:gridCol w="624802">
                  <a:extLst>
                    <a:ext uri="{9D8B030D-6E8A-4147-A177-3AD203B41FA5}">
                      <a16:colId xmlns:a16="http://schemas.microsoft.com/office/drawing/2014/main" val="3257301853"/>
                    </a:ext>
                  </a:extLst>
                </a:gridCol>
                <a:gridCol w="1557401">
                  <a:extLst>
                    <a:ext uri="{9D8B030D-6E8A-4147-A177-3AD203B41FA5}">
                      <a16:colId xmlns:a16="http://schemas.microsoft.com/office/drawing/2014/main" val="4252382397"/>
                    </a:ext>
                  </a:extLst>
                </a:gridCol>
                <a:gridCol w="1557401">
                  <a:extLst>
                    <a:ext uri="{9D8B030D-6E8A-4147-A177-3AD203B41FA5}">
                      <a16:colId xmlns:a16="http://schemas.microsoft.com/office/drawing/2014/main" val="4210843373"/>
                    </a:ext>
                  </a:extLst>
                </a:gridCol>
                <a:gridCol w="1557401">
                  <a:extLst>
                    <a:ext uri="{9D8B030D-6E8A-4147-A177-3AD203B41FA5}">
                      <a16:colId xmlns:a16="http://schemas.microsoft.com/office/drawing/2014/main" val="1925269615"/>
                    </a:ext>
                  </a:extLst>
                </a:gridCol>
                <a:gridCol w="1557401">
                  <a:extLst>
                    <a:ext uri="{9D8B030D-6E8A-4147-A177-3AD203B41FA5}">
                      <a16:colId xmlns:a16="http://schemas.microsoft.com/office/drawing/2014/main" val="512495317"/>
                    </a:ext>
                  </a:extLst>
                </a:gridCol>
                <a:gridCol w="1787278">
                  <a:extLst>
                    <a:ext uri="{9D8B030D-6E8A-4147-A177-3AD203B41FA5}">
                      <a16:colId xmlns:a16="http://schemas.microsoft.com/office/drawing/2014/main" val="3213317887"/>
                    </a:ext>
                  </a:extLst>
                </a:gridCol>
                <a:gridCol w="1327525">
                  <a:extLst>
                    <a:ext uri="{9D8B030D-6E8A-4147-A177-3AD203B41FA5}">
                      <a16:colId xmlns:a16="http://schemas.microsoft.com/office/drawing/2014/main" val="2578572998"/>
                    </a:ext>
                  </a:extLst>
                </a:gridCol>
              </a:tblGrid>
              <a:tr h="541074">
                <a:tc>
                  <a:txBody>
                    <a:bodyPr/>
                    <a:lstStyle>
                      <a:lvl1pPr marL="0" algn="l" defTabSz="1215306" rtl="0" eaLnBrk="1" latinLnBrk="0" hangingPunct="1">
                        <a:defRPr sz="2392" b="1" kern="1200">
                          <a:solidFill>
                            <a:schemeClr val="lt1"/>
                          </a:solidFill>
                          <a:latin typeface="Calibri"/>
                        </a:defRPr>
                      </a:lvl1pPr>
                      <a:lvl2pPr marL="607653" algn="l" defTabSz="1215306" rtl="0" eaLnBrk="1" latinLnBrk="0" hangingPunct="1">
                        <a:defRPr sz="2392" b="1" kern="1200">
                          <a:solidFill>
                            <a:schemeClr val="lt1"/>
                          </a:solidFill>
                          <a:latin typeface="Calibri"/>
                        </a:defRPr>
                      </a:lvl2pPr>
                      <a:lvl3pPr marL="1215306" algn="l" defTabSz="1215306" rtl="0" eaLnBrk="1" latinLnBrk="0" hangingPunct="1">
                        <a:defRPr sz="2392" b="1" kern="1200">
                          <a:solidFill>
                            <a:schemeClr val="lt1"/>
                          </a:solidFill>
                          <a:latin typeface="Calibri"/>
                        </a:defRPr>
                      </a:lvl3pPr>
                      <a:lvl4pPr marL="1822959" algn="l" defTabSz="1215306" rtl="0" eaLnBrk="1" latinLnBrk="0" hangingPunct="1">
                        <a:defRPr sz="2392" b="1" kern="1200">
                          <a:solidFill>
                            <a:schemeClr val="lt1"/>
                          </a:solidFill>
                          <a:latin typeface="Calibri"/>
                        </a:defRPr>
                      </a:lvl4pPr>
                      <a:lvl5pPr marL="2430612" algn="l" defTabSz="1215306" rtl="0" eaLnBrk="1" latinLnBrk="0" hangingPunct="1">
                        <a:defRPr sz="2392" b="1" kern="1200">
                          <a:solidFill>
                            <a:schemeClr val="lt1"/>
                          </a:solidFill>
                          <a:latin typeface="Calibri"/>
                        </a:defRPr>
                      </a:lvl5pPr>
                      <a:lvl6pPr marL="3038265" algn="l" defTabSz="1215306" rtl="0" eaLnBrk="1" latinLnBrk="0" hangingPunct="1">
                        <a:defRPr sz="2392" b="1" kern="1200">
                          <a:solidFill>
                            <a:schemeClr val="lt1"/>
                          </a:solidFill>
                          <a:latin typeface="Calibri"/>
                        </a:defRPr>
                      </a:lvl6pPr>
                      <a:lvl7pPr marL="3645919" algn="l" defTabSz="1215306" rtl="0" eaLnBrk="1" latinLnBrk="0" hangingPunct="1">
                        <a:defRPr sz="2392" b="1" kern="1200">
                          <a:solidFill>
                            <a:schemeClr val="lt1"/>
                          </a:solidFill>
                          <a:latin typeface="Calibri"/>
                        </a:defRPr>
                      </a:lvl7pPr>
                      <a:lvl8pPr marL="4253572" algn="l" defTabSz="1215306" rtl="0" eaLnBrk="1" latinLnBrk="0" hangingPunct="1">
                        <a:defRPr sz="2392" b="1" kern="1200">
                          <a:solidFill>
                            <a:schemeClr val="lt1"/>
                          </a:solidFill>
                          <a:latin typeface="Calibri"/>
                        </a:defRPr>
                      </a:lvl8pPr>
                      <a:lvl9pPr marL="4861225" algn="l" defTabSz="1215306" rtl="0" eaLnBrk="1" latinLnBrk="0" hangingPunct="1">
                        <a:defRPr sz="2392" b="1" kern="1200">
                          <a:solidFill>
                            <a:schemeClr val="lt1"/>
                          </a:solidFill>
                          <a:latin typeface="Calibri"/>
                        </a:defRPr>
                      </a:lvl9pPr>
                    </a:lstStyle>
                    <a:p>
                      <a:pPr algn="ctr">
                        <a:spcAft>
                          <a:spcPts val="0"/>
                        </a:spcAft>
                      </a:pPr>
                      <a:r>
                        <a:rPr lang="zh-CN" altLang="en-US" sz="1400" kern="100" dirty="0">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rPr>
                        <a:t>级别标识</a:t>
                      </a:r>
                      <a:endParaRPr lang="zh-CN" sz="1400" kern="100" dirty="0">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1215306" rtl="0" eaLnBrk="1" latinLnBrk="0" hangingPunct="1">
                        <a:defRPr sz="2392" b="1" kern="1200">
                          <a:solidFill>
                            <a:schemeClr val="lt1"/>
                          </a:solidFill>
                          <a:latin typeface="Calibri"/>
                        </a:defRPr>
                      </a:lvl1pPr>
                      <a:lvl2pPr marL="607653" algn="l" defTabSz="1215306" rtl="0" eaLnBrk="1" latinLnBrk="0" hangingPunct="1">
                        <a:defRPr sz="2392" b="1" kern="1200">
                          <a:solidFill>
                            <a:schemeClr val="lt1"/>
                          </a:solidFill>
                          <a:latin typeface="Calibri"/>
                        </a:defRPr>
                      </a:lvl2pPr>
                      <a:lvl3pPr marL="1215306" algn="l" defTabSz="1215306" rtl="0" eaLnBrk="1" latinLnBrk="0" hangingPunct="1">
                        <a:defRPr sz="2392" b="1" kern="1200">
                          <a:solidFill>
                            <a:schemeClr val="lt1"/>
                          </a:solidFill>
                          <a:latin typeface="Calibri"/>
                        </a:defRPr>
                      </a:lvl3pPr>
                      <a:lvl4pPr marL="1822959" algn="l" defTabSz="1215306" rtl="0" eaLnBrk="1" latinLnBrk="0" hangingPunct="1">
                        <a:defRPr sz="2392" b="1" kern="1200">
                          <a:solidFill>
                            <a:schemeClr val="lt1"/>
                          </a:solidFill>
                          <a:latin typeface="Calibri"/>
                        </a:defRPr>
                      </a:lvl4pPr>
                      <a:lvl5pPr marL="2430612" algn="l" defTabSz="1215306" rtl="0" eaLnBrk="1" latinLnBrk="0" hangingPunct="1">
                        <a:defRPr sz="2392" b="1" kern="1200">
                          <a:solidFill>
                            <a:schemeClr val="lt1"/>
                          </a:solidFill>
                          <a:latin typeface="Calibri"/>
                        </a:defRPr>
                      </a:lvl5pPr>
                      <a:lvl6pPr marL="3038265" algn="l" defTabSz="1215306" rtl="0" eaLnBrk="1" latinLnBrk="0" hangingPunct="1">
                        <a:defRPr sz="2392" b="1" kern="1200">
                          <a:solidFill>
                            <a:schemeClr val="lt1"/>
                          </a:solidFill>
                          <a:latin typeface="Calibri"/>
                        </a:defRPr>
                      </a:lvl6pPr>
                      <a:lvl7pPr marL="3645919" algn="l" defTabSz="1215306" rtl="0" eaLnBrk="1" latinLnBrk="0" hangingPunct="1">
                        <a:defRPr sz="2392" b="1" kern="1200">
                          <a:solidFill>
                            <a:schemeClr val="lt1"/>
                          </a:solidFill>
                          <a:latin typeface="Calibri"/>
                        </a:defRPr>
                      </a:lvl7pPr>
                      <a:lvl8pPr marL="4253572" algn="l" defTabSz="1215306" rtl="0" eaLnBrk="1" latinLnBrk="0" hangingPunct="1">
                        <a:defRPr sz="2392" b="1" kern="1200">
                          <a:solidFill>
                            <a:schemeClr val="lt1"/>
                          </a:solidFill>
                          <a:latin typeface="Calibri"/>
                        </a:defRPr>
                      </a:lvl8pPr>
                      <a:lvl9pPr marL="4861225" algn="l" defTabSz="1215306" rtl="0" eaLnBrk="1" latinLnBrk="0" hangingPunct="1">
                        <a:defRPr sz="2392" b="1" kern="1200">
                          <a:solidFill>
                            <a:schemeClr val="lt1"/>
                          </a:solidFill>
                          <a:latin typeface="Calibri"/>
                        </a:defRPr>
                      </a:lvl9pPr>
                    </a:lstStyle>
                    <a:p>
                      <a:pPr algn="ctr">
                        <a:spcAft>
                          <a:spcPts val="0"/>
                        </a:spcAft>
                      </a:pPr>
                      <a:endParaRPr lang="zh-CN" sz="1400" b="0" kern="100" dirty="0">
                        <a:solidFill>
                          <a:schemeClr val="bg1"/>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1215306" rtl="0" eaLnBrk="1" latinLnBrk="0" hangingPunct="1">
                        <a:defRPr sz="2392" b="1" kern="1200">
                          <a:solidFill>
                            <a:schemeClr val="lt1"/>
                          </a:solidFill>
                          <a:latin typeface="Calibri"/>
                        </a:defRPr>
                      </a:lvl1pPr>
                      <a:lvl2pPr marL="607653" algn="l" defTabSz="1215306" rtl="0" eaLnBrk="1" latinLnBrk="0" hangingPunct="1">
                        <a:defRPr sz="2392" b="1" kern="1200">
                          <a:solidFill>
                            <a:schemeClr val="lt1"/>
                          </a:solidFill>
                          <a:latin typeface="Calibri"/>
                        </a:defRPr>
                      </a:lvl2pPr>
                      <a:lvl3pPr marL="1215306" algn="l" defTabSz="1215306" rtl="0" eaLnBrk="1" latinLnBrk="0" hangingPunct="1">
                        <a:defRPr sz="2392" b="1" kern="1200">
                          <a:solidFill>
                            <a:schemeClr val="lt1"/>
                          </a:solidFill>
                          <a:latin typeface="Calibri"/>
                        </a:defRPr>
                      </a:lvl3pPr>
                      <a:lvl4pPr marL="1822959" algn="l" defTabSz="1215306" rtl="0" eaLnBrk="1" latinLnBrk="0" hangingPunct="1">
                        <a:defRPr sz="2392" b="1" kern="1200">
                          <a:solidFill>
                            <a:schemeClr val="lt1"/>
                          </a:solidFill>
                          <a:latin typeface="Calibri"/>
                        </a:defRPr>
                      </a:lvl4pPr>
                      <a:lvl5pPr marL="2430612" algn="l" defTabSz="1215306" rtl="0" eaLnBrk="1" latinLnBrk="0" hangingPunct="1">
                        <a:defRPr sz="2392" b="1" kern="1200">
                          <a:solidFill>
                            <a:schemeClr val="lt1"/>
                          </a:solidFill>
                          <a:latin typeface="Calibri"/>
                        </a:defRPr>
                      </a:lvl5pPr>
                      <a:lvl6pPr marL="3038265" algn="l" defTabSz="1215306" rtl="0" eaLnBrk="1" latinLnBrk="0" hangingPunct="1">
                        <a:defRPr sz="2392" b="1" kern="1200">
                          <a:solidFill>
                            <a:schemeClr val="lt1"/>
                          </a:solidFill>
                          <a:latin typeface="Calibri"/>
                        </a:defRPr>
                      </a:lvl6pPr>
                      <a:lvl7pPr marL="3645919" algn="l" defTabSz="1215306" rtl="0" eaLnBrk="1" latinLnBrk="0" hangingPunct="1">
                        <a:defRPr sz="2392" b="1" kern="1200">
                          <a:solidFill>
                            <a:schemeClr val="lt1"/>
                          </a:solidFill>
                          <a:latin typeface="Calibri"/>
                        </a:defRPr>
                      </a:lvl7pPr>
                      <a:lvl8pPr marL="4253572" algn="l" defTabSz="1215306" rtl="0" eaLnBrk="1" latinLnBrk="0" hangingPunct="1">
                        <a:defRPr sz="2392" b="1" kern="1200">
                          <a:solidFill>
                            <a:schemeClr val="lt1"/>
                          </a:solidFill>
                          <a:latin typeface="Calibri"/>
                        </a:defRPr>
                      </a:lvl8pPr>
                      <a:lvl9pPr marL="4861225" algn="l" defTabSz="1215306" rtl="0" eaLnBrk="1" latinLnBrk="0" hangingPunct="1">
                        <a:defRPr sz="2392" b="1" kern="1200">
                          <a:solidFill>
                            <a:schemeClr val="lt1"/>
                          </a:solidFill>
                          <a:latin typeface="Calibri"/>
                        </a:defRPr>
                      </a:lvl9pPr>
                    </a:lstStyle>
                    <a:p>
                      <a:pPr algn="ctr">
                        <a:spcAft>
                          <a:spcPts val="0"/>
                        </a:spcAft>
                      </a:pPr>
                      <a:r>
                        <a:rPr lang="en-US" altLang="zh-CN" sz="1400" b="1" kern="100" dirty="0">
                          <a:solidFill>
                            <a:schemeClr val="bg1"/>
                          </a:solidFill>
                          <a:effectLst/>
                          <a:latin typeface="Microsoft YaHei" panose="020B0503020204020204" pitchFamily="34" charset="-122"/>
                          <a:ea typeface="Microsoft YaHei" panose="020B0503020204020204" pitchFamily="34" charset="-122"/>
                          <a:cs typeface="宋体" panose="02010600030101010101" pitchFamily="2" charset="-122"/>
                        </a:rPr>
                        <a:t>4</a:t>
                      </a:r>
                      <a:r>
                        <a:rPr lang="zh-CN" altLang="en-US" sz="1400" b="1" kern="100" dirty="0">
                          <a:solidFill>
                            <a:schemeClr val="bg1"/>
                          </a:solidFill>
                          <a:effectLst/>
                          <a:latin typeface="Microsoft YaHei" panose="020B0503020204020204" pitchFamily="34" charset="-122"/>
                          <a:ea typeface="Microsoft YaHei" panose="020B0503020204020204" pitchFamily="34" charset="-122"/>
                          <a:cs typeface="宋体" panose="02010600030101010101" pitchFamily="2" charset="-122"/>
                        </a:rPr>
                        <a:t>级</a:t>
                      </a:r>
                      <a:endParaRPr lang="zh-CN" sz="1400" b="1" kern="100" dirty="0">
                        <a:solidFill>
                          <a:schemeClr val="bg1"/>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hMerge="1">
                  <a:txBody>
                    <a:bodyPr/>
                    <a:lstStyle/>
                    <a:p>
                      <a:endParaRPr lang="zh-CN" altLang="en-US"/>
                    </a:p>
                  </a:txBody>
                  <a:tcPr/>
                </a:tc>
                <a:tc gridSpan="2">
                  <a:txBody>
                    <a:bodyPr/>
                    <a:lstStyle>
                      <a:lvl1pPr marL="0" algn="l" defTabSz="1215306" rtl="0" eaLnBrk="1" latinLnBrk="0" hangingPunct="1">
                        <a:defRPr sz="2392" b="1" kern="1200">
                          <a:solidFill>
                            <a:schemeClr val="lt1"/>
                          </a:solidFill>
                          <a:latin typeface="Calibri"/>
                        </a:defRPr>
                      </a:lvl1pPr>
                      <a:lvl2pPr marL="607653" algn="l" defTabSz="1215306" rtl="0" eaLnBrk="1" latinLnBrk="0" hangingPunct="1">
                        <a:defRPr sz="2392" b="1" kern="1200">
                          <a:solidFill>
                            <a:schemeClr val="lt1"/>
                          </a:solidFill>
                          <a:latin typeface="Calibri"/>
                        </a:defRPr>
                      </a:lvl2pPr>
                      <a:lvl3pPr marL="1215306" algn="l" defTabSz="1215306" rtl="0" eaLnBrk="1" latinLnBrk="0" hangingPunct="1">
                        <a:defRPr sz="2392" b="1" kern="1200">
                          <a:solidFill>
                            <a:schemeClr val="lt1"/>
                          </a:solidFill>
                          <a:latin typeface="Calibri"/>
                        </a:defRPr>
                      </a:lvl3pPr>
                      <a:lvl4pPr marL="1822959" algn="l" defTabSz="1215306" rtl="0" eaLnBrk="1" latinLnBrk="0" hangingPunct="1">
                        <a:defRPr sz="2392" b="1" kern="1200">
                          <a:solidFill>
                            <a:schemeClr val="lt1"/>
                          </a:solidFill>
                          <a:latin typeface="Calibri"/>
                        </a:defRPr>
                      </a:lvl4pPr>
                      <a:lvl5pPr marL="2430612" algn="l" defTabSz="1215306" rtl="0" eaLnBrk="1" latinLnBrk="0" hangingPunct="1">
                        <a:defRPr sz="2392" b="1" kern="1200">
                          <a:solidFill>
                            <a:schemeClr val="lt1"/>
                          </a:solidFill>
                          <a:latin typeface="Calibri"/>
                        </a:defRPr>
                      </a:lvl5pPr>
                      <a:lvl6pPr marL="3038265" algn="l" defTabSz="1215306" rtl="0" eaLnBrk="1" latinLnBrk="0" hangingPunct="1">
                        <a:defRPr sz="2392" b="1" kern="1200">
                          <a:solidFill>
                            <a:schemeClr val="lt1"/>
                          </a:solidFill>
                          <a:latin typeface="Calibri"/>
                        </a:defRPr>
                      </a:lvl6pPr>
                      <a:lvl7pPr marL="3645919" algn="l" defTabSz="1215306" rtl="0" eaLnBrk="1" latinLnBrk="0" hangingPunct="1">
                        <a:defRPr sz="2392" b="1" kern="1200">
                          <a:solidFill>
                            <a:schemeClr val="lt1"/>
                          </a:solidFill>
                          <a:latin typeface="Calibri"/>
                        </a:defRPr>
                      </a:lvl7pPr>
                      <a:lvl8pPr marL="4253572" algn="l" defTabSz="1215306" rtl="0" eaLnBrk="1" latinLnBrk="0" hangingPunct="1">
                        <a:defRPr sz="2392" b="1" kern="1200">
                          <a:solidFill>
                            <a:schemeClr val="lt1"/>
                          </a:solidFill>
                          <a:latin typeface="Calibri"/>
                        </a:defRPr>
                      </a:lvl8pPr>
                      <a:lvl9pPr marL="4861225" algn="l" defTabSz="1215306" rtl="0" eaLnBrk="1" latinLnBrk="0" hangingPunct="1">
                        <a:defRPr sz="2392" b="1" kern="1200">
                          <a:solidFill>
                            <a:schemeClr val="lt1"/>
                          </a:solidFill>
                          <a:latin typeface="Calibri"/>
                        </a:defRPr>
                      </a:lvl9pPr>
                    </a:lstStyle>
                    <a:p>
                      <a:pPr algn="ctr">
                        <a:spcAft>
                          <a:spcPts val="0"/>
                        </a:spcAft>
                      </a:pPr>
                      <a:r>
                        <a:rPr lang="en-US" altLang="zh-CN" sz="1400" b="1" kern="100" dirty="0">
                          <a:solidFill>
                            <a:schemeClr val="bg1"/>
                          </a:solidFill>
                          <a:effectLst/>
                          <a:latin typeface="Microsoft YaHei" panose="020B0503020204020204" pitchFamily="34" charset="-122"/>
                          <a:ea typeface="Microsoft YaHei" panose="020B0503020204020204" pitchFamily="34" charset="-122"/>
                          <a:cs typeface="宋体" panose="02010600030101010101" pitchFamily="2" charset="-122"/>
                        </a:rPr>
                        <a:t>3</a:t>
                      </a:r>
                      <a:r>
                        <a:rPr lang="zh-CN" altLang="en-US" sz="1400" b="1" kern="100" dirty="0">
                          <a:solidFill>
                            <a:schemeClr val="bg1"/>
                          </a:solidFill>
                          <a:effectLst/>
                          <a:latin typeface="Microsoft YaHei" panose="020B0503020204020204" pitchFamily="34" charset="-122"/>
                          <a:ea typeface="Microsoft YaHei" panose="020B0503020204020204" pitchFamily="34" charset="-122"/>
                          <a:cs typeface="宋体" panose="02010600030101010101" pitchFamily="2" charset="-122"/>
                        </a:rPr>
                        <a:t>级</a:t>
                      </a:r>
                      <a:endParaRPr lang="zh-CN" sz="1400" b="1" kern="100" dirty="0">
                        <a:solidFill>
                          <a:schemeClr val="bg1"/>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zh-CN" altLang="en-US"/>
                    </a:p>
                  </a:txBody>
                  <a:tcPr/>
                </a:tc>
                <a:tc gridSpan="2">
                  <a:txBody>
                    <a:bodyPr/>
                    <a:lstStyle>
                      <a:lvl1pPr marL="0" algn="l" defTabSz="1215306" rtl="0" eaLnBrk="1" latinLnBrk="0" hangingPunct="1">
                        <a:defRPr sz="2392" b="1" kern="1200">
                          <a:solidFill>
                            <a:schemeClr val="lt1"/>
                          </a:solidFill>
                          <a:latin typeface="Calibri"/>
                        </a:defRPr>
                      </a:lvl1pPr>
                      <a:lvl2pPr marL="607653" algn="l" defTabSz="1215306" rtl="0" eaLnBrk="1" latinLnBrk="0" hangingPunct="1">
                        <a:defRPr sz="2392" b="1" kern="1200">
                          <a:solidFill>
                            <a:schemeClr val="lt1"/>
                          </a:solidFill>
                          <a:latin typeface="Calibri"/>
                        </a:defRPr>
                      </a:lvl2pPr>
                      <a:lvl3pPr marL="1215306" algn="l" defTabSz="1215306" rtl="0" eaLnBrk="1" latinLnBrk="0" hangingPunct="1">
                        <a:defRPr sz="2392" b="1" kern="1200">
                          <a:solidFill>
                            <a:schemeClr val="lt1"/>
                          </a:solidFill>
                          <a:latin typeface="Calibri"/>
                        </a:defRPr>
                      </a:lvl3pPr>
                      <a:lvl4pPr marL="1822959" algn="l" defTabSz="1215306" rtl="0" eaLnBrk="1" latinLnBrk="0" hangingPunct="1">
                        <a:defRPr sz="2392" b="1" kern="1200">
                          <a:solidFill>
                            <a:schemeClr val="lt1"/>
                          </a:solidFill>
                          <a:latin typeface="Calibri"/>
                        </a:defRPr>
                      </a:lvl4pPr>
                      <a:lvl5pPr marL="2430612" algn="l" defTabSz="1215306" rtl="0" eaLnBrk="1" latinLnBrk="0" hangingPunct="1">
                        <a:defRPr sz="2392" b="1" kern="1200">
                          <a:solidFill>
                            <a:schemeClr val="lt1"/>
                          </a:solidFill>
                          <a:latin typeface="Calibri"/>
                        </a:defRPr>
                      </a:lvl5pPr>
                      <a:lvl6pPr marL="3038265" algn="l" defTabSz="1215306" rtl="0" eaLnBrk="1" latinLnBrk="0" hangingPunct="1">
                        <a:defRPr sz="2392" b="1" kern="1200">
                          <a:solidFill>
                            <a:schemeClr val="lt1"/>
                          </a:solidFill>
                          <a:latin typeface="Calibri"/>
                        </a:defRPr>
                      </a:lvl6pPr>
                      <a:lvl7pPr marL="3645919" algn="l" defTabSz="1215306" rtl="0" eaLnBrk="1" latinLnBrk="0" hangingPunct="1">
                        <a:defRPr sz="2392" b="1" kern="1200">
                          <a:solidFill>
                            <a:schemeClr val="lt1"/>
                          </a:solidFill>
                          <a:latin typeface="Calibri"/>
                        </a:defRPr>
                      </a:lvl7pPr>
                      <a:lvl8pPr marL="4253572" algn="l" defTabSz="1215306" rtl="0" eaLnBrk="1" latinLnBrk="0" hangingPunct="1">
                        <a:defRPr sz="2392" b="1" kern="1200">
                          <a:solidFill>
                            <a:schemeClr val="lt1"/>
                          </a:solidFill>
                          <a:latin typeface="Calibri"/>
                        </a:defRPr>
                      </a:lvl8pPr>
                      <a:lvl9pPr marL="4861225" algn="l" defTabSz="1215306" rtl="0" eaLnBrk="1" latinLnBrk="0" hangingPunct="1">
                        <a:defRPr sz="2392" b="1" kern="1200">
                          <a:solidFill>
                            <a:schemeClr val="lt1"/>
                          </a:solidFill>
                          <a:latin typeface="Calibri"/>
                        </a:defRPr>
                      </a:lvl9pPr>
                    </a:lstStyle>
                    <a:p>
                      <a:pPr marL="0" marR="0" lvl="0" indent="0" algn="ctr" defTabSz="843915" rtl="0" eaLnBrk="1" fontAlgn="auto" latinLnBrk="0" hangingPunct="1">
                        <a:lnSpc>
                          <a:spcPct val="100000"/>
                        </a:lnSpc>
                        <a:spcBef>
                          <a:spcPts val="0"/>
                        </a:spcBef>
                        <a:spcAft>
                          <a:spcPts val="0"/>
                        </a:spcAft>
                        <a:buClrTx/>
                        <a:buSzTx/>
                        <a:buFontTx/>
                        <a:buNone/>
                        <a:tabLst/>
                        <a:defRPr/>
                      </a:pPr>
                      <a:r>
                        <a:rPr lang="en-US" altLang="zh-CN" sz="1400" b="1" kern="100" dirty="0">
                          <a:solidFill>
                            <a:schemeClr val="bg1"/>
                          </a:solidFill>
                          <a:effectLst/>
                          <a:latin typeface="Microsoft YaHei" panose="020B0503020204020204" pitchFamily="34" charset="-122"/>
                          <a:ea typeface="Microsoft YaHei" panose="020B0503020204020204" pitchFamily="34" charset="-122"/>
                          <a:cs typeface="宋体" panose="02010600030101010101" pitchFamily="2" charset="-122"/>
                        </a:rPr>
                        <a:t>2</a:t>
                      </a:r>
                      <a:r>
                        <a:rPr lang="zh-CN" altLang="en-US" sz="1400" b="1" kern="100" dirty="0">
                          <a:solidFill>
                            <a:schemeClr val="bg1"/>
                          </a:solidFill>
                          <a:effectLst/>
                          <a:latin typeface="Microsoft YaHei" panose="020B0503020204020204" pitchFamily="34" charset="-122"/>
                          <a:ea typeface="Microsoft YaHei" panose="020B0503020204020204" pitchFamily="34" charset="-122"/>
                          <a:cs typeface="宋体" panose="02010600030101010101" pitchFamily="2" charset="-122"/>
                        </a:rPr>
                        <a:t>级</a:t>
                      </a:r>
                      <a:endParaRPr lang="zh-CN" altLang="zh-CN" sz="1400" b="1" kern="100" dirty="0">
                        <a:solidFill>
                          <a:schemeClr val="bg1"/>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C6E6A2"/>
                    </a:solidFill>
                  </a:tcPr>
                </a:tc>
                <a:tc hMerge="1">
                  <a:txBody>
                    <a:bodyPr/>
                    <a:lstStyle/>
                    <a:p>
                      <a:endParaRPr lang="zh-CN" altLang="en-US"/>
                    </a:p>
                  </a:txBody>
                  <a:tcPr/>
                </a:tc>
                <a:extLst>
                  <a:ext uri="{0D108BD9-81ED-4DB2-BD59-A6C34878D82A}">
                    <a16:rowId xmlns:a16="http://schemas.microsoft.com/office/drawing/2014/main" val="4242303536"/>
                  </a:ext>
                </a:extLst>
              </a:tr>
              <a:tr h="2037470">
                <a:tc rowSpan="2">
                  <a:txBody>
                    <a:bodyPr/>
                    <a:lstStyle>
                      <a:lvl1pPr marL="0" algn="l" defTabSz="1215306" rtl="0" eaLnBrk="1" latinLnBrk="0" hangingPunct="1">
                        <a:defRPr sz="2392" b="1" kern="1200">
                          <a:solidFill>
                            <a:schemeClr val="lt1"/>
                          </a:solidFill>
                          <a:latin typeface="Calibri"/>
                        </a:defRPr>
                      </a:lvl1pPr>
                      <a:lvl2pPr marL="607653" algn="l" defTabSz="1215306" rtl="0" eaLnBrk="1" latinLnBrk="0" hangingPunct="1">
                        <a:defRPr sz="2392" b="1" kern="1200">
                          <a:solidFill>
                            <a:schemeClr val="lt1"/>
                          </a:solidFill>
                          <a:latin typeface="Calibri"/>
                        </a:defRPr>
                      </a:lvl2pPr>
                      <a:lvl3pPr marL="1215306" algn="l" defTabSz="1215306" rtl="0" eaLnBrk="1" latinLnBrk="0" hangingPunct="1">
                        <a:defRPr sz="2392" b="1" kern="1200">
                          <a:solidFill>
                            <a:schemeClr val="lt1"/>
                          </a:solidFill>
                          <a:latin typeface="Calibri"/>
                        </a:defRPr>
                      </a:lvl3pPr>
                      <a:lvl4pPr marL="1822959" algn="l" defTabSz="1215306" rtl="0" eaLnBrk="1" latinLnBrk="0" hangingPunct="1">
                        <a:defRPr sz="2392" b="1" kern="1200">
                          <a:solidFill>
                            <a:schemeClr val="lt1"/>
                          </a:solidFill>
                          <a:latin typeface="Calibri"/>
                        </a:defRPr>
                      </a:lvl4pPr>
                      <a:lvl5pPr marL="2430612" algn="l" defTabSz="1215306" rtl="0" eaLnBrk="1" latinLnBrk="0" hangingPunct="1">
                        <a:defRPr sz="2392" b="1" kern="1200">
                          <a:solidFill>
                            <a:schemeClr val="lt1"/>
                          </a:solidFill>
                          <a:latin typeface="Calibri"/>
                        </a:defRPr>
                      </a:lvl5pPr>
                      <a:lvl6pPr marL="3038265" algn="l" defTabSz="1215306" rtl="0" eaLnBrk="1" latinLnBrk="0" hangingPunct="1">
                        <a:defRPr sz="2392" b="1" kern="1200">
                          <a:solidFill>
                            <a:schemeClr val="lt1"/>
                          </a:solidFill>
                          <a:latin typeface="Calibri"/>
                        </a:defRPr>
                      </a:lvl6pPr>
                      <a:lvl7pPr marL="3645919" algn="l" defTabSz="1215306" rtl="0" eaLnBrk="1" latinLnBrk="0" hangingPunct="1">
                        <a:defRPr sz="2392" b="1" kern="1200">
                          <a:solidFill>
                            <a:schemeClr val="lt1"/>
                          </a:solidFill>
                          <a:latin typeface="Calibri"/>
                        </a:defRPr>
                      </a:lvl7pPr>
                      <a:lvl8pPr marL="4253572" algn="l" defTabSz="1215306" rtl="0" eaLnBrk="1" latinLnBrk="0" hangingPunct="1">
                        <a:defRPr sz="2392" b="1" kern="1200">
                          <a:solidFill>
                            <a:schemeClr val="lt1"/>
                          </a:solidFill>
                          <a:latin typeface="Calibri"/>
                        </a:defRPr>
                      </a:lvl8pPr>
                      <a:lvl9pPr marL="4861225" algn="l" defTabSz="1215306" rtl="0" eaLnBrk="1" latinLnBrk="0" hangingPunct="1">
                        <a:defRPr sz="2392" b="1" kern="1200">
                          <a:solidFill>
                            <a:schemeClr val="lt1"/>
                          </a:solidFill>
                          <a:latin typeface="Calibri"/>
                        </a:defRPr>
                      </a:lvl9pPr>
                    </a:lstStyle>
                    <a:p>
                      <a:pPr algn="ctr">
                        <a:spcAft>
                          <a:spcPts val="0"/>
                        </a:spcAft>
                      </a:pPr>
                      <a:r>
                        <a:rPr lang="zh-CN" altLang="en-US" sz="1400" b="0" kern="100" dirty="0">
                          <a:solidFill>
                            <a:schemeClr val="tx1"/>
                          </a:solidFill>
                          <a:effectLst/>
                          <a:latin typeface="Microsoft YaHei" panose="020B0503020204020204" pitchFamily="34" charset="-122"/>
                          <a:ea typeface="Microsoft YaHei" panose="020B0503020204020204" pitchFamily="34" charset="-122"/>
                        </a:rPr>
                        <a:t>我行业务</a:t>
                      </a:r>
                      <a:endParaRPr lang="en-US" altLang="zh-CN" sz="1400" b="0" kern="100" dirty="0">
                        <a:solidFill>
                          <a:schemeClr val="tx1"/>
                        </a:solidFill>
                        <a:effectLst/>
                        <a:latin typeface="Microsoft YaHei" panose="020B0503020204020204" pitchFamily="34" charset="-122"/>
                        <a:ea typeface="Microsoft YaHei" panose="020B0503020204020204" pitchFamily="34" charset="-122"/>
                      </a:endParaRPr>
                    </a:p>
                    <a:p>
                      <a:pPr algn="ctr">
                        <a:spcAft>
                          <a:spcPts val="0"/>
                        </a:spcAft>
                      </a:pPr>
                      <a:r>
                        <a:rPr lang="zh-CN" altLang="en-US" sz="1400" b="0" kern="100" dirty="0">
                          <a:solidFill>
                            <a:schemeClr val="tx1"/>
                          </a:solidFill>
                          <a:effectLst/>
                          <a:latin typeface="Microsoft YaHei" panose="020B0503020204020204" pitchFamily="34" charset="-122"/>
                          <a:ea typeface="Microsoft YaHei" panose="020B0503020204020204" pitchFamily="34" charset="-122"/>
                        </a:rPr>
                        <a:t>信息示例</a:t>
                      </a:r>
                      <a:endParaRPr lang="zh-CN" altLang="zh-CN" sz="1400" b="0" kern="100" dirty="0">
                        <a:solidFill>
                          <a:schemeClr val="tx1"/>
                        </a:solidFill>
                        <a:effectLst/>
                        <a:latin typeface="Microsoft YaHei" panose="020B0503020204020204" pitchFamily="34" charset="-122"/>
                        <a:ea typeface="Microsoft YaHei" panose="020B0503020204020204" pitchFamily="34" charset="-122"/>
                        <a:cs typeface="宋体" panose="02010600030101010101" pitchFamily="2" charset="-122"/>
                      </a:endParaRPr>
                    </a:p>
                  </a:txBody>
                  <a:tcPr marL="68580" marR="68580" marT="0" marB="0" anchor="ctr">
                    <a:lnL w="12700" cmpd="sng">
                      <a:solidFill>
                        <a:sysClr val="window" lastClr="FFFFFF"/>
                      </a:solidFill>
                    </a:lnL>
                    <a:lnR w="12700" cap="flat" cmpd="sng" algn="ctr">
                      <a:solidFill>
                        <a:srgbClr val="1F497D">
                          <a:lumMod val="20000"/>
                          <a:lumOff val="80000"/>
                        </a:srgbClr>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1215306" rtl="0" eaLnBrk="1" latinLnBrk="0" hangingPunct="1">
                        <a:defRPr sz="2392" kern="1200">
                          <a:solidFill>
                            <a:schemeClr val="dk1"/>
                          </a:solidFill>
                          <a:latin typeface="Calibri"/>
                        </a:defRPr>
                      </a:lvl1pPr>
                      <a:lvl2pPr marL="607653" algn="l" defTabSz="1215306" rtl="0" eaLnBrk="1" latinLnBrk="0" hangingPunct="1">
                        <a:defRPr sz="2392" kern="1200">
                          <a:solidFill>
                            <a:schemeClr val="dk1"/>
                          </a:solidFill>
                          <a:latin typeface="Calibri"/>
                        </a:defRPr>
                      </a:lvl2pPr>
                      <a:lvl3pPr marL="1215306" algn="l" defTabSz="1215306" rtl="0" eaLnBrk="1" latinLnBrk="0" hangingPunct="1">
                        <a:defRPr sz="2392" kern="1200">
                          <a:solidFill>
                            <a:schemeClr val="dk1"/>
                          </a:solidFill>
                          <a:latin typeface="Calibri"/>
                        </a:defRPr>
                      </a:lvl3pPr>
                      <a:lvl4pPr marL="1822959" algn="l" defTabSz="1215306" rtl="0" eaLnBrk="1" latinLnBrk="0" hangingPunct="1">
                        <a:defRPr sz="2392" kern="1200">
                          <a:solidFill>
                            <a:schemeClr val="dk1"/>
                          </a:solidFill>
                          <a:latin typeface="Calibri"/>
                        </a:defRPr>
                      </a:lvl4pPr>
                      <a:lvl5pPr marL="2430612" algn="l" defTabSz="1215306" rtl="0" eaLnBrk="1" latinLnBrk="0" hangingPunct="1">
                        <a:defRPr sz="2392" kern="1200">
                          <a:solidFill>
                            <a:schemeClr val="dk1"/>
                          </a:solidFill>
                          <a:latin typeface="Calibri"/>
                        </a:defRPr>
                      </a:lvl5pPr>
                      <a:lvl6pPr marL="3038265" algn="l" defTabSz="1215306" rtl="0" eaLnBrk="1" latinLnBrk="0" hangingPunct="1">
                        <a:defRPr sz="2392" kern="1200">
                          <a:solidFill>
                            <a:schemeClr val="dk1"/>
                          </a:solidFill>
                          <a:latin typeface="Calibri"/>
                        </a:defRPr>
                      </a:lvl6pPr>
                      <a:lvl7pPr marL="3645919" algn="l" defTabSz="1215306" rtl="0" eaLnBrk="1" latinLnBrk="0" hangingPunct="1">
                        <a:defRPr sz="2392" kern="1200">
                          <a:solidFill>
                            <a:schemeClr val="dk1"/>
                          </a:solidFill>
                          <a:latin typeface="Calibri"/>
                        </a:defRPr>
                      </a:lvl7pPr>
                      <a:lvl8pPr marL="4253572" algn="l" defTabSz="1215306" rtl="0" eaLnBrk="1" latinLnBrk="0" hangingPunct="1">
                        <a:defRPr sz="2392" kern="1200">
                          <a:solidFill>
                            <a:schemeClr val="dk1"/>
                          </a:solidFill>
                          <a:latin typeface="Calibri"/>
                        </a:defRPr>
                      </a:lvl8pPr>
                      <a:lvl9pPr marL="4861225" algn="l" defTabSz="1215306" rtl="0" eaLnBrk="1" latinLnBrk="0" hangingPunct="1">
                        <a:defRPr sz="2392" kern="1200">
                          <a:solidFill>
                            <a:schemeClr val="dk1"/>
                          </a:solidFill>
                          <a:latin typeface="Calibri"/>
                        </a:defRPr>
                      </a:lvl9pPr>
                    </a:lstStyle>
                    <a:p>
                      <a:pPr marL="0" marR="0" lvl="0" indent="0" algn="l" defTabSz="843915" rtl="0" eaLnBrk="1" fontAlgn="auto" latinLnBrk="0" hangingPunct="1">
                        <a:lnSpc>
                          <a:spcPct val="150000"/>
                        </a:lnSpc>
                        <a:spcBef>
                          <a:spcPts val="0"/>
                        </a:spcBef>
                        <a:spcAft>
                          <a:spcPts val="0"/>
                        </a:spcAft>
                        <a:buClrTx/>
                        <a:buSzTx/>
                        <a:buFont typeface="+mj-ea"/>
                        <a:buNone/>
                        <a:tabLst/>
                        <a:defRPr/>
                      </a:pPr>
                      <a:r>
                        <a:rPr lang="zh-CN" altLang="en-US" sz="1300" kern="1200" dirty="0">
                          <a:solidFill>
                            <a:schemeClr val="dk1"/>
                          </a:solidFill>
                          <a:effectLst/>
                          <a:latin typeface="Microsoft YaHei" panose="020B0503020204020204" pitchFamily="34" charset="-122"/>
                          <a:ea typeface="Microsoft YaHei" panose="020B0503020204020204" pitchFamily="34" charset="-122"/>
                          <a:cs typeface="+mn-cs"/>
                        </a:rPr>
                        <a:t>一般特征</a:t>
                      </a:r>
                      <a:endParaRPr lang="en-US" altLang="zh-CN" sz="1300" kern="1200" dirty="0">
                        <a:solidFill>
                          <a:schemeClr val="dk1"/>
                        </a:solidFill>
                        <a:effectLst/>
                        <a:latin typeface="Microsoft YaHei" panose="020B0503020204020204" pitchFamily="34" charset="-122"/>
                        <a:ea typeface="Microsoft YaHei" panose="020B0503020204020204" pitchFamily="34" charset="-122"/>
                        <a:cs typeface="+mn-cs"/>
                      </a:endParaRPr>
                    </a:p>
                  </a:txBody>
                  <a:tcPr marL="68580" marR="68580" marT="0" marB="0">
                    <a:lnL w="12700" cap="flat" cmpd="sng" algn="ctr">
                      <a:solidFill>
                        <a:srgbClr val="1F497D">
                          <a:lumMod val="20000"/>
                          <a:lumOff val="80000"/>
                        </a:srgbClr>
                      </a:solidFill>
                      <a:prstDash val="solid"/>
                      <a:round/>
                      <a:headEnd type="none" w="med" len="med"/>
                      <a:tailEnd type="none" w="med" len="med"/>
                    </a:lnL>
                    <a:lnR w="12700" cap="flat" cmpd="sng" algn="ctr">
                      <a:solidFill>
                        <a:srgbClr val="1F497D">
                          <a:lumMod val="20000"/>
                          <a:lumOff val="80000"/>
                        </a:srgbClr>
                      </a:solid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1215306" rtl="0" eaLnBrk="1" latinLnBrk="0" hangingPunct="1">
                        <a:defRPr sz="2392" kern="1200">
                          <a:solidFill>
                            <a:schemeClr val="dk1"/>
                          </a:solidFill>
                          <a:latin typeface="Calibri"/>
                        </a:defRPr>
                      </a:lvl1pPr>
                      <a:lvl2pPr marL="607653" algn="l" defTabSz="1215306" rtl="0" eaLnBrk="1" latinLnBrk="0" hangingPunct="1">
                        <a:defRPr sz="2392" kern="1200">
                          <a:solidFill>
                            <a:schemeClr val="dk1"/>
                          </a:solidFill>
                          <a:latin typeface="Calibri"/>
                        </a:defRPr>
                      </a:lvl2pPr>
                      <a:lvl3pPr marL="1215306" algn="l" defTabSz="1215306" rtl="0" eaLnBrk="1" latinLnBrk="0" hangingPunct="1">
                        <a:defRPr sz="2392" kern="1200">
                          <a:solidFill>
                            <a:schemeClr val="dk1"/>
                          </a:solidFill>
                          <a:latin typeface="Calibri"/>
                        </a:defRPr>
                      </a:lvl3pPr>
                      <a:lvl4pPr marL="1822959" algn="l" defTabSz="1215306" rtl="0" eaLnBrk="1" latinLnBrk="0" hangingPunct="1">
                        <a:defRPr sz="2392" kern="1200">
                          <a:solidFill>
                            <a:schemeClr val="dk1"/>
                          </a:solidFill>
                          <a:latin typeface="Calibri"/>
                        </a:defRPr>
                      </a:lvl4pPr>
                      <a:lvl5pPr marL="2430612" algn="l" defTabSz="1215306" rtl="0" eaLnBrk="1" latinLnBrk="0" hangingPunct="1">
                        <a:defRPr sz="2392" kern="1200">
                          <a:solidFill>
                            <a:schemeClr val="dk1"/>
                          </a:solidFill>
                          <a:latin typeface="Calibri"/>
                        </a:defRPr>
                      </a:lvl5pPr>
                      <a:lvl6pPr marL="3038265" algn="l" defTabSz="1215306" rtl="0" eaLnBrk="1" latinLnBrk="0" hangingPunct="1">
                        <a:defRPr sz="2392" kern="1200">
                          <a:solidFill>
                            <a:schemeClr val="dk1"/>
                          </a:solidFill>
                          <a:latin typeface="Calibri"/>
                        </a:defRPr>
                      </a:lvl6pPr>
                      <a:lvl7pPr marL="3645919" algn="l" defTabSz="1215306" rtl="0" eaLnBrk="1" latinLnBrk="0" hangingPunct="1">
                        <a:defRPr sz="2392" kern="1200">
                          <a:solidFill>
                            <a:schemeClr val="dk1"/>
                          </a:solidFill>
                          <a:latin typeface="Calibri"/>
                        </a:defRPr>
                      </a:lvl7pPr>
                      <a:lvl8pPr marL="4253572" algn="l" defTabSz="1215306" rtl="0" eaLnBrk="1" latinLnBrk="0" hangingPunct="1">
                        <a:defRPr sz="2392" kern="1200">
                          <a:solidFill>
                            <a:schemeClr val="dk1"/>
                          </a:solidFill>
                          <a:latin typeface="Calibri"/>
                        </a:defRPr>
                      </a:lvl8pPr>
                      <a:lvl9pPr marL="4861225" algn="l" defTabSz="1215306" rtl="0" eaLnBrk="1" latinLnBrk="0" hangingPunct="1">
                        <a:defRPr sz="2392" kern="1200">
                          <a:solidFill>
                            <a:schemeClr val="dk1"/>
                          </a:solidFill>
                          <a:latin typeface="Calibri"/>
                        </a:defRPr>
                      </a:lvl9pPr>
                    </a:lstStyle>
                    <a:p>
                      <a:pPr marL="342900" indent="-342900">
                        <a:lnSpc>
                          <a:spcPct val="150000"/>
                        </a:lnSpc>
                        <a:spcAft>
                          <a:spcPts val="0"/>
                        </a:spcAft>
                        <a:buFont typeface="+mj-ea"/>
                        <a:buAutoNum type="circleNumDbPlain"/>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主要为用户鉴别信息、生物识别信息、个人健康生理信息，包括</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个人金融信息保护技术规范</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中规定的</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C3</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类</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342900" indent="-342900">
                        <a:lnSpc>
                          <a:spcPct val="150000"/>
                        </a:lnSpc>
                        <a:spcAft>
                          <a:spcPts val="0"/>
                        </a:spcAft>
                        <a:buFont typeface="+mj-ea"/>
                        <a:buAutoNum type="circleNumDbPlain"/>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一旦遭到未经授权的查看或未经授权的变更，会对个人金融信息主体的信息安全与财产安全造成严重危害</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txBody>
                  <a:tcPr marL="68580" marR="68580" marT="0" marB="0">
                    <a:lnL w="12700" cap="flat" cmpd="sng" algn="ctr">
                      <a:solidFill>
                        <a:srgbClr val="1F497D">
                          <a:lumMod val="20000"/>
                          <a:lumOff val="80000"/>
                        </a:srgbClr>
                      </a:solidFill>
                      <a:prstDash val="solid"/>
                      <a:round/>
                      <a:headEnd type="none" w="med" len="med"/>
                      <a:tailEnd type="none" w="med" len="med"/>
                    </a:lnL>
                    <a:lnR w="12700" cap="flat" cmpd="sng" algn="ctr">
                      <a:solidFill>
                        <a:srgbClr val="1F497D">
                          <a:lumMod val="20000"/>
                          <a:lumOff val="80000"/>
                        </a:srgbClr>
                      </a:solid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lvl1pPr marL="0" algn="l" defTabSz="1215306" rtl="0" eaLnBrk="1" latinLnBrk="0" hangingPunct="1">
                        <a:defRPr sz="2392" kern="1200">
                          <a:solidFill>
                            <a:schemeClr val="dk1"/>
                          </a:solidFill>
                          <a:latin typeface="Calibri"/>
                        </a:defRPr>
                      </a:lvl1pPr>
                      <a:lvl2pPr marL="607653" algn="l" defTabSz="1215306" rtl="0" eaLnBrk="1" latinLnBrk="0" hangingPunct="1">
                        <a:defRPr sz="2392" kern="1200">
                          <a:solidFill>
                            <a:schemeClr val="dk1"/>
                          </a:solidFill>
                          <a:latin typeface="Calibri"/>
                        </a:defRPr>
                      </a:lvl2pPr>
                      <a:lvl3pPr marL="1215306" algn="l" defTabSz="1215306" rtl="0" eaLnBrk="1" latinLnBrk="0" hangingPunct="1">
                        <a:defRPr sz="2392" kern="1200">
                          <a:solidFill>
                            <a:schemeClr val="dk1"/>
                          </a:solidFill>
                          <a:latin typeface="Calibri"/>
                        </a:defRPr>
                      </a:lvl3pPr>
                      <a:lvl4pPr marL="1822959" algn="l" defTabSz="1215306" rtl="0" eaLnBrk="1" latinLnBrk="0" hangingPunct="1">
                        <a:defRPr sz="2392" kern="1200">
                          <a:solidFill>
                            <a:schemeClr val="dk1"/>
                          </a:solidFill>
                          <a:latin typeface="Calibri"/>
                        </a:defRPr>
                      </a:lvl4pPr>
                      <a:lvl5pPr marL="2430612" algn="l" defTabSz="1215306" rtl="0" eaLnBrk="1" latinLnBrk="0" hangingPunct="1">
                        <a:defRPr sz="2392" kern="1200">
                          <a:solidFill>
                            <a:schemeClr val="dk1"/>
                          </a:solidFill>
                          <a:latin typeface="Calibri"/>
                        </a:defRPr>
                      </a:lvl5pPr>
                      <a:lvl6pPr marL="3038265" algn="l" defTabSz="1215306" rtl="0" eaLnBrk="1" latinLnBrk="0" hangingPunct="1">
                        <a:defRPr sz="2392" kern="1200">
                          <a:solidFill>
                            <a:schemeClr val="dk1"/>
                          </a:solidFill>
                          <a:latin typeface="Calibri"/>
                        </a:defRPr>
                      </a:lvl6pPr>
                      <a:lvl7pPr marL="3645919" algn="l" defTabSz="1215306" rtl="0" eaLnBrk="1" latinLnBrk="0" hangingPunct="1">
                        <a:defRPr sz="2392" kern="1200">
                          <a:solidFill>
                            <a:schemeClr val="dk1"/>
                          </a:solidFill>
                          <a:latin typeface="Calibri"/>
                        </a:defRPr>
                      </a:lvl7pPr>
                      <a:lvl8pPr marL="4253572" algn="l" defTabSz="1215306" rtl="0" eaLnBrk="1" latinLnBrk="0" hangingPunct="1">
                        <a:defRPr sz="2392" kern="1200">
                          <a:solidFill>
                            <a:schemeClr val="dk1"/>
                          </a:solidFill>
                          <a:latin typeface="Calibri"/>
                        </a:defRPr>
                      </a:lvl8pPr>
                      <a:lvl9pPr marL="4861225" algn="l" defTabSz="1215306" rtl="0" eaLnBrk="1" latinLnBrk="0" hangingPunct="1">
                        <a:defRPr sz="2392" kern="1200">
                          <a:solidFill>
                            <a:schemeClr val="dk1"/>
                          </a:solidFill>
                          <a:latin typeface="Calibri"/>
                        </a:defRPr>
                      </a:lvl9pPr>
                    </a:lstStyle>
                    <a:p>
                      <a:pPr marL="342900" indent="-342900">
                        <a:lnSpc>
                          <a:spcPct val="150000"/>
                        </a:lnSpc>
                        <a:spcAft>
                          <a:spcPts val="0"/>
                        </a:spcAft>
                        <a:buFont typeface="+mj-ea"/>
                        <a:buAutoNum type="circleNumDbPlain"/>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主要为可识别特定个人金融信息主体身份与金融状况的个人金融信息，以及用于金融产品与服务的关键信息，包括</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个人金融信息保护技术规范</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中规定的</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C2</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类</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342900" indent="-342900">
                        <a:lnSpc>
                          <a:spcPct val="150000"/>
                        </a:lnSpc>
                        <a:spcAft>
                          <a:spcPts val="0"/>
                        </a:spcAft>
                        <a:buFont typeface="+mj-ea"/>
                        <a:buAutoNum type="circleNumDbPlain"/>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一旦遭到未经授权的査看或未经授权的变更，会对个人金融信息主体的信息安全与财产安全造成一定危害</a:t>
                      </a:r>
                    </a:p>
                  </a:txBody>
                  <a:tcPr marL="68580" marR="68580" marT="0" marB="0">
                    <a:lnL w="12700" cap="flat" cmpd="sng" algn="ctr">
                      <a:solidFill>
                        <a:srgbClr val="1F497D">
                          <a:lumMod val="20000"/>
                          <a:lumOff val="80000"/>
                        </a:srgbClr>
                      </a:solidFill>
                      <a:prstDash val="solid"/>
                      <a:round/>
                      <a:headEnd type="none" w="med" len="med"/>
                      <a:tailEnd type="none" w="med" len="med"/>
                    </a:lnL>
                    <a:lnR w="12700" cap="flat" cmpd="sng" algn="ctr">
                      <a:solidFill>
                        <a:srgbClr val="1F497D">
                          <a:lumMod val="20000"/>
                          <a:lumOff val="80000"/>
                        </a:srgbClr>
                      </a:solid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lvl1pPr marL="0" algn="l" defTabSz="1215306" rtl="0" eaLnBrk="1" latinLnBrk="0" hangingPunct="1">
                        <a:defRPr sz="2392" kern="1200">
                          <a:solidFill>
                            <a:schemeClr val="dk1"/>
                          </a:solidFill>
                          <a:latin typeface="Calibri"/>
                        </a:defRPr>
                      </a:lvl1pPr>
                      <a:lvl2pPr marL="607653" algn="l" defTabSz="1215306" rtl="0" eaLnBrk="1" latinLnBrk="0" hangingPunct="1">
                        <a:defRPr sz="2392" kern="1200">
                          <a:solidFill>
                            <a:schemeClr val="dk1"/>
                          </a:solidFill>
                          <a:latin typeface="Calibri"/>
                        </a:defRPr>
                      </a:lvl2pPr>
                      <a:lvl3pPr marL="1215306" algn="l" defTabSz="1215306" rtl="0" eaLnBrk="1" latinLnBrk="0" hangingPunct="1">
                        <a:defRPr sz="2392" kern="1200">
                          <a:solidFill>
                            <a:schemeClr val="dk1"/>
                          </a:solidFill>
                          <a:latin typeface="Calibri"/>
                        </a:defRPr>
                      </a:lvl3pPr>
                      <a:lvl4pPr marL="1822959" algn="l" defTabSz="1215306" rtl="0" eaLnBrk="1" latinLnBrk="0" hangingPunct="1">
                        <a:defRPr sz="2392" kern="1200">
                          <a:solidFill>
                            <a:schemeClr val="dk1"/>
                          </a:solidFill>
                          <a:latin typeface="Calibri"/>
                        </a:defRPr>
                      </a:lvl4pPr>
                      <a:lvl5pPr marL="2430612" algn="l" defTabSz="1215306" rtl="0" eaLnBrk="1" latinLnBrk="0" hangingPunct="1">
                        <a:defRPr sz="2392" kern="1200">
                          <a:solidFill>
                            <a:schemeClr val="dk1"/>
                          </a:solidFill>
                          <a:latin typeface="Calibri"/>
                        </a:defRPr>
                      </a:lvl5pPr>
                      <a:lvl6pPr marL="3038265" algn="l" defTabSz="1215306" rtl="0" eaLnBrk="1" latinLnBrk="0" hangingPunct="1">
                        <a:defRPr sz="2392" kern="1200">
                          <a:solidFill>
                            <a:schemeClr val="dk1"/>
                          </a:solidFill>
                          <a:latin typeface="Calibri"/>
                        </a:defRPr>
                      </a:lvl6pPr>
                      <a:lvl7pPr marL="3645919" algn="l" defTabSz="1215306" rtl="0" eaLnBrk="1" latinLnBrk="0" hangingPunct="1">
                        <a:defRPr sz="2392" kern="1200">
                          <a:solidFill>
                            <a:schemeClr val="dk1"/>
                          </a:solidFill>
                          <a:latin typeface="Calibri"/>
                        </a:defRPr>
                      </a:lvl7pPr>
                      <a:lvl8pPr marL="4253572" algn="l" defTabSz="1215306" rtl="0" eaLnBrk="1" latinLnBrk="0" hangingPunct="1">
                        <a:defRPr sz="2392" kern="1200">
                          <a:solidFill>
                            <a:schemeClr val="dk1"/>
                          </a:solidFill>
                          <a:latin typeface="Calibri"/>
                        </a:defRPr>
                      </a:lvl8pPr>
                      <a:lvl9pPr marL="4861225" algn="l" defTabSz="1215306" rtl="0" eaLnBrk="1" latinLnBrk="0" hangingPunct="1">
                        <a:defRPr sz="2392" kern="1200">
                          <a:solidFill>
                            <a:schemeClr val="dk1"/>
                          </a:solidFill>
                          <a:latin typeface="Calibri"/>
                        </a:defRPr>
                      </a:lvl9pPr>
                    </a:lstStyle>
                    <a:p>
                      <a:pPr marL="342900" indent="-342900">
                        <a:lnSpc>
                          <a:spcPct val="150000"/>
                        </a:lnSpc>
                        <a:spcAft>
                          <a:spcPts val="0"/>
                        </a:spcAft>
                        <a:buFont typeface="+mj-ea"/>
                        <a:buAutoNum type="circleNumDbPlain"/>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主要指供</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XX</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银行内部使用的个人金融信息，包括</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个人金融信息保护技术规范</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中规定的</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C1</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类</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342900" indent="-342900">
                        <a:lnSpc>
                          <a:spcPct val="150000"/>
                        </a:lnSpc>
                        <a:spcAft>
                          <a:spcPts val="0"/>
                        </a:spcAft>
                        <a:buFont typeface="+mj-ea"/>
                        <a:buAutoNum type="circleNumDbPlain"/>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一旦遭到未经授权的査看或未经授权的变更，可能会对个人金融信息主体的信息安全与财产安全造成一定影响</a:t>
                      </a:r>
                    </a:p>
                  </a:txBody>
                  <a:tcPr marL="68580" marR="68580" marT="0" marB="0">
                    <a:lnL w="12700" cap="flat" cmpd="sng" algn="ctr">
                      <a:solidFill>
                        <a:srgbClr val="1F497D">
                          <a:lumMod val="20000"/>
                          <a:lumOff val="80000"/>
                        </a:srgbClr>
                      </a:solidFill>
                      <a:prstDash val="solid"/>
                      <a:round/>
                      <a:headEnd type="none" w="med" len="med"/>
                      <a:tailEnd type="none" w="med" len="med"/>
                    </a:lnL>
                    <a:lnR w="12700" cap="flat" cmpd="sng" algn="ctr">
                      <a:solidFill>
                        <a:srgbClr val="1F497D">
                          <a:lumMod val="20000"/>
                          <a:lumOff val="80000"/>
                        </a:srgbClr>
                      </a:solid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2500909067"/>
                  </a:ext>
                </a:extLst>
              </a:tr>
              <a:tr h="1946962">
                <a:tc vMerge="1">
                  <a:txBody>
                    <a:bodyPr/>
                    <a:lstStyle/>
                    <a:p>
                      <a:endParaRPr lang="zh-CN" altLang="en-US"/>
                    </a:p>
                  </a:txBody>
                  <a:tcPr/>
                </a:tc>
                <a:tc>
                  <a:txBody>
                    <a:bodyPr/>
                    <a:lstStyle>
                      <a:lvl1pPr marL="0" algn="l" defTabSz="1215306" rtl="0" eaLnBrk="1" latinLnBrk="0" hangingPunct="1">
                        <a:defRPr sz="2392" kern="1200">
                          <a:solidFill>
                            <a:schemeClr val="dk1"/>
                          </a:solidFill>
                          <a:latin typeface="Calibri"/>
                        </a:defRPr>
                      </a:lvl1pPr>
                      <a:lvl2pPr marL="607653" algn="l" defTabSz="1215306" rtl="0" eaLnBrk="1" latinLnBrk="0" hangingPunct="1">
                        <a:defRPr sz="2392" kern="1200">
                          <a:solidFill>
                            <a:schemeClr val="dk1"/>
                          </a:solidFill>
                          <a:latin typeface="Calibri"/>
                        </a:defRPr>
                      </a:lvl2pPr>
                      <a:lvl3pPr marL="1215306" algn="l" defTabSz="1215306" rtl="0" eaLnBrk="1" latinLnBrk="0" hangingPunct="1">
                        <a:defRPr sz="2392" kern="1200">
                          <a:solidFill>
                            <a:schemeClr val="dk1"/>
                          </a:solidFill>
                          <a:latin typeface="Calibri"/>
                        </a:defRPr>
                      </a:lvl3pPr>
                      <a:lvl4pPr marL="1822959" algn="l" defTabSz="1215306" rtl="0" eaLnBrk="1" latinLnBrk="0" hangingPunct="1">
                        <a:defRPr sz="2392" kern="1200">
                          <a:solidFill>
                            <a:schemeClr val="dk1"/>
                          </a:solidFill>
                          <a:latin typeface="Calibri"/>
                        </a:defRPr>
                      </a:lvl4pPr>
                      <a:lvl5pPr marL="2430612" algn="l" defTabSz="1215306" rtl="0" eaLnBrk="1" latinLnBrk="0" hangingPunct="1">
                        <a:defRPr sz="2392" kern="1200">
                          <a:solidFill>
                            <a:schemeClr val="dk1"/>
                          </a:solidFill>
                          <a:latin typeface="Calibri"/>
                        </a:defRPr>
                      </a:lvl5pPr>
                      <a:lvl6pPr marL="3038265" algn="l" defTabSz="1215306" rtl="0" eaLnBrk="1" latinLnBrk="0" hangingPunct="1">
                        <a:defRPr sz="2392" kern="1200">
                          <a:solidFill>
                            <a:schemeClr val="dk1"/>
                          </a:solidFill>
                          <a:latin typeface="Calibri"/>
                        </a:defRPr>
                      </a:lvl6pPr>
                      <a:lvl7pPr marL="3645919" algn="l" defTabSz="1215306" rtl="0" eaLnBrk="1" latinLnBrk="0" hangingPunct="1">
                        <a:defRPr sz="2392" kern="1200">
                          <a:solidFill>
                            <a:schemeClr val="dk1"/>
                          </a:solidFill>
                          <a:latin typeface="Calibri"/>
                        </a:defRPr>
                      </a:lvl7pPr>
                      <a:lvl8pPr marL="4253572" algn="l" defTabSz="1215306" rtl="0" eaLnBrk="1" latinLnBrk="0" hangingPunct="1">
                        <a:defRPr sz="2392" kern="1200">
                          <a:solidFill>
                            <a:schemeClr val="dk1"/>
                          </a:solidFill>
                          <a:latin typeface="Calibri"/>
                        </a:defRPr>
                      </a:lvl8pPr>
                      <a:lvl9pPr marL="4861225" algn="l" defTabSz="1215306" rtl="0" eaLnBrk="1" latinLnBrk="0" hangingPunct="1">
                        <a:defRPr sz="2392" kern="1200">
                          <a:solidFill>
                            <a:schemeClr val="dk1"/>
                          </a:solidFill>
                          <a:latin typeface="Calibri"/>
                        </a:defRPr>
                      </a:lvl9pPr>
                    </a:lstStyle>
                    <a:p>
                      <a:pPr marL="0" marR="0" lvl="0" indent="0" algn="l" defTabSz="843915" rtl="0" eaLnBrk="1" fontAlgn="auto" latinLnBrk="0" hangingPunct="1">
                        <a:lnSpc>
                          <a:spcPct val="150000"/>
                        </a:lnSpc>
                        <a:spcBef>
                          <a:spcPts val="0"/>
                        </a:spcBef>
                        <a:spcAft>
                          <a:spcPts val="0"/>
                        </a:spcAft>
                        <a:buClrTx/>
                        <a:buSzTx/>
                        <a:buFontTx/>
                        <a:buNone/>
                        <a:tabLst/>
                        <a:defRPr/>
                      </a:pPr>
                      <a:r>
                        <a:rPr lang="zh-CN" altLang="en-US" sz="1300" kern="1200" dirty="0">
                          <a:solidFill>
                            <a:schemeClr val="dk1"/>
                          </a:solidFill>
                          <a:effectLst/>
                          <a:latin typeface="Microsoft YaHei" panose="020B0503020204020204" pitchFamily="34" charset="-122"/>
                          <a:ea typeface="Microsoft YaHei" panose="020B0503020204020204" pitchFamily="34" charset="-122"/>
                          <a:cs typeface="+mn-cs"/>
                        </a:rPr>
                        <a:t>示例</a:t>
                      </a:r>
                      <a:endParaRPr lang="en-US" altLang="zh-CN" sz="1300" kern="1200" dirty="0">
                        <a:solidFill>
                          <a:schemeClr val="dk1"/>
                        </a:solidFill>
                        <a:effectLst/>
                        <a:latin typeface="Microsoft YaHei" panose="020B0503020204020204" pitchFamily="34" charset="-122"/>
                        <a:ea typeface="Microsoft YaHei" panose="020B0503020204020204" pitchFamily="34" charset="-122"/>
                        <a:cs typeface="+mn-cs"/>
                      </a:endParaRPr>
                    </a:p>
                  </a:txBody>
                  <a:tcPr marL="68580" marR="68580" marT="0" marB="0">
                    <a:lnL w="12700" cap="flat" cmpd="sng" algn="ctr">
                      <a:solidFill>
                        <a:srgbClr val="1F497D">
                          <a:lumMod val="20000"/>
                          <a:lumOff val="80000"/>
                        </a:srgbClr>
                      </a:solidFill>
                      <a:prstDash val="solid"/>
                      <a:round/>
                      <a:headEnd type="none" w="med" len="med"/>
                      <a:tailEnd type="none" w="med" len="med"/>
                    </a:lnL>
                    <a:lnR w="12700" cap="flat" cmpd="sng" algn="ctr">
                      <a:solidFill>
                        <a:srgbClr val="1F497D">
                          <a:lumMod val="20000"/>
                          <a:lumOff val="80000"/>
                        </a:srgbClr>
                      </a:solid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5306" rtl="0" eaLnBrk="1" latinLnBrk="0" hangingPunct="1">
                        <a:defRPr sz="2392" kern="1200">
                          <a:solidFill>
                            <a:schemeClr val="dk1"/>
                          </a:solidFill>
                          <a:latin typeface="Calibri"/>
                        </a:defRPr>
                      </a:lvl1pPr>
                      <a:lvl2pPr marL="607653" algn="l" defTabSz="1215306" rtl="0" eaLnBrk="1" latinLnBrk="0" hangingPunct="1">
                        <a:defRPr sz="2392" kern="1200">
                          <a:solidFill>
                            <a:schemeClr val="dk1"/>
                          </a:solidFill>
                          <a:latin typeface="Calibri"/>
                        </a:defRPr>
                      </a:lvl2pPr>
                      <a:lvl3pPr marL="1215306" algn="l" defTabSz="1215306" rtl="0" eaLnBrk="1" latinLnBrk="0" hangingPunct="1">
                        <a:defRPr sz="2392" kern="1200">
                          <a:solidFill>
                            <a:schemeClr val="dk1"/>
                          </a:solidFill>
                          <a:latin typeface="Calibri"/>
                        </a:defRPr>
                      </a:lvl3pPr>
                      <a:lvl4pPr marL="1822959" algn="l" defTabSz="1215306" rtl="0" eaLnBrk="1" latinLnBrk="0" hangingPunct="1">
                        <a:defRPr sz="2392" kern="1200">
                          <a:solidFill>
                            <a:schemeClr val="dk1"/>
                          </a:solidFill>
                          <a:latin typeface="Calibri"/>
                        </a:defRPr>
                      </a:lvl4pPr>
                      <a:lvl5pPr marL="2430612" algn="l" defTabSz="1215306" rtl="0" eaLnBrk="1" latinLnBrk="0" hangingPunct="1">
                        <a:defRPr sz="2392" kern="1200">
                          <a:solidFill>
                            <a:schemeClr val="dk1"/>
                          </a:solidFill>
                          <a:latin typeface="Calibri"/>
                        </a:defRPr>
                      </a:lvl5pPr>
                      <a:lvl6pPr marL="3038265" algn="l" defTabSz="1215306" rtl="0" eaLnBrk="1" latinLnBrk="0" hangingPunct="1">
                        <a:defRPr sz="2392" kern="1200">
                          <a:solidFill>
                            <a:schemeClr val="dk1"/>
                          </a:solidFill>
                          <a:latin typeface="Calibri"/>
                        </a:defRPr>
                      </a:lvl6pPr>
                      <a:lvl7pPr marL="3645919" algn="l" defTabSz="1215306" rtl="0" eaLnBrk="1" latinLnBrk="0" hangingPunct="1">
                        <a:defRPr sz="2392" kern="1200">
                          <a:solidFill>
                            <a:schemeClr val="dk1"/>
                          </a:solidFill>
                          <a:latin typeface="Calibri"/>
                        </a:defRPr>
                      </a:lvl7pPr>
                      <a:lvl8pPr marL="4253572" algn="l" defTabSz="1215306" rtl="0" eaLnBrk="1" latinLnBrk="0" hangingPunct="1">
                        <a:defRPr sz="2392" kern="1200">
                          <a:solidFill>
                            <a:schemeClr val="dk1"/>
                          </a:solidFill>
                          <a:latin typeface="Calibri"/>
                        </a:defRPr>
                      </a:lvl8pPr>
                      <a:lvl9pPr marL="4861225" algn="l" defTabSz="1215306" rtl="0" eaLnBrk="1" latinLnBrk="0" hangingPunct="1">
                        <a:defRPr sz="2392" kern="1200">
                          <a:solidFill>
                            <a:schemeClr val="dk1"/>
                          </a:solidFill>
                          <a:latin typeface="Calibri"/>
                        </a:defRPr>
                      </a:lvl9pPr>
                    </a:lstStyle>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银行卡磁道数据（或芯片等效信息）</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卡片验证码（</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CVN</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和</a:t>
                      </a: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CVN2</a:t>
                      </a: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会员登录密码</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卡片有效期</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银行卡密码</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网络支付交易密码</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endPar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endParaRPr>
                    </a:p>
                  </a:txBody>
                  <a:tcPr marL="72000" marR="0" marT="0" marB="0">
                    <a:lnL w="12700" cap="flat" cmpd="sng" algn="ctr">
                      <a:solidFill>
                        <a:srgbClr val="1F497D">
                          <a:lumMod val="20000"/>
                          <a:lumOff val="80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5306" rtl="0" eaLnBrk="1" latinLnBrk="0" hangingPunct="1">
                        <a:defRPr sz="2392" kern="1200">
                          <a:solidFill>
                            <a:schemeClr val="dk1"/>
                          </a:solidFill>
                          <a:latin typeface="Calibri"/>
                        </a:defRPr>
                      </a:lvl1pPr>
                      <a:lvl2pPr marL="607653" algn="l" defTabSz="1215306" rtl="0" eaLnBrk="1" latinLnBrk="0" hangingPunct="1">
                        <a:defRPr sz="2392" kern="1200">
                          <a:solidFill>
                            <a:schemeClr val="dk1"/>
                          </a:solidFill>
                          <a:latin typeface="Calibri"/>
                        </a:defRPr>
                      </a:lvl2pPr>
                      <a:lvl3pPr marL="1215306" algn="l" defTabSz="1215306" rtl="0" eaLnBrk="1" latinLnBrk="0" hangingPunct="1">
                        <a:defRPr sz="2392" kern="1200">
                          <a:solidFill>
                            <a:schemeClr val="dk1"/>
                          </a:solidFill>
                          <a:latin typeface="Calibri"/>
                        </a:defRPr>
                      </a:lvl3pPr>
                      <a:lvl4pPr marL="1822959" algn="l" defTabSz="1215306" rtl="0" eaLnBrk="1" latinLnBrk="0" hangingPunct="1">
                        <a:defRPr sz="2392" kern="1200">
                          <a:solidFill>
                            <a:schemeClr val="dk1"/>
                          </a:solidFill>
                          <a:latin typeface="Calibri"/>
                        </a:defRPr>
                      </a:lvl4pPr>
                      <a:lvl5pPr marL="2430612" algn="l" defTabSz="1215306" rtl="0" eaLnBrk="1" latinLnBrk="0" hangingPunct="1">
                        <a:defRPr sz="2392" kern="1200">
                          <a:solidFill>
                            <a:schemeClr val="dk1"/>
                          </a:solidFill>
                          <a:latin typeface="Calibri"/>
                        </a:defRPr>
                      </a:lvl5pPr>
                      <a:lvl6pPr marL="3038265" algn="l" defTabSz="1215306" rtl="0" eaLnBrk="1" latinLnBrk="0" hangingPunct="1">
                        <a:defRPr sz="2392" kern="1200">
                          <a:solidFill>
                            <a:schemeClr val="dk1"/>
                          </a:solidFill>
                          <a:latin typeface="Calibri"/>
                        </a:defRPr>
                      </a:lvl6pPr>
                      <a:lvl7pPr marL="3645919" algn="l" defTabSz="1215306" rtl="0" eaLnBrk="1" latinLnBrk="0" hangingPunct="1">
                        <a:defRPr sz="2392" kern="1200">
                          <a:solidFill>
                            <a:schemeClr val="dk1"/>
                          </a:solidFill>
                          <a:latin typeface="Calibri"/>
                        </a:defRPr>
                      </a:lvl7pPr>
                      <a:lvl8pPr marL="4253572" algn="l" defTabSz="1215306" rtl="0" eaLnBrk="1" latinLnBrk="0" hangingPunct="1">
                        <a:defRPr sz="2392" kern="1200">
                          <a:solidFill>
                            <a:schemeClr val="dk1"/>
                          </a:solidFill>
                          <a:latin typeface="Calibri"/>
                        </a:defRPr>
                      </a:lvl8pPr>
                      <a:lvl9pPr marL="4861225" algn="l" defTabSz="1215306" rtl="0" eaLnBrk="1" latinLnBrk="0" hangingPunct="1">
                        <a:defRPr sz="2392" kern="1200">
                          <a:solidFill>
                            <a:schemeClr val="dk1"/>
                          </a:solidFill>
                          <a:latin typeface="Calibri"/>
                        </a:defRPr>
                      </a:lvl9pPr>
                    </a:lstStyle>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个人的指纹</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人脸</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虹膜</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耳纹</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掌纹</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静脉</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声纹</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眼纹</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endPar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endParaRPr>
                    </a:p>
                  </a:txBody>
                  <a:tcPr marL="72000" marR="0" marT="0" marB="0">
                    <a:lnL w="12700" cap="flat" cmpd="sng" algn="ctr">
                      <a:noFill/>
                      <a:prstDash val="solid"/>
                      <a:round/>
                      <a:headEnd type="none" w="med" len="med"/>
                      <a:tailEnd type="none" w="med" len="med"/>
                    </a:lnL>
                    <a:lnR w="12700" cap="flat" cmpd="sng" algn="ctr">
                      <a:solidFill>
                        <a:srgbClr val="1F497D">
                          <a:lumMod val="20000"/>
                          <a:lumOff val="80000"/>
                        </a:srgbClr>
                      </a:solid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5306" rtl="0" eaLnBrk="1" latinLnBrk="0" hangingPunct="1">
                        <a:defRPr sz="2392" kern="1200">
                          <a:solidFill>
                            <a:schemeClr val="dk1"/>
                          </a:solidFill>
                          <a:latin typeface="Calibri"/>
                        </a:defRPr>
                      </a:lvl1pPr>
                      <a:lvl2pPr marL="607653" algn="l" defTabSz="1215306" rtl="0" eaLnBrk="1" latinLnBrk="0" hangingPunct="1">
                        <a:defRPr sz="2392" kern="1200">
                          <a:solidFill>
                            <a:schemeClr val="dk1"/>
                          </a:solidFill>
                          <a:latin typeface="Calibri"/>
                        </a:defRPr>
                      </a:lvl2pPr>
                      <a:lvl3pPr marL="1215306" algn="l" defTabSz="1215306" rtl="0" eaLnBrk="1" latinLnBrk="0" hangingPunct="1">
                        <a:defRPr sz="2392" kern="1200">
                          <a:solidFill>
                            <a:schemeClr val="dk1"/>
                          </a:solidFill>
                          <a:latin typeface="Calibri"/>
                        </a:defRPr>
                      </a:lvl3pPr>
                      <a:lvl4pPr marL="1822959" algn="l" defTabSz="1215306" rtl="0" eaLnBrk="1" latinLnBrk="0" hangingPunct="1">
                        <a:defRPr sz="2392" kern="1200">
                          <a:solidFill>
                            <a:schemeClr val="dk1"/>
                          </a:solidFill>
                          <a:latin typeface="Calibri"/>
                        </a:defRPr>
                      </a:lvl4pPr>
                      <a:lvl5pPr marL="2430612" algn="l" defTabSz="1215306" rtl="0" eaLnBrk="1" latinLnBrk="0" hangingPunct="1">
                        <a:defRPr sz="2392" kern="1200">
                          <a:solidFill>
                            <a:schemeClr val="dk1"/>
                          </a:solidFill>
                          <a:latin typeface="Calibri"/>
                        </a:defRPr>
                      </a:lvl5pPr>
                      <a:lvl6pPr marL="3038265" algn="l" defTabSz="1215306" rtl="0" eaLnBrk="1" latinLnBrk="0" hangingPunct="1">
                        <a:defRPr sz="2392" kern="1200">
                          <a:solidFill>
                            <a:schemeClr val="dk1"/>
                          </a:solidFill>
                          <a:latin typeface="Calibri"/>
                        </a:defRPr>
                      </a:lvl6pPr>
                      <a:lvl7pPr marL="3645919" algn="l" defTabSz="1215306" rtl="0" eaLnBrk="1" latinLnBrk="0" hangingPunct="1">
                        <a:defRPr sz="2392" kern="1200">
                          <a:solidFill>
                            <a:schemeClr val="dk1"/>
                          </a:solidFill>
                          <a:latin typeface="Calibri"/>
                        </a:defRPr>
                      </a:lvl7pPr>
                      <a:lvl8pPr marL="4253572" algn="l" defTabSz="1215306" rtl="0" eaLnBrk="1" latinLnBrk="0" hangingPunct="1">
                        <a:defRPr sz="2392" kern="1200">
                          <a:solidFill>
                            <a:schemeClr val="dk1"/>
                          </a:solidFill>
                          <a:latin typeface="Calibri"/>
                        </a:defRPr>
                      </a:lvl8pPr>
                      <a:lvl9pPr marL="4861225" algn="l" defTabSz="1215306" rtl="0" eaLnBrk="1" latinLnBrk="0" hangingPunct="1">
                        <a:defRPr sz="2392" kern="1200">
                          <a:solidFill>
                            <a:schemeClr val="dk1"/>
                          </a:solidFill>
                          <a:latin typeface="Calibri"/>
                        </a:defRPr>
                      </a:lvl9pPr>
                    </a:lstStyle>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个人姓名</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住所地或工作单位地址（联系地址）</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联系方式（移动电话、固定电话）</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身份证件</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证件号码</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p>
                  </a:txBody>
                  <a:tcPr marL="72000" marR="0" marT="0" marB="0">
                    <a:lnL w="12700" cap="flat" cmpd="sng" algn="ctr">
                      <a:solidFill>
                        <a:srgbClr val="1F497D">
                          <a:lumMod val="20000"/>
                          <a:lumOff val="80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5306" rtl="0" eaLnBrk="1" latinLnBrk="0" hangingPunct="1">
                        <a:defRPr sz="2392" kern="1200">
                          <a:solidFill>
                            <a:schemeClr val="dk1"/>
                          </a:solidFill>
                          <a:latin typeface="Calibri"/>
                        </a:defRPr>
                      </a:lvl1pPr>
                      <a:lvl2pPr marL="607653" algn="l" defTabSz="1215306" rtl="0" eaLnBrk="1" latinLnBrk="0" hangingPunct="1">
                        <a:defRPr sz="2392" kern="1200">
                          <a:solidFill>
                            <a:schemeClr val="dk1"/>
                          </a:solidFill>
                          <a:latin typeface="Calibri"/>
                        </a:defRPr>
                      </a:lvl2pPr>
                      <a:lvl3pPr marL="1215306" algn="l" defTabSz="1215306" rtl="0" eaLnBrk="1" latinLnBrk="0" hangingPunct="1">
                        <a:defRPr sz="2392" kern="1200">
                          <a:solidFill>
                            <a:schemeClr val="dk1"/>
                          </a:solidFill>
                          <a:latin typeface="Calibri"/>
                        </a:defRPr>
                      </a:lvl3pPr>
                      <a:lvl4pPr marL="1822959" algn="l" defTabSz="1215306" rtl="0" eaLnBrk="1" latinLnBrk="0" hangingPunct="1">
                        <a:defRPr sz="2392" kern="1200">
                          <a:solidFill>
                            <a:schemeClr val="dk1"/>
                          </a:solidFill>
                          <a:latin typeface="Calibri"/>
                        </a:defRPr>
                      </a:lvl4pPr>
                      <a:lvl5pPr marL="2430612" algn="l" defTabSz="1215306" rtl="0" eaLnBrk="1" latinLnBrk="0" hangingPunct="1">
                        <a:defRPr sz="2392" kern="1200">
                          <a:solidFill>
                            <a:schemeClr val="dk1"/>
                          </a:solidFill>
                          <a:latin typeface="Calibri"/>
                        </a:defRPr>
                      </a:lvl5pPr>
                      <a:lvl6pPr marL="3038265" algn="l" defTabSz="1215306" rtl="0" eaLnBrk="1" latinLnBrk="0" hangingPunct="1">
                        <a:defRPr sz="2392" kern="1200">
                          <a:solidFill>
                            <a:schemeClr val="dk1"/>
                          </a:solidFill>
                          <a:latin typeface="Calibri"/>
                        </a:defRPr>
                      </a:lvl6pPr>
                      <a:lvl7pPr marL="3645919" algn="l" defTabSz="1215306" rtl="0" eaLnBrk="1" latinLnBrk="0" hangingPunct="1">
                        <a:defRPr sz="2392" kern="1200">
                          <a:solidFill>
                            <a:schemeClr val="dk1"/>
                          </a:solidFill>
                          <a:latin typeface="Calibri"/>
                        </a:defRPr>
                      </a:lvl7pPr>
                      <a:lvl8pPr marL="4253572" algn="l" defTabSz="1215306" rtl="0" eaLnBrk="1" latinLnBrk="0" hangingPunct="1">
                        <a:defRPr sz="2392" kern="1200">
                          <a:solidFill>
                            <a:schemeClr val="dk1"/>
                          </a:solidFill>
                          <a:latin typeface="Calibri"/>
                        </a:defRPr>
                      </a:lvl8pPr>
                      <a:lvl9pPr marL="4861225" algn="l" defTabSz="1215306" rtl="0" eaLnBrk="1" latinLnBrk="0" hangingPunct="1">
                        <a:defRPr sz="2392" kern="1200">
                          <a:solidFill>
                            <a:schemeClr val="dk1"/>
                          </a:solidFill>
                          <a:latin typeface="Calibri"/>
                        </a:defRPr>
                      </a:lvl9pPr>
                    </a:lstStyle>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动态口令</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短信验证码</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密码提示问题答案</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动态声纹密码</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indent="0">
                        <a:lnSpc>
                          <a:spcPct val="150000"/>
                        </a:lnSpc>
                        <a:spcAft>
                          <a:spcPts val="0"/>
                        </a:spcAft>
                        <a:buFont typeface="+mj-ea"/>
                        <a:buNone/>
                      </a:pP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endPar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endParaRPr>
                    </a:p>
                  </a:txBody>
                  <a:tcPr marL="72000" marR="0" marT="0" marB="0">
                    <a:lnL w="12700" cap="flat" cmpd="sng" algn="ctr">
                      <a:noFill/>
                      <a:prstDash val="solid"/>
                      <a:round/>
                      <a:headEnd type="none" w="med" len="med"/>
                      <a:tailEnd type="none" w="med" len="med"/>
                    </a:lnL>
                    <a:lnR w="12700" cap="flat" cmpd="sng" algn="ctr">
                      <a:solidFill>
                        <a:srgbClr val="1F497D">
                          <a:lumMod val="20000"/>
                          <a:lumOff val="80000"/>
                        </a:srgbClr>
                      </a:solid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5306" rtl="0" eaLnBrk="1" latinLnBrk="0" hangingPunct="1">
                        <a:defRPr sz="2392" kern="1200">
                          <a:solidFill>
                            <a:schemeClr val="dk1"/>
                          </a:solidFill>
                          <a:latin typeface="Calibri"/>
                        </a:defRPr>
                      </a:lvl1pPr>
                      <a:lvl2pPr marL="607653" algn="l" defTabSz="1215306" rtl="0" eaLnBrk="1" latinLnBrk="0" hangingPunct="1">
                        <a:defRPr sz="2392" kern="1200">
                          <a:solidFill>
                            <a:schemeClr val="dk1"/>
                          </a:solidFill>
                          <a:latin typeface="Calibri"/>
                        </a:defRPr>
                      </a:lvl2pPr>
                      <a:lvl3pPr marL="1215306" algn="l" defTabSz="1215306" rtl="0" eaLnBrk="1" latinLnBrk="0" hangingPunct="1">
                        <a:defRPr sz="2392" kern="1200">
                          <a:solidFill>
                            <a:schemeClr val="dk1"/>
                          </a:solidFill>
                          <a:latin typeface="Calibri"/>
                        </a:defRPr>
                      </a:lvl3pPr>
                      <a:lvl4pPr marL="1822959" algn="l" defTabSz="1215306" rtl="0" eaLnBrk="1" latinLnBrk="0" hangingPunct="1">
                        <a:defRPr sz="2392" kern="1200">
                          <a:solidFill>
                            <a:schemeClr val="dk1"/>
                          </a:solidFill>
                          <a:latin typeface="Calibri"/>
                        </a:defRPr>
                      </a:lvl4pPr>
                      <a:lvl5pPr marL="2430612" algn="l" defTabSz="1215306" rtl="0" eaLnBrk="1" latinLnBrk="0" hangingPunct="1">
                        <a:defRPr sz="2392" kern="1200">
                          <a:solidFill>
                            <a:schemeClr val="dk1"/>
                          </a:solidFill>
                          <a:latin typeface="Calibri"/>
                        </a:defRPr>
                      </a:lvl5pPr>
                      <a:lvl6pPr marL="3038265" algn="l" defTabSz="1215306" rtl="0" eaLnBrk="1" latinLnBrk="0" hangingPunct="1">
                        <a:defRPr sz="2392" kern="1200">
                          <a:solidFill>
                            <a:schemeClr val="dk1"/>
                          </a:solidFill>
                          <a:latin typeface="Calibri"/>
                        </a:defRPr>
                      </a:lvl6pPr>
                      <a:lvl7pPr marL="3645919" algn="l" defTabSz="1215306" rtl="0" eaLnBrk="1" latinLnBrk="0" hangingPunct="1">
                        <a:defRPr sz="2392" kern="1200">
                          <a:solidFill>
                            <a:schemeClr val="dk1"/>
                          </a:solidFill>
                          <a:latin typeface="Calibri"/>
                        </a:defRPr>
                      </a:lvl7pPr>
                      <a:lvl8pPr marL="4253572" algn="l" defTabSz="1215306" rtl="0" eaLnBrk="1" latinLnBrk="0" hangingPunct="1">
                        <a:defRPr sz="2392" kern="1200">
                          <a:solidFill>
                            <a:schemeClr val="dk1"/>
                          </a:solidFill>
                          <a:latin typeface="Calibri"/>
                        </a:defRPr>
                      </a:lvl8pPr>
                      <a:lvl9pPr marL="4861225" algn="l" defTabSz="1215306" rtl="0" eaLnBrk="1" latinLnBrk="0" hangingPunct="1">
                        <a:defRPr sz="2392" kern="1200">
                          <a:solidFill>
                            <a:schemeClr val="dk1"/>
                          </a:solidFill>
                          <a:latin typeface="Calibri"/>
                        </a:defRPr>
                      </a:lvl9pPr>
                    </a:lstStyle>
                    <a:p>
                      <a:pPr>
                        <a:lnSpc>
                          <a:spcPct val="150000"/>
                        </a:lnSpc>
                        <a:spcAft>
                          <a:spcPts val="0"/>
                        </a:spcAft>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账户开立时间</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a:lnSpc>
                          <a:spcPct val="150000"/>
                        </a:lnSpc>
                        <a:spcAft>
                          <a:spcPts val="0"/>
                        </a:spcAft>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开户机构</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a:lnSpc>
                          <a:spcPct val="150000"/>
                        </a:lnSpc>
                        <a:spcAft>
                          <a:spcPts val="0"/>
                        </a:spcAft>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基于账户信息产生的支付标记信息</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a:lnSpc>
                          <a:spcPct val="150000"/>
                        </a:lnSpc>
                        <a:spcAft>
                          <a:spcPts val="0"/>
                        </a:spcAft>
                      </a:pP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endPar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endParaRPr>
                    </a:p>
                  </a:txBody>
                  <a:tcPr marL="72000" marR="0" marT="0" marB="0">
                    <a:lnL w="12700" cap="flat" cmpd="sng" algn="ctr">
                      <a:solidFill>
                        <a:srgbClr val="1F497D">
                          <a:lumMod val="20000"/>
                          <a:lumOff val="80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5306" rtl="0" eaLnBrk="1" latinLnBrk="0" hangingPunct="1">
                        <a:defRPr sz="2392" kern="1200">
                          <a:solidFill>
                            <a:schemeClr val="dk1"/>
                          </a:solidFill>
                          <a:latin typeface="Calibri"/>
                        </a:defRPr>
                      </a:lvl1pPr>
                      <a:lvl2pPr marL="607653" algn="l" defTabSz="1215306" rtl="0" eaLnBrk="1" latinLnBrk="0" hangingPunct="1">
                        <a:defRPr sz="2392" kern="1200">
                          <a:solidFill>
                            <a:schemeClr val="dk1"/>
                          </a:solidFill>
                          <a:latin typeface="Calibri"/>
                        </a:defRPr>
                      </a:lvl2pPr>
                      <a:lvl3pPr marL="1215306" algn="l" defTabSz="1215306" rtl="0" eaLnBrk="1" latinLnBrk="0" hangingPunct="1">
                        <a:defRPr sz="2392" kern="1200">
                          <a:solidFill>
                            <a:schemeClr val="dk1"/>
                          </a:solidFill>
                          <a:latin typeface="Calibri"/>
                        </a:defRPr>
                      </a:lvl3pPr>
                      <a:lvl4pPr marL="1822959" algn="l" defTabSz="1215306" rtl="0" eaLnBrk="1" latinLnBrk="0" hangingPunct="1">
                        <a:defRPr sz="2392" kern="1200">
                          <a:solidFill>
                            <a:schemeClr val="dk1"/>
                          </a:solidFill>
                          <a:latin typeface="Calibri"/>
                        </a:defRPr>
                      </a:lvl4pPr>
                      <a:lvl5pPr marL="2430612" algn="l" defTabSz="1215306" rtl="0" eaLnBrk="1" latinLnBrk="0" hangingPunct="1">
                        <a:defRPr sz="2392" kern="1200">
                          <a:solidFill>
                            <a:schemeClr val="dk1"/>
                          </a:solidFill>
                          <a:latin typeface="Calibri"/>
                        </a:defRPr>
                      </a:lvl5pPr>
                      <a:lvl6pPr marL="3038265" algn="l" defTabSz="1215306" rtl="0" eaLnBrk="1" latinLnBrk="0" hangingPunct="1">
                        <a:defRPr sz="2392" kern="1200">
                          <a:solidFill>
                            <a:schemeClr val="dk1"/>
                          </a:solidFill>
                          <a:latin typeface="Calibri"/>
                        </a:defRPr>
                      </a:lvl6pPr>
                      <a:lvl7pPr marL="3645919" algn="l" defTabSz="1215306" rtl="0" eaLnBrk="1" latinLnBrk="0" hangingPunct="1">
                        <a:defRPr sz="2392" kern="1200">
                          <a:solidFill>
                            <a:schemeClr val="dk1"/>
                          </a:solidFill>
                          <a:latin typeface="Calibri"/>
                        </a:defRPr>
                      </a:lvl7pPr>
                      <a:lvl8pPr marL="4253572" algn="l" defTabSz="1215306" rtl="0" eaLnBrk="1" latinLnBrk="0" hangingPunct="1">
                        <a:defRPr sz="2392" kern="1200">
                          <a:solidFill>
                            <a:schemeClr val="dk1"/>
                          </a:solidFill>
                          <a:latin typeface="Calibri"/>
                        </a:defRPr>
                      </a:lvl8pPr>
                      <a:lvl9pPr marL="4861225" algn="l" defTabSz="1215306" rtl="0" eaLnBrk="1" latinLnBrk="0" hangingPunct="1">
                        <a:defRPr sz="2392" kern="1200">
                          <a:solidFill>
                            <a:schemeClr val="dk1"/>
                          </a:solidFill>
                          <a:latin typeface="Calibri"/>
                        </a:defRPr>
                      </a:lvl9pPr>
                    </a:lstStyle>
                    <a:p>
                      <a:pPr marL="0" marR="0" lvl="0" indent="0" algn="l" defTabSz="843915" rtl="0" eaLnBrk="1" fontAlgn="auto" latinLnBrk="0" hangingPunct="1">
                        <a:lnSpc>
                          <a:spcPct val="150000"/>
                        </a:lnSpc>
                        <a:spcBef>
                          <a:spcPts val="0"/>
                        </a:spcBef>
                        <a:spcAft>
                          <a:spcPts val="0"/>
                        </a:spcAft>
                        <a:buClrTx/>
                        <a:buSzTx/>
                        <a:buFontTx/>
                        <a:buNone/>
                        <a:tabLst/>
                        <a:defRPr/>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投资历史描述</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marR="0" lvl="0" indent="0" algn="l" defTabSz="843915" rtl="0" eaLnBrk="1" fontAlgn="auto" latinLnBrk="0" hangingPunct="1">
                        <a:lnSpc>
                          <a:spcPct val="150000"/>
                        </a:lnSpc>
                        <a:spcBef>
                          <a:spcPts val="0"/>
                        </a:spcBef>
                        <a:spcAft>
                          <a:spcPts val="0"/>
                        </a:spcAft>
                        <a:buClrTx/>
                        <a:buSzTx/>
                        <a:buFontTx/>
                        <a:buNone/>
                        <a:tabLst/>
                        <a:defRPr/>
                      </a:pPr>
                      <a:r>
                        <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rPr>
                        <a:t>投资知识描述</a:t>
                      </a:r>
                      <a:endPar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endParaRPr>
                    </a:p>
                    <a:p>
                      <a:pPr marL="0" marR="0" lvl="0" indent="0" algn="l" defTabSz="843915" rtl="0" eaLnBrk="1" fontAlgn="auto" latinLnBrk="0" hangingPunct="1">
                        <a:lnSpc>
                          <a:spcPct val="150000"/>
                        </a:lnSpc>
                        <a:spcBef>
                          <a:spcPts val="0"/>
                        </a:spcBef>
                        <a:spcAft>
                          <a:spcPts val="0"/>
                        </a:spcAft>
                        <a:buClrTx/>
                        <a:buSzTx/>
                        <a:buFontTx/>
                        <a:buNone/>
                        <a:tabLst/>
                        <a:defRPr/>
                      </a:pPr>
                      <a:r>
                        <a:rPr lang="en-US" altLang="zh-CN" sz="1200" kern="1200" dirty="0">
                          <a:solidFill>
                            <a:schemeClr val="dk1"/>
                          </a:solidFill>
                          <a:effectLst/>
                          <a:latin typeface="Microsoft YaHei" panose="020B0503020204020204" pitchFamily="34" charset="-122"/>
                          <a:ea typeface="Microsoft YaHei" panose="020B0503020204020204" pitchFamily="34" charset="-122"/>
                          <a:cs typeface="+mn-cs"/>
                        </a:rPr>
                        <a:t>……</a:t>
                      </a:r>
                      <a:endParaRPr lang="zh-CN" altLang="en-US" sz="1200" kern="1200" dirty="0">
                        <a:solidFill>
                          <a:schemeClr val="dk1"/>
                        </a:solidFill>
                        <a:effectLst/>
                        <a:latin typeface="Microsoft YaHei" panose="020B0503020204020204" pitchFamily="34" charset="-122"/>
                        <a:ea typeface="Microsoft YaHei" panose="020B0503020204020204" pitchFamily="34" charset="-122"/>
                        <a:cs typeface="+mn-cs"/>
                      </a:endParaRPr>
                    </a:p>
                  </a:txBody>
                  <a:tcPr marL="72000" marR="0" marT="0" marB="0">
                    <a:lnL w="12700" cap="flat" cmpd="sng" algn="ctr">
                      <a:noFill/>
                      <a:prstDash val="solid"/>
                      <a:round/>
                      <a:headEnd type="none" w="med" len="med"/>
                      <a:tailEnd type="none" w="med" len="med"/>
                    </a:lnL>
                    <a:lnR w="12700" cap="flat" cmpd="sng" algn="ctr">
                      <a:solidFill>
                        <a:srgbClr val="1F497D">
                          <a:lumMod val="20000"/>
                          <a:lumOff val="80000"/>
                        </a:srgbClr>
                      </a:solidFill>
                      <a:prstDash val="solid"/>
                      <a:round/>
                      <a:headEnd type="none" w="med" len="med"/>
                      <a:tailEnd type="none" w="med" len="med"/>
                    </a:lnR>
                    <a:lnT w="12700" cap="flat" cmpd="sng" algn="ctr">
                      <a:solidFill>
                        <a:srgbClr val="1F497D">
                          <a:lumMod val="20000"/>
                          <a:lumOff val="80000"/>
                        </a:srgbClr>
                      </a:solidFill>
                      <a:prstDash val="solid"/>
                      <a:round/>
                      <a:headEnd type="none" w="med" len="med"/>
                      <a:tailEnd type="none" w="med" len="med"/>
                    </a:lnT>
                    <a:lnB w="12700" cap="flat" cmpd="sng" algn="ctr">
                      <a:solidFill>
                        <a:srgbClr val="1F497D">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1012083"/>
                  </a:ext>
                </a:extLst>
              </a:tr>
            </a:tbl>
          </a:graphicData>
        </a:graphic>
      </p:graphicFrame>
    </p:spTree>
    <p:extLst>
      <p:ext uri="{BB962C8B-B14F-4D97-AF65-F5344CB8AC3E}">
        <p14:creationId xmlns:p14="http://schemas.microsoft.com/office/powerpoint/2010/main" val="15917774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ïṩ1îḓé">
            <a:extLst>
              <a:ext uri="{FF2B5EF4-FFF2-40B4-BE49-F238E27FC236}">
                <a16:creationId xmlns:a16="http://schemas.microsoft.com/office/drawing/2014/main" id="{B7C0D163-F0A0-4CC0-95F7-C89CFFD307EC}"/>
              </a:ext>
            </a:extLst>
          </p:cNvPr>
          <p:cNvSpPr txBox="1"/>
          <p:nvPr/>
        </p:nvSpPr>
        <p:spPr>
          <a:xfrm>
            <a:off x="6985986" y="2042917"/>
            <a:ext cx="474777"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01</a:t>
            </a:r>
          </a:p>
        </p:txBody>
      </p:sp>
      <p:sp>
        <p:nvSpPr>
          <p:cNvPr id="18" name="îŝḷiďê">
            <a:extLst>
              <a:ext uri="{FF2B5EF4-FFF2-40B4-BE49-F238E27FC236}">
                <a16:creationId xmlns:a16="http://schemas.microsoft.com/office/drawing/2014/main" id="{72DBFA89-CE23-4AF5-A625-0219A3030ED9}"/>
              </a:ext>
            </a:extLst>
          </p:cNvPr>
          <p:cNvSpPr txBox="1"/>
          <p:nvPr/>
        </p:nvSpPr>
        <p:spPr bwMode="auto">
          <a:xfrm>
            <a:off x="7602154" y="2031152"/>
            <a:ext cx="3832284" cy="540000"/>
          </a:xfrm>
          <a:prstGeom prst="rect">
            <a:avLst/>
          </a:prstGeom>
          <a:solidFill>
            <a:srgbClr val="17416F"/>
          </a:solidFill>
          <a:effectLst>
            <a:outerShdw blurRad="50800" dist="38100" dir="2700000" algn="tl" rotWithShape="0">
              <a:prstClr val="black">
                <a:alpha val="40000"/>
              </a:prstClr>
            </a:outerShdw>
          </a:effectLst>
        </p:spPr>
        <p:txBody>
          <a:bodyPr anchor="ctr" anchorCtr="0">
            <a:normAutofit/>
          </a:bodyPr>
          <a:lstStyle>
            <a:defPPr>
              <a:defRPr lang="zh-CN"/>
            </a:defPPr>
            <a:lvl1pPr defTabSz="914354">
              <a:lnSpc>
                <a:spcPct val="90000"/>
              </a:lnSpc>
              <a:spcBef>
                <a:spcPct val="0"/>
              </a:spcBef>
              <a:buNone/>
              <a:defRPr sz="4000" b="1">
                <a:latin typeface="华文中宋" panose="02010600040101010101" pitchFamily="2" charset="-122"/>
                <a:ea typeface="华文中宋" panose="02010600040101010101" pitchFamily="2" charset="-122"/>
                <a:cs typeface="+mj-cs"/>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j-cs"/>
              </a:rPr>
              <a:t>规范解读</a:t>
            </a:r>
            <a:endParaRPr kumimoji="0" lang="en-US" altLang="zh-CN" sz="2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j-cs"/>
            </a:endParaRPr>
          </a:p>
        </p:txBody>
      </p:sp>
      <p:sp>
        <p:nvSpPr>
          <p:cNvPr id="19" name="íṡḻíḍé">
            <a:extLst>
              <a:ext uri="{FF2B5EF4-FFF2-40B4-BE49-F238E27FC236}">
                <a16:creationId xmlns:a16="http://schemas.microsoft.com/office/drawing/2014/main" id="{94DFBC3C-0618-4CA0-B967-BD81043EA38A}"/>
              </a:ext>
            </a:extLst>
          </p:cNvPr>
          <p:cNvSpPr txBox="1"/>
          <p:nvPr/>
        </p:nvSpPr>
        <p:spPr>
          <a:xfrm>
            <a:off x="6971374" y="2985700"/>
            <a:ext cx="504000"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02</a:t>
            </a:r>
          </a:p>
        </p:txBody>
      </p:sp>
      <p:sp>
        <p:nvSpPr>
          <p:cNvPr id="20" name="îṡḻíḍè">
            <a:extLst>
              <a:ext uri="{FF2B5EF4-FFF2-40B4-BE49-F238E27FC236}">
                <a16:creationId xmlns:a16="http://schemas.microsoft.com/office/drawing/2014/main" id="{244D4ADE-B848-4920-B541-13C0C9648090}"/>
              </a:ext>
            </a:extLst>
          </p:cNvPr>
          <p:cNvSpPr txBox="1"/>
          <p:nvPr/>
        </p:nvSpPr>
        <p:spPr bwMode="auto">
          <a:xfrm>
            <a:off x="7602153" y="2973935"/>
            <a:ext cx="3832285" cy="540000"/>
          </a:xfrm>
          <a:prstGeom prst="rect">
            <a:avLst/>
          </a:prstGeom>
          <a:solidFill>
            <a:schemeClr val="bg1"/>
          </a:solidFill>
          <a:ln>
            <a:noFill/>
          </a:ln>
          <a:effec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数据安全治理实施介绍</a:t>
            </a:r>
            <a:endParaRPr kumimoji="0" lang="en-US" altLang="zh-CN" sz="2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21" name="ïṩ1îḓé">
            <a:extLst>
              <a:ext uri="{FF2B5EF4-FFF2-40B4-BE49-F238E27FC236}">
                <a16:creationId xmlns:a16="http://schemas.microsoft.com/office/drawing/2014/main" id="{CF8F9A3A-0EDC-42A6-BB76-7C06DC147F54}"/>
              </a:ext>
            </a:extLst>
          </p:cNvPr>
          <p:cNvSpPr txBox="1"/>
          <p:nvPr/>
        </p:nvSpPr>
        <p:spPr>
          <a:xfrm>
            <a:off x="6971374" y="3928483"/>
            <a:ext cx="504000"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03</a:t>
            </a:r>
          </a:p>
        </p:txBody>
      </p:sp>
      <p:sp>
        <p:nvSpPr>
          <p:cNvPr id="22" name="îŝḷiďê">
            <a:extLst>
              <a:ext uri="{FF2B5EF4-FFF2-40B4-BE49-F238E27FC236}">
                <a16:creationId xmlns:a16="http://schemas.microsoft.com/office/drawing/2014/main" id="{E11D3087-ABE8-4602-BCCB-4F3EFF000388}"/>
              </a:ext>
            </a:extLst>
          </p:cNvPr>
          <p:cNvSpPr txBox="1"/>
          <p:nvPr/>
        </p:nvSpPr>
        <p:spPr bwMode="auto">
          <a:xfrm>
            <a:off x="7602154" y="3916718"/>
            <a:ext cx="3832284" cy="540000"/>
          </a:xfrm>
          <a:prstGeom prst="rect">
            <a:avLst/>
          </a:prstGeom>
          <a:solidFill>
            <a:schemeClr val="bg1"/>
          </a:solidFill>
          <a:ln>
            <a:noFill/>
          </a:ln>
          <a:effec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业界数据安全最佳实践</a:t>
            </a:r>
          </a:p>
        </p:txBody>
      </p:sp>
      <p:sp>
        <p:nvSpPr>
          <p:cNvPr id="23" name="标题 4">
            <a:extLst>
              <a:ext uri="{FF2B5EF4-FFF2-40B4-BE49-F238E27FC236}">
                <a16:creationId xmlns:a16="http://schemas.microsoft.com/office/drawing/2014/main" id="{A8FBF5BE-B86A-4726-AAF4-11AA55BCC9E6}"/>
              </a:ext>
            </a:extLst>
          </p:cNvPr>
          <p:cNvSpPr txBox="1">
            <a:spLocks/>
          </p:cNvSpPr>
          <p:nvPr/>
        </p:nvSpPr>
        <p:spPr>
          <a:xfrm>
            <a:off x="6820102" y="1092023"/>
            <a:ext cx="4810197" cy="666131"/>
          </a:xfrm>
          <a:prstGeom prst="rect">
            <a:avLst/>
          </a:prstGeom>
        </p:spPr>
        <p:txBody>
          <a:bodyPr>
            <a:normAutofit/>
          </a:bodyPr>
          <a:lstStyle>
            <a:lvl1pPr algn="l" defTabSz="914354" rtl="0" eaLnBrk="1" latinLnBrk="0" hangingPunct="1">
              <a:lnSpc>
                <a:spcPct val="90000"/>
              </a:lnSpc>
              <a:spcBef>
                <a:spcPct val="0"/>
              </a:spcBef>
              <a:buNone/>
              <a:defRPr sz="2800" b="1" kern="1200">
                <a:solidFill>
                  <a:schemeClr val="tx1"/>
                </a:solidFill>
                <a:latin typeface="华文中宋" panose="02010600040101010101" pitchFamily="2" charset="-122"/>
                <a:ea typeface="华文中宋" panose="02010600040101010101" pitchFamily="2" charset="-122"/>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srgbClr val="184170">
                    <a:lumMod val="50000"/>
                  </a:srgbClr>
                </a:solidFill>
                <a:effectLst/>
                <a:uLnTx/>
                <a:uFillTx/>
                <a:latin typeface="Microsoft YaHei" panose="020B0503020204020204" pitchFamily="34" charset="-122"/>
                <a:ea typeface="Microsoft YaHei" panose="020B0503020204020204" pitchFamily="34" charset="-122"/>
                <a:cs typeface="+mj-cs"/>
              </a:rPr>
              <a:t>目录</a:t>
            </a:r>
            <a:endParaRPr kumimoji="0" lang="en-US" altLang="zh-CN" sz="4000" b="1" i="0" u="none" strike="noStrike" kern="1200" cap="none" spc="0" normalizeH="0" baseline="0" noProof="0" dirty="0">
              <a:ln>
                <a:noFill/>
              </a:ln>
              <a:solidFill>
                <a:srgbClr val="184170">
                  <a:lumMod val="50000"/>
                </a:srgbClr>
              </a:solidFill>
              <a:effectLst/>
              <a:uLnTx/>
              <a:uFillTx/>
              <a:latin typeface="Microsoft YaHei" panose="020B0503020204020204" pitchFamily="34" charset="-122"/>
              <a:ea typeface="Microsoft YaHei" panose="020B0503020204020204" pitchFamily="34" charset="-122"/>
              <a:cs typeface="+mj-cs"/>
            </a:endParaRPr>
          </a:p>
        </p:txBody>
      </p:sp>
      <p:pic>
        <p:nvPicPr>
          <p:cNvPr id="10" name="图片 9">
            <a:extLst>
              <a:ext uri="{FF2B5EF4-FFF2-40B4-BE49-F238E27FC236}">
                <a16:creationId xmlns:a16="http://schemas.microsoft.com/office/drawing/2014/main" id="{376E445A-288D-4B68-8540-FE6270BB7576}"/>
              </a:ext>
            </a:extLst>
          </p:cNvPr>
          <p:cNvPicPr>
            <a:picLocks noChangeAspect="1"/>
          </p:cNvPicPr>
          <p:nvPr/>
        </p:nvPicPr>
        <p:blipFill rotWithShape="1">
          <a:blip r:embed="rId2"/>
          <a:srcRect r="35595" b="6511"/>
          <a:stretch/>
        </p:blipFill>
        <p:spPr>
          <a:xfrm rot="16200000">
            <a:off x="-109510" y="109512"/>
            <a:ext cx="6850730" cy="6631709"/>
          </a:xfrm>
          <a:prstGeom prst="rect">
            <a:avLst/>
          </a:prstGeom>
        </p:spPr>
      </p:pic>
      <p:sp>
        <p:nvSpPr>
          <p:cNvPr id="11" name="ïṩ1îḓé">
            <a:extLst>
              <a:ext uri="{FF2B5EF4-FFF2-40B4-BE49-F238E27FC236}">
                <a16:creationId xmlns:a16="http://schemas.microsoft.com/office/drawing/2014/main" id="{3A30946F-46BA-4766-ADB3-3E65FA0AE42E}"/>
              </a:ext>
            </a:extLst>
          </p:cNvPr>
          <p:cNvSpPr txBox="1"/>
          <p:nvPr/>
        </p:nvSpPr>
        <p:spPr>
          <a:xfrm>
            <a:off x="6985986" y="4811614"/>
            <a:ext cx="504000"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04</a:t>
            </a:r>
          </a:p>
        </p:txBody>
      </p:sp>
      <p:sp>
        <p:nvSpPr>
          <p:cNvPr id="12" name="îŝḷiďê">
            <a:extLst>
              <a:ext uri="{FF2B5EF4-FFF2-40B4-BE49-F238E27FC236}">
                <a16:creationId xmlns:a16="http://schemas.microsoft.com/office/drawing/2014/main" id="{20231886-DAFE-499B-86A2-190BFB1BDE9F}"/>
              </a:ext>
            </a:extLst>
          </p:cNvPr>
          <p:cNvSpPr txBox="1"/>
          <p:nvPr/>
        </p:nvSpPr>
        <p:spPr bwMode="auto">
          <a:xfrm>
            <a:off x="7616766" y="4799849"/>
            <a:ext cx="3832284" cy="540000"/>
          </a:xfrm>
          <a:prstGeom prst="rect">
            <a:avLst/>
          </a:prstGeom>
          <a:solidFill>
            <a:schemeClr val="bg1"/>
          </a:solidFill>
          <a:ln>
            <a:noFill/>
          </a:ln>
          <a:effec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t>公司信息</a:t>
            </a:r>
            <a:r>
              <a:rPr kumimoji="0" lang="zh-CN" altLang="en-US" sz="2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简介</a:t>
            </a:r>
          </a:p>
        </p:txBody>
      </p:sp>
    </p:spTree>
    <p:extLst>
      <p:ext uri="{BB962C8B-B14F-4D97-AF65-F5344CB8AC3E}">
        <p14:creationId xmlns:p14="http://schemas.microsoft.com/office/powerpoint/2010/main" val="183962140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997548" cy="488526"/>
          </a:xfrm>
        </p:spPr>
        <p:txBody>
          <a:bodyPr>
            <a:normAutofit fontScale="90000"/>
          </a:bodyPr>
          <a:lstStyle/>
          <a:p>
            <a:r>
              <a:rPr lang="zh-CN" altLang="en-US" dirty="0"/>
              <a:t>步骤四：实施数据安全建设</a:t>
            </a:r>
            <a:r>
              <a:rPr lang="en-US" altLang="zh-CN" dirty="0"/>
              <a:t>_</a:t>
            </a:r>
            <a:r>
              <a:rPr lang="zh-CN" altLang="en-US" dirty="0"/>
              <a:t>分级保护策略</a:t>
            </a:r>
          </a:p>
        </p:txBody>
      </p:sp>
      <p:sp>
        <p:nvSpPr>
          <p:cNvPr id="38" name="灯片编号占位符 2">
            <a:extLst>
              <a:ext uri="{FF2B5EF4-FFF2-40B4-BE49-F238E27FC236}">
                <a16:creationId xmlns:a16="http://schemas.microsoft.com/office/drawing/2014/main" id="{0C8DB3D3-90C1-4181-8C05-4B755E58E43F}"/>
              </a:ext>
            </a:extLst>
          </p:cNvPr>
          <p:cNvSpPr txBox="1">
            <a:spLocks/>
          </p:cNvSpPr>
          <p:nvPr/>
        </p:nvSpPr>
        <p:spPr>
          <a:xfrm>
            <a:off x="8966199" y="6468066"/>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solidFill>
                  <a:srgbClr val="000000">
                    <a:lumMod val="50000"/>
                    <a:lumOff val="50000"/>
                  </a:srgbClr>
                </a:solidFill>
                <a:latin typeface="Arial"/>
              </a:rPr>
              <a:pPr/>
              <a:t>20</a:t>
            </a:fld>
            <a:endParaRPr lang="zh-CN" altLang="en-US">
              <a:solidFill>
                <a:srgbClr val="000000">
                  <a:lumMod val="50000"/>
                  <a:lumOff val="50000"/>
                </a:srgbClr>
              </a:solidFill>
              <a:latin typeface="Arial"/>
            </a:endParaRPr>
          </a:p>
        </p:txBody>
      </p:sp>
      <p:sp>
        <p:nvSpPr>
          <p:cNvPr id="39" name="Rectangle 2">
            <a:extLst>
              <a:ext uri="{FF2B5EF4-FFF2-40B4-BE49-F238E27FC236}">
                <a16:creationId xmlns:a16="http://schemas.microsoft.com/office/drawing/2014/main" id="{207100EE-A690-4302-AACE-681AC9991DDB}"/>
              </a:ext>
            </a:extLst>
          </p:cNvPr>
          <p:cNvSpPr/>
          <p:nvPr/>
        </p:nvSpPr>
        <p:spPr>
          <a:xfrm>
            <a:off x="621168" y="1801325"/>
            <a:ext cx="1470924" cy="4643777"/>
          </a:xfrm>
          <a:prstGeom prst="rect">
            <a:avLst/>
          </a:prstGeom>
          <a:solidFill>
            <a:srgbClr val="0097CD">
              <a:lumMod val="75000"/>
            </a:srgbClr>
          </a:solidFill>
          <a:ln>
            <a:noFill/>
          </a:ln>
          <a:effectLst/>
        </p:spPr>
        <p:txBody>
          <a:bodyPr spcFirstLastPara="0" vert="horz" wrap="square" lIns="56007" tIns="18669" rIns="18669" bIns="18669" numCol="1" spcCol="127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p:txBody>
      </p:sp>
      <p:graphicFrame>
        <p:nvGraphicFramePr>
          <p:cNvPr id="40" name="Diagram 5">
            <a:extLst>
              <a:ext uri="{FF2B5EF4-FFF2-40B4-BE49-F238E27FC236}">
                <a16:creationId xmlns:a16="http://schemas.microsoft.com/office/drawing/2014/main" id="{92FC46D1-24D2-4277-849C-1A941E3BF5FE}"/>
              </a:ext>
            </a:extLst>
          </p:cNvPr>
          <p:cNvGraphicFramePr/>
          <p:nvPr/>
        </p:nvGraphicFramePr>
        <p:xfrm>
          <a:off x="2167798" y="1114950"/>
          <a:ext cx="9527461" cy="461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 name="Rectangle 2">
            <a:extLst>
              <a:ext uri="{FF2B5EF4-FFF2-40B4-BE49-F238E27FC236}">
                <a16:creationId xmlns:a16="http://schemas.microsoft.com/office/drawing/2014/main" id="{AC7954A7-C9B1-404D-B36F-76B2C0931021}"/>
              </a:ext>
            </a:extLst>
          </p:cNvPr>
          <p:cNvSpPr/>
          <p:nvPr/>
        </p:nvSpPr>
        <p:spPr>
          <a:xfrm>
            <a:off x="628482" y="1108499"/>
            <a:ext cx="1470924" cy="461665"/>
          </a:xfrm>
          <a:prstGeom prst="rect">
            <a:avLst/>
          </a:prstGeom>
          <a:solidFill>
            <a:srgbClr val="0097CD">
              <a:lumMod val="75000"/>
            </a:srgbClr>
          </a:solidFill>
          <a:ln>
            <a:noFill/>
          </a:ln>
          <a:effectLst/>
        </p:spPr>
        <p:txBody>
          <a:bodyPr spcFirstLastPara="0" vert="horz" wrap="square" lIns="56007" tIns="18669" rIns="18669" bIns="18669" numCol="1" spcCol="127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rPr>
              <a:t>数据级别</a:t>
            </a:r>
            <a:endParaRPr kumimoji="0" lang="en-US" sz="160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p:txBody>
      </p:sp>
      <p:cxnSp>
        <p:nvCxnSpPr>
          <p:cNvPr id="42" name="Straight Arrow Connector 7">
            <a:extLst>
              <a:ext uri="{FF2B5EF4-FFF2-40B4-BE49-F238E27FC236}">
                <a16:creationId xmlns:a16="http://schemas.microsoft.com/office/drawing/2014/main" id="{1AF66C2F-9308-4B7B-8AC7-51A8ACFF0F0F}"/>
              </a:ext>
            </a:extLst>
          </p:cNvPr>
          <p:cNvCxnSpPr>
            <a:cxnSpLocks/>
          </p:cNvCxnSpPr>
          <p:nvPr/>
        </p:nvCxnSpPr>
        <p:spPr>
          <a:xfrm>
            <a:off x="2144092" y="1666081"/>
            <a:ext cx="9427698" cy="0"/>
          </a:xfrm>
          <a:prstGeom prst="straightConnector1">
            <a:avLst/>
          </a:prstGeom>
          <a:noFill/>
          <a:ln w="57150" cap="flat" cmpd="sng" algn="ctr">
            <a:gradFill>
              <a:gsLst>
                <a:gs pos="0">
                  <a:srgbClr val="0097CD">
                    <a:lumMod val="20000"/>
                    <a:lumOff val="80000"/>
                  </a:srgbClr>
                </a:gs>
                <a:gs pos="9000">
                  <a:srgbClr val="0097CD">
                    <a:lumMod val="40000"/>
                    <a:lumOff val="60000"/>
                  </a:srgbClr>
                </a:gs>
                <a:gs pos="63000">
                  <a:srgbClr val="0097CD"/>
                </a:gs>
                <a:gs pos="100000">
                  <a:srgbClr val="0097CD"/>
                </a:gs>
              </a:gsLst>
              <a:lin ang="3600000" scaled="0"/>
            </a:gradFill>
            <a:prstDash val="solid"/>
            <a:miter lim="800000"/>
            <a:tailEnd type="triangle"/>
          </a:ln>
          <a:effectLst/>
        </p:spPr>
      </p:cxnSp>
      <p:graphicFrame>
        <p:nvGraphicFramePr>
          <p:cNvPr id="43" name="Table 25">
            <a:extLst>
              <a:ext uri="{FF2B5EF4-FFF2-40B4-BE49-F238E27FC236}">
                <a16:creationId xmlns:a16="http://schemas.microsoft.com/office/drawing/2014/main" id="{A75C22F0-39A6-42A1-BE3B-8AF4EED5545E}"/>
              </a:ext>
            </a:extLst>
          </p:cNvPr>
          <p:cNvGraphicFramePr>
            <a:graphicFrameLocks noGrp="1"/>
          </p:cNvGraphicFramePr>
          <p:nvPr/>
        </p:nvGraphicFramePr>
        <p:xfrm>
          <a:off x="2152488" y="1801326"/>
          <a:ext cx="9527462" cy="4643776"/>
        </p:xfrm>
        <a:graphic>
          <a:graphicData uri="http://schemas.openxmlformats.org/drawingml/2006/table">
            <a:tbl>
              <a:tblPr firstRow="1" bandRow="1"/>
              <a:tblGrid>
                <a:gridCol w="1361066">
                  <a:extLst>
                    <a:ext uri="{9D8B030D-6E8A-4147-A177-3AD203B41FA5}">
                      <a16:colId xmlns:a16="http://schemas.microsoft.com/office/drawing/2014/main" val="1421163273"/>
                    </a:ext>
                  </a:extLst>
                </a:gridCol>
                <a:gridCol w="1361066">
                  <a:extLst>
                    <a:ext uri="{9D8B030D-6E8A-4147-A177-3AD203B41FA5}">
                      <a16:colId xmlns:a16="http://schemas.microsoft.com/office/drawing/2014/main" val="2844028404"/>
                    </a:ext>
                  </a:extLst>
                </a:gridCol>
                <a:gridCol w="1361066">
                  <a:extLst>
                    <a:ext uri="{9D8B030D-6E8A-4147-A177-3AD203B41FA5}">
                      <a16:colId xmlns:a16="http://schemas.microsoft.com/office/drawing/2014/main" val="2757219043"/>
                    </a:ext>
                  </a:extLst>
                </a:gridCol>
                <a:gridCol w="1361066">
                  <a:extLst>
                    <a:ext uri="{9D8B030D-6E8A-4147-A177-3AD203B41FA5}">
                      <a16:colId xmlns:a16="http://schemas.microsoft.com/office/drawing/2014/main" val="2948612671"/>
                    </a:ext>
                  </a:extLst>
                </a:gridCol>
                <a:gridCol w="1361066">
                  <a:extLst>
                    <a:ext uri="{9D8B030D-6E8A-4147-A177-3AD203B41FA5}">
                      <a16:colId xmlns:a16="http://schemas.microsoft.com/office/drawing/2014/main" val="1801719329"/>
                    </a:ext>
                  </a:extLst>
                </a:gridCol>
                <a:gridCol w="1361066">
                  <a:extLst>
                    <a:ext uri="{9D8B030D-6E8A-4147-A177-3AD203B41FA5}">
                      <a16:colId xmlns:a16="http://schemas.microsoft.com/office/drawing/2014/main" val="3782976281"/>
                    </a:ext>
                  </a:extLst>
                </a:gridCol>
                <a:gridCol w="1361066">
                  <a:extLst>
                    <a:ext uri="{9D8B030D-6E8A-4147-A177-3AD203B41FA5}">
                      <a16:colId xmlns:a16="http://schemas.microsoft.com/office/drawing/2014/main" val="235177416"/>
                    </a:ext>
                  </a:extLst>
                </a:gridCol>
              </a:tblGrid>
              <a:tr h="961922">
                <a:tc>
                  <a:txBody>
                    <a:bodyPr/>
                    <a:lstStyle>
                      <a:lvl1pPr marL="0" algn="l" defTabSz="1215306" rtl="0" eaLnBrk="1" latinLnBrk="0" hangingPunct="1">
                        <a:defRPr sz="2392" b="1" kern="1200">
                          <a:solidFill>
                            <a:schemeClr val="dk1"/>
                          </a:solidFill>
                          <a:latin typeface="Arial"/>
                          <a:ea typeface="微软雅黑"/>
                        </a:defRPr>
                      </a:lvl1pPr>
                      <a:lvl2pPr marL="607653" algn="l" defTabSz="1215306" rtl="0" eaLnBrk="1" latinLnBrk="0" hangingPunct="1">
                        <a:defRPr sz="2392" b="1" kern="1200">
                          <a:solidFill>
                            <a:schemeClr val="dk1"/>
                          </a:solidFill>
                          <a:latin typeface="Arial"/>
                          <a:ea typeface="微软雅黑"/>
                        </a:defRPr>
                      </a:lvl2pPr>
                      <a:lvl3pPr marL="1215306" algn="l" defTabSz="1215306" rtl="0" eaLnBrk="1" latinLnBrk="0" hangingPunct="1">
                        <a:defRPr sz="2392" b="1" kern="1200">
                          <a:solidFill>
                            <a:schemeClr val="dk1"/>
                          </a:solidFill>
                          <a:latin typeface="Arial"/>
                          <a:ea typeface="微软雅黑"/>
                        </a:defRPr>
                      </a:lvl3pPr>
                      <a:lvl4pPr marL="1822959" algn="l" defTabSz="1215306" rtl="0" eaLnBrk="1" latinLnBrk="0" hangingPunct="1">
                        <a:defRPr sz="2392" b="1" kern="1200">
                          <a:solidFill>
                            <a:schemeClr val="dk1"/>
                          </a:solidFill>
                          <a:latin typeface="Arial"/>
                          <a:ea typeface="微软雅黑"/>
                        </a:defRPr>
                      </a:lvl4pPr>
                      <a:lvl5pPr marL="2430612" algn="l" defTabSz="1215306" rtl="0" eaLnBrk="1" latinLnBrk="0" hangingPunct="1">
                        <a:defRPr sz="2392" b="1" kern="1200">
                          <a:solidFill>
                            <a:schemeClr val="dk1"/>
                          </a:solidFill>
                          <a:latin typeface="Arial"/>
                          <a:ea typeface="微软雅黑"/>
                        </a:defRPr>
                      </a:lvl5pPr>
                      <a:lvl6pPr marL="3038265" algn="l" defTabSz="1215306" rtl="0" eaLnBrk="1" latinLnBrk="0" hangingPunct="1">
                        <a:defRPr sz="2392" b="1" kern="1200">
                          <a:solidFill>
                            <a:schemeClr val="dk1"/>
                          </a:solidFill>
                          <a:latin typeface="Arial"/>
                          <a:ea typeface="微软雅黑"/>
                        </a:defRPr>
                      </a:lvl6pPr>
                      <a:lvl7pPr marL="3645919" algn="l" defTabSz="1215306" rtl="0" eaLnBrk="1" latinLnBrk="0" hangingPunct="1">
                        <a:defRPr sz="2392" b="1" kern="1200">
                          <a:solidFill>
                            <a:schemeClr val="dk1"/>
                          </a:solidFill>
                          <a:latin typeface="Arial"/>
                          <a:ea typeface="微软雅黑"/>
                        </a:defRPr>
                      </a:lvl7pPr>
                      <a:lvl8pPr marL="4253572" algn="l" defTabSz="1215306" rtl="0" eaLnBrk="1" latinLnBrk="0" hangingPunct="1">
                        <a:defRPr sz="2392" b="1" kern="1200">
                          <a:solidFill>
                            <a:schemeClr val="dk1"/>
                          </a:solidFill>
                          <a:latin typeface="Arial"/>
                          <a:ea typeface="微软雅黑"/>
                        </a:defRPr>
                      </a:lvl8pPr>
                      <a:lvl9pPr marL="4861225" algn="l" defTabSz="1215306" rtl="0" eaLnBrk="1" latinLnBrk="0" hangingPunct="1">
                        <a:defRPr sz="2392" b="1"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b="0" kern="1200" dirty="0">
                          <a:latin typeface="华文中宋" panose="02010600040101010101" pitchFamily="2" charset="-122"/>
                          <a:ea typeface="华文中宋" panose="02010600040101010101" pitchFamily="2" charset="-122"/>
                        </a:rPr>
                        <a:t>完整性校验</a:t>
                      </a:r>
                      <a:endParaRPr lang="en-US" altLang="zh-CN" sz="1200" b="0" kern="1200" dirty="0">
                        <a:latin typeface="华文中宋" panose="02010600040101010101" pitchFamily="2" charset="-122"/>
                        <a:ea typeface="华文中宋" panose="02010600040101010101" pitchFamily="2" charset="-122"/>
                      </a:endParaRPr>
                    </a:p>
                    <a:p>
                      <a:pPr marL="171450" indent="-171450" algn="l" defTabSz="914400" rtl="0" eaLnBrk="1" latinLnBrk="0" hangingPunct="1">
                        <a:buFont typeface="Wingdings" panose="05000000000000000000" pitchFamily="2" charset="2"/>
                        <a:buChar char="§"/>
                      </a:pPr>
                      <a:r>
                        <a:rPr lang="zh-CN" altLang="en-US" sz="1200" b="0" kern="1200" dirty="0">
                          <a:latin typeface="华文中宋" panose="02010600040101010101" pitchFamily="2" charset="-122"/>
                          <a:ea typeface="华文中宋" panose="02010600040101010101" pitchFamily="2" charset="-122"/>
                        </a:rPr>
                        <a:t>安全标记</a:t>
                      </a:r>
                      <a:endParaRPr lang="en-US" altLang="zh-CN"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b="1" kern="1200">
                          <a:solidFill>
                            <a:schemeClr val="dk1"/>
                          </a:solidFill>
                          <a:latin typeface="Arial"/>
                          <a:ea typeface="微软雅黑"/>
                        </a:defRPr>
                      </a:lvl1pPr>
                      <a:lvl2pPr marL="607653" algn="l" defTabSz="1215306" rtl="0" eaLnBrk="1" latinLnBrk="0" hangingPunct="1">
                        <a:defRPr sz="2392" b="1" kern="1200">
                          <a:solidFill>
                            <a:schemeClr val="dk1"/>
                          </a:solidFill>
                          <a:latin typeface="Arial"/>
                          <a:ea typeface="微软雅黑"/>
                        </a:defRPr>
                      </a:lvl2pPr>
                      <a:lvl3pPr marL="1215306" algn="l" defTabSz="1215306" rtl="0" eaLnBrk="1" latinLnBrk="0" hangingPunct="1">
                        <a:defRPr sz="2392" b="1" kern="1200">
                          <a:solidFill>
                            <a:schemeClr val="dk1"/>
                          </a:solidFill>
                          <a:latin typeface="Arial"/>
                          <a:ea typeface="微软雅黑"/>
                        </a:defRPr>
                      </a:lvl3pPr>
                      <a:lvl4pPr marL="1822959" algn="l" defTabSz="1215306" rtl="0" eaLnBrk="1" latinLnBrk="0" hangingPunct="1">
                        <a:defRPr sz="2392" b="1" kern="1200">
                          <a:solidFill>
                            <a:schemeClr val="dk1"/>
                          </a:solidFill>
                          <a:latin typeface="Arial"/>
                          <a:ea typeface="微软雅黑"/>
                        </a:defRPr>
                      </a:lvl4pPr>
                      <a:lvl5pPr marL="2430612" algn="l" defTabSz="1215306" rtl="0" eaLnBrk="1" latinLnBrk="0" hangingPunct="1">
                        <a:defRPr sz="2392" b="1" kern="1200">
                          <a:solidFill>
                            <a:schemeClr val="dk1"/>
                          </a:solidFill>
                          <a:latin typeface="Arial"/>
                          <a:ea typeface="微软雅黑"/>
                        </a:defRPr>
                      </a:lvl5pPr>
                      <a:lvl6pPr marL="3038265" algn="l" defTabSz="1215306" rtl="0" eaLnBrk="1" latinLnBrk="0" hangingPunct="1">
                        <a:defRPr sz="2392" b="1" kern="1200">
                          <a:solidFill>
                            <a:schemeClr val="dk1"/>
                          </a:solidFill>
                          <a:latin typeface="Arial"/>
                          <a:ea typeface="微软雅黑"/>
                        </a:defRPr>
                      </a:lvl6pPr>
                      <a:lvl7pPr marL="3645919" algn="l" defTabSz="1215306" rtl="0" eaLnBrk="1" latinLnBrk="0" hangingPunct="1">
                        <a:defRPr sz="2392" b="1" kern="1200">
                          <a:solidFill>
                            <a:schemeClr val="dk1"/>
                          </a:solidFill>
                          <a:latin typeface="Arial"/>
                          <a:ea typeface="微软雅黑"/>
                        </a:defRPr>
                      </a:lvl7pPr>
                      <a:lvl8pPr marL="4253572" algn="l" defTabSz="1215306" rtl="0" eaLnBrk="1" latinLnBrk="0" hangingPunct="1">
                        <a:defRPr sz="2392" b="1" kern="1200">
                          <a:solidFill>
                            <a:schemeClr val="dk1"/>
                          </a:solidFill>
                          <a:latin typeface="Arial"/>
                          <a:ea typeface="微软雅黑"/>
                        </a:defRPr>
                      </a:lvl8pPr>
                      <a:lvl9pPr marL="4861225" algn="l" defTabSz="1215306" rtl="0" eaLnBrk="1" latinLnBrk="0" hangingPunct="1">
                        <a:defRPr sz="2392" b="1"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b="0" kern="1200" dirty="0">
                          <a:latin typeface="华文中宋" panose="02010600040101010101" pitchFamily="2" charset="-122"/>
                          <a:ea typeface="华文中宋" panose="02010600040101010101" pitchFamily="2" charset="-122"/>
                        </a:rPr>
                        <a:t>传输通道加密</a:t>
                      </a:r>
                      <a:endParaRPr lang="en-US" altLang="zh-CN" sz="1200" b="0" kern="1200" dirty="0">
                        <a:latin typeface="华文中宋" panose="02010600040101010101" pitchFamily="2" charset="-122"/>
                        <a:ea typeface="华文中宋" panose="02010600040101010101" pitchFamily="2" charset="-122"/>
                      </a:endParaRPr>
                    </a:p>
                    <a:p>
                      <a:pPr marL="171450" indent="-171450" algn="l" defTabSz="914400" rtl="0" eaLnBrk="1" latinLnBrk="0" hangingPunct="1">
                        <a:buFont typeface="Wingdings" panose="05000000000000000000" pitchFamily="2" charset="2"/>
                        <a:buChar char="§"/>
                      </a:pPr>
                      <a:r>
                        <a:rPr lang="zh-CN" altLang="en-US" sz="1200" b="0" kern="1200" dirty="0">
                          <a:latin typeface="华文中宋" panose="02010600040101010101" pitchFamily="2" charset="-122"/>
                          <a:ea typeface="华文中宋" panose="02010600040101010101" pitchFamily="2" charset="-122"/>
                        </a:rPr>
                        <a:t>敏感数据加密</a:t>
                      </a:r>
                      <a:endParaRPr lang="en-US" altLang="zh-CN" sz="1200" b="0" kern="1200" dirty="0">
                        <a:latin typeface="华文中宋" panose="02010600040101010101" pitchFamily="2" charset="-122"/>
                        <a:ea typeface="华文中宋" panose="02010600040101010101" pitchFamily="2" charset="-122"/>
                      </a:endParaRPr>
                    </a:p>
                    <a:p>
                      <a:pPr marL="171450" indent="-171450" algn="l" defTabSz="914400" rtl="0" eaLnBrk="1" latinLnBrk="0" hangingPunct="1">
                        <a:buFont typeface="Wingdings" panose="05000000000000000000" pitchFamily="2" charset="2"/>
                        <a:buChar char="§"/>
                      </a:pPr>
                      <a:r>
                        <a:rPr lang="zh-CN" altLang="en-US" sz="1200" b="0" kern="1200" dirty="0">
                          <a:solidFill>
                            <a:schemeClr val="tx1"/>
                          </a:solidFill>
                          <a:latin typeface="华文中宋" panose="02010600040101010101" pitchFamily="2" charset="-122"/>
                          <a:ea typeface="华文中宋" panose="02010600040101010101" pitchFamily="2" charset="-122"/>
                          <a:cs typeface="+mn-cs"/>
                        </a:rPr>
                        <a:t>安全区域隔离</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b="1" kern="1200">
                          <a:solidFill>
                            <a:schemeClr val="dk1"/>
                          </a:solidFill>
                          <a:latin typeface="Arial"/>
                          <a:ea typeface="微软雅黑"/>
                        </a:defRPr>
                      </a:lvl1pPr>
                      <a:lvl2pPr marL="607653" algn="l" defTabSz="1215306" rtl="0" eaLnBrk="1" latinLnBrk="0" hangingPunct="1">
                        <a:defRPr sz="2392" b="1" kern="1200">
                          <a:solidFill>
                            <a:schemeClr val="dk1"/>
                          </a:solidFill>
                          <a:latin typeface="Arial"/>
                          <a:ea typeface="微软雅黑"/>
                        </a:defRPr>
                      </a:lvl2pPr>
                      <a:lvl3pPr marL="1215306" algn="l" defTabSz="1215306" rtl="0" eaLnBrk="1" latinLnBrk="0" hangingPunct="1">
                        <a:defRPr sz="2392" b="1" kern="1200">
                          <a:solidFill>
                            <a:schemeClr val="dk1"/>
                          </a:solidFill>
                          <a:latin typeface="Arial"/>
                          <a:ea typeface="微软雅黑"/>
                        </a:defRPr>
                      </a:lvl3pPr>
                      <a:lvl4pPr marL="1822959" algn="l" defTabSz="1215306" rtl="0" eaLnBrk="1" latinLnBrk="0" hangingPunct="1">
                        <a:defRPr sz="2392" b="1" kern="1200">
                          <a:solidFill>
                            <a:schemeClr val="dk1"/>
                          </a:solidFill>
                          <a:latin typeface="Arial"/>
                          <a:ea typeface="微软雅黑"/>
                        </a:defRPr>
                      </a:lvl4pPr>
                      <a:lvl5pPr marL="2430612" algn="l" defTabSz="1215306" rtl="0" eaLnBrk="1" latinLnBrk="0" hangingPunct="1">
                        <a:defRPr sz="2392" b="1" kern="1200">
                          <a:solidFill>
                            <a:schemeClr val="dk1"/>
                          </a:solidFill>
                          <a:latin typeface="Arial"/>
                          <a:ea typeface="微软雅黑"/>
                        </a:defRPr>
                      </a:lvl5pPr>
                      <a:lvl6pPr marL="3038265" algn="l" defTabSz="1215306" rtl="0" eaLnBrk="1" latinLnBrk="0" hangingPunct="1">
                        <a:defRPr sz="2392" b="1" kern="1200">
                          <a:solidFill>
                            <a:schemeClr val="dk1"/>
                          </a:solidFill>
                          <a:latin typeface="Arial"/>
                          <a:ea typeface="微软雅黑"/>
                        </a:defRPr>
                      </a:lvl6pPr>
                      <a:lvl7pPr marL="3645919" algn="l" defTabSz="1215306" rtl="0" eaLnBrk="1" latinLnBrk="0" hangingPunct="1">
                        <a:defRPr sz="2392" b="1" kern="1200">
                          <a:solidFill>
                            <a:schemeClr val="dk1"/>
                          </a:solidFill>
                          <a:latin typeface="Arial"/>
                          <a:ea typeface="微软雅黑"/>
                        </a:defRPr>
                      </a:lvl7pPr>
                      <a:lvl8pPr marL="4253572" algn="l" defTabSz="1215306" rtl="0" eaLnBrk="1" latinLnBrk="0" hangingPunct="1">
                        <a:defRPr sz="2392" b="1" kern="1200">
                          <a:solidFill>
                            <a:schemeClr val="dk1"/>
                          </a:solidFill>
                          <a:latin typeface="Arial"/>
                          <a:ea typeface="微软雅黑"/>
                        </a:defRPr>
                      </a:lvl8pPr>
                      <a:lvl9pPr marL="4861225" algn="l" defTabSz="1215306" rtl="0" eaLnBrk="1" latinLnBrk="0" hangingPunct="1">
                        <a:defRPr sz="2392" b="1"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b="0" kern="1200" dirty="0">
                          <a:latin typeface="华文中宋" panose="02010600040101010101" pitchFamily="2" charset="-122"/>
                          <a:ea typeface="华文中宋" panose="02010600040101010101" pitchFamily="2" charset="-122"/>
                        </a:rPr>
                        <a:t>完整性校验</a:t>
                      </a:r>
                      <a:endParaRPr lang="en-US" altLang="zh-CN" sz="1200" b="0" kern="1200" dirty="0">
                        <a:latin typeface="华文中宋" panose="02010600040101010101" pitchFamily="2" charset="-122"/>
                        <a:ea typeface="华文中宋" panose="02010600040101010101" pitchFamily="2" charset="-122"/>
                      </a:endParaRPr>
                    </a:p>
                    <a:p>
                      <a:pPr marL="171450" indent="-171450" algn="l" defTabSz="914400" rtl="0" eaLnBrk="1" latinLnBrk="0" hangingPunct="1">
                        <a:buFont typeface="Wingdings" panose="05000000000000000000" pitchFamily="2" charset="2"/>
                        <a:buChar char="§"/>
                      </a:pPr>
                      <a:r>
                        <a:rPr lang="zh-CN" altLang="en-US" sz="1200" b="0" kern="1200" dirty="0">
                          <a:latin typeface="华文中宋" panose="02010600040101010101" pitchFamily="2" charset="-122"/>
                          <a:ea typeface="华文中宋" panose="02010600040101010101" pitchFamily="2" charset="-122"/>
                        </a:rPr>
                        <a:t>访问控制</a:t>
                      </a:r>
                      <a:endParaRPr lang="en-US" altLang="zh-CN" sz="1200" b="0" kern="1200" dirty="0">
                        <a:latin typeface="华文中宋" panose="02010600040101010101" pitchFamily="2" charset="-122"/>
                        <a:ea typeface="华文中宋" panose="02010600040101010101" pitchFamily="2" charset="-122"/>
                      </a:endParaRPr>
                    </a:p>
                    <a:p>
                      <a:pPr marL="171450" indent="-171450" algn="l" defTabSz="914400" rtl="0" eaLnBrk="1" latinLnBrk="0" hangingPunct="1">
                        <a:buFont typeface="Wingdings" panose="05000000000000000000" pitchFamily="2" charset="2"/>
                        <a:buChar char="§"/>
                      </a:pPr>
                      <a:r>
                        <a:rPr lang="zh-CN" altLang="en-US" sz="1200" b="0" kern="1200" dirty="0">
                          <a:latin typeface="华文中宋" panose="02010600040101010101" pitchFamily="2" charset="-122"/>
                          <a:ea typeface="华文中宋" panose="02010600040101010101" pitchFamily="2" charset="-122"/>
                        </a:rPr>
                        <a:t>数据库加密</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b="1" kern="1200">
                          <a:solidFill>
                            <a:schemeClr val="dk1"/>
                          </a:solidFill>
                          <a:latin typeface="Arial"/>
                          <a:ea typeface="微软雅黑"/>
                        </a:defRPr>
                      </a:lvl1pPr>
                      <a:lvl2pPr marL="607653" algn="l" defTabSz="1215306" rtl="0" eaLnBrk="1" latinLnBrk="0" hangingPunct="1">
                        <a:defRPr sz="2392" b="1" kern="1200">
                          <a:solidFill>
                            <a:schemeClr val="dk1"/>
                          </a:solidFill>
                          <a:latin typeface="Arial"/>
                          <a:ea typeface="微软雅黑"/>
                        </a:defRPr>
                      </a:lvl2pPr>
                      <a:lvl3pPr marL="1215306" algn="l" defTabSz="1215306" rtl="0" eaLnBrk="1" latinLnBrk="0" hangingPunct="1">
                        <a:defRPr sz="2392" b="1" kern="1200">
                          <a:solidFill>
                            <a:schemeClr val="dk1"/>
                          </a:solidFill>
                          <a:latin typeface="Arial"/>
                          <a:ea typeface="微软雅黑"/>
                        </a:defRPr>
                      </a:lvl3pPr>
                      <a:lvl4pPr marL="1822959" algn="l" defTabSz="1215306" rtl="0" eaLnBrk="1" latinLnBrk="0" hangingPunct="1">
                        <a:defRPr sz="2392" b="1" kern="1200">
                          <a:solidFill>
                            <a:schemeClr val="dk1"/>
                          </a:solidFill>
                          <a:latin typeface="Arial"/>
                          <a:ea typeface="微软雅黑"/>
                        </a:defRPr>
                      </a:lvl4pPr>
                      <a:lvl5pPr marL="2430612" algn="l" defTabSz="1215306" rtl="0" eaLnBrk="1" latinLnBrk="0" hangingPunct="1">
                        <a:defRPr sz="2392" b="1" kern="1200">
                          <a:solidFill>
                            <a:schemeClr val="dk1"/>
                          </a:solidFill>
                          <a:latin typeface="Arial"/>
                          <a:ea typeface="微软雅黑"/>
                        </a:defRPr>
                      </a:lvl5pPr>
                      <a:lvl6pPr marL="3038265" algn="l" defTabSz="1215306" rtl="0" eaLnBrk="1" latinLnBrk="0" hangingPunct="1">
                        <a:defRPr sz="2392" b="1" kern="1200">
                          <a:solidFill>
                            <a:schemeClr val="dk1"/>
                          </a:solidFill>
                          <a:latin typeface="Arial"/>
                          <a:ea typeface="微软雅黑"/>
                        </a:defRPr>
                      </a:lvl6pPr>
                      <a:lvl7pPr marL="3645919" algn="l" defTabSz="1215306" rtl="0" eaLnBrk="1" latinLnBrk="0" hangingPunct="1">
                        <a:defRPr sz="2392" b="1" kern="1200">
                          <a:solidFill>
                            <a:schemeClr val="dk1"/>
                          </a:solidFill>
                          <a:latin typeface="Arial"/>
                          <a:ea typeface="微软雅黑"/>
                        </a:defRPr>
                      </a:lvl7pPr>
                      <a:lvl8pPr marL="4253572" algn="l" defTabSz="1215306" rtl="0" eaLnBrk="1" latinLnBrk="0" hangingPunct="1">
                        <a:defRPr sz="2392" b="1" kern="1200">
                          <a:solidFill>
                            <a:schemeClr val="dk1"/>
                          </a:solidFill>
                          <a:latin typeface="Arial"/>
                          <a:ea typeface="微软雅黑"/>
                        </a:defRPr>
                      </a:lvl8pPr>
                      <a:lvl9pPr marL="4861225" algn="l" defTabSz="1215306" rtl="0" eaLnBrk="1" latinLnBrk="0" hangingPunct="1">
                        <a:defRPr sz="2392" b="1"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latin typeface="华文中宋" panose="02010600040101010101" pitchFamily="2" charset="-122"/>
                          <a:ea typeface="华文中宋" panose="02010600040101010101" pitchFamily="2" charset="-122"/>
                        </a:rPr>
                        <a:t>完整性校验</a:t>
                      </a:r>
                      <a:endParaRPr lang="en-US" altLang="zh-CN" sz="1200" b="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latin typeface="华文中宋" panose="02010600040101010101" pitchFamily="2" charset="-122"/>
                          <a:ea typeface="华文中宋" panose="02010600040101010101" pitchFamily="2" charset="-122"/>
                        </a:rPr>
                        <a:t>访问控制</a:t>
                      </a:r>
                      <a:endParaRPr lang="en-US" altLang="zh-CN" sz="1200" b="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latin typeface="华文中宋" panose="02010600040101010101" pitchFamily="2" charset="-122"/>
                          <a:ea typeface="华文中宋" panose="02010600040101010101" pitchFamily="2" charset="-122"/>
                        </a:rPr>
                        <a:t>数据防泄漏</a:t>
                      </a:r>
                      <a:endParaRPr lang="en-US" altLang="zh-CN" sz="1200" b="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solidFill>
                            <a:schemeClr val="dk1"/>
                          </a:solidFill>
                          <a:latin typeface="华文中宋" panose="02010600040101010101" pitchFamily="2" charset="-122"/>
                          <a:ea typeface="华文中宋" panose="02010600040101010101" pitchFamily="2" charset="-122"/>
                          <a:cs typeface="+mn-cs"/>
                        </a:rPr>
                        <a:t>数据脱敏</a:t>
                      </a:r>
                      <a:endParaRPr lang="en-US" altLang="zh-CN" sz="1200" b="0" kern="1200" dirty="0">
                        <a:solidFill>
                          <a:schemeClr val="dk1"/>
                        </a:solidFill>
                        <a:latin typeface="华文中宋" panose="02010600040101010101" pitchFamily="2" charset="-122"/>
                        <a:ea typeface="华文中宋" panose="02010600040101010101" pitchFamily="2" charset="-122"/>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altLang="zh-CN" sz="1200" b="0" kern="1200" dirty="0">
                          <a:solidFill>
                            <a:schemeClr val="dk1"/>
                          </a:solidFill>
                          <a:latin typeface="华文中宋" panose="02010600040101010101" pitchFamily="2" charset="-122"/>
                          <a:ea typeface="华文中宋" panose="02010600040101010101" pitchFamily="2" charset="-122"/>
                          <a:cs typeface="+mn-cs"/>
                        </a:rPr>
                        <a:t>VDI</a:t>
                      </a:r>
                      <a:r>
                        <a:rPr lang="zh-CN" altLang="en-US" sz="1200" b="0" kern="1200" dirty="0">
                          <a:solidFill>
                            <a:schemeClr val="dk1"/>
                          </a:solidFill>
                          <a:latin typeface="华文中宋" panose="02010600040101010101" pitchFamily="2" charset="-122"/>
                          <a:ea typeface="华文中宋" panose="02010600040101010101" pitchFamily="2" charset="-122"/>
                          <a:cs typeface="+mn-cs"/>
                        </a:rPr>
                        <a:t>虚拟桌面</a:t>
                      </a:r>
                      <a:endParaRPr lang="en-US" altLang="zh-CN" sz="1200" b="0" kern="1200" dirty="0">
                        <a:solidFill>
                          <a:schemeClr val="dk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b="1" kern="1200">
                          <a:solidFill>
                            <a:schemeClr val="dk1"/>
                          </a:solidFill>
                          <a:latin typeface="Arial"/>
                          <a:ea typeface="微软雅黑"/>
                        </a:defRPr>
                      </a:lvl1pPr>
                      <a:lvl2pPr marL="607653" algn="l" defTabSz="1215306" rtl="0" eaLnBrk="1" latinLnBrk="0" hangingPunct="1">
                        <a:defRPr sz="2392" b="1" kern="1200">
                          <a:solidFill>
                            <a:schemeClr val="dk1"/>
                          </a:solidFill>
                          <a:latin typeface="Arial"/>
                          <a:ea typeface="微软雅黑"/>
                        </a:defRPr>
                      </a:lvl2pPr>
                      <a:lvl3pPr marL="1215306" algn="l" defTabSz="1215306" rtl="0" eaLnBrk="1" latinLnBrk="0" hangingPunct="1">
                        <a:defRPr sz="2392" b="1" kern="1200">
                          <a:solidFill>
                            <a:schemeClr val="dk1"/>
                          </a:solidFill>
                          <a:latin typeface="Arial"/>
                          <a:ea typeface="微软雅黑"/>
                        </a:defRPr>
                      </a:lvl3pPr>
                      <a:lvl4pPr marL="1822959" algn="l" defTabSz="1215306" rtl="0" eaLnBrk="1" latinLnBrk="0" hangingPunct="1">
                        <a:defRPr sz="2392" b="1" kern="1200">
                          <a:solidFill>
                            <a:schemeClr val="dk1"/>
                          </a:solidFill>
                          <a:latin typeface="Arial"/>
                          <a:ea typeface="微软雅黑"/>
                        </a:defRPr>
                      </a:lvl4pPr>
                      <a:lvl5pPr marL="2430612" algn="l" defTabSz="1215306" rtl="0" eaLnBrk="1" latinLnBrk="0" hangingPunct="1">
                        <a:defRPr sz="2392" b="1" kern="1200">
                          <a:solidFill>
                            <a:schemeClr val="dk1"/>
                          </a:solidFill>
                          <a:latin typeface="Arial"/>
                          <a:ea typeface="微软雅黑"/>
                        </a:defRPr>
                      </a:lvl5pPr>
                      <a:lvl6pPr marL="3038265" algn="l" defTabSz="1215306" rtl="0" eaLnBrk="1" latinLnBrk="0" hangingPunct="1">
                        <a:defRPr sz="2392" b="1" kern="1200">
                          <a:solidFill>
                            <a:schemeClr val="dk1"/>
                          </a:solidFill>
                          <a:latin typeface="Arial"/>
                          <a:ea typeface="微软雅黑"/>
                        </a:defRPr>
                      </a:lvl6pPr>
                      <a:lvl7pPr marL="3645919" algn="l" defTabSz="1215306" rtl="0" eaLnBrk="1" latinLnBrk="0" hangingPunct="1">
                        <a:defRPr sz="2392" b="1" kern="1200">
                          <a:solidFill>
                            <a:schemeClr val="dk1"/>
                          </a:solidFill>
                          <a:latin typeface="Arial"/>
                          <a:ea typeface="微软雅黑"/>
                        </a:defRPr>
                      </a:lvl7pPr>
                      <a:lvl8pPr marL="4253572" algn="l" defTabSz="1215306" rtl="0" eaLnBrk="1" latinLnBrk="0" hangingPunct="1">
                        <a:defRPr sz="2392" b="1" kern="1200">
                          <a:solidFill>
                            <a:schemeClr val="dk1"/>
                          </a:solidFill>
                          <a:latin typeface="Arial"/>
                          <a:ea typeface="微软雅黑"/>
                        </a:defRPr>
                      </a:lvl8pPr>
                      <a:lvl9pPr marL="4861225" algn="l" defTabSz="1215306" rtl="0" eaLnBrk="1" latinLnBrk="0" hangingPunct="1">
                        <a:defRPr sz="2392" b="1"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latin typeface="华文中宋" panose="02010600040101010101" pitchFamily="2" charset="-122"/>
                          <a:ea typeface="华文中宋" panose="02010600040101010101" pitchFamily="2" charset="-122"/>
                        </a:rPr>
                        <a:t>透明加密</a:t>
                      </a:r>
                      <a:endParaRPr lang="en-US" altLang="zh-CN" sz="1200" b="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latin typeface="华文中宋" panose="02010600040101010101" pitchFamily="2" charset="-122"/>
                          <a:ea typeface="华文中宋" panose="02010600040101010101" pitchFamily="2" charset="-122"/>
                        </a:rPr>
                        <a:t>访问控制</a:t>
                      </a:r>
                      <a:endParaRPr lang="en-US" altLang="zh-CN" sz="1200" b="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latin typeface="华文中宋" panose="02010600040101010101" pitchFamily="2" charset="-122"/>
                          <a:ea typeface="华文中宋" panose="02010600040101010101" pitchFamily="2" charset="-122"/>
                        </a:rPr>
                        <a:t>数据防泄漏</a:t>
                      </a:r>
                      <a:endParaRPr lang="en-US" altLang="zh-CN" sz="1200" b="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altLang="zh-CN" sz="1200" b="0" kern="1200" dirty="0">
                          <a:solidFill>
                            <a:schemeClr val="dk1"/>
                          </a:solidFill>
                          <a:latin typeface="华文中宋" panose="02010600040101010101" pitchFamily="2" charset="-122"/>
                          <a:ea typeface="华文中宋" panose="02010600040101010101" pitchFamily="2" charset="-122"/>
                          <a:cs typeface="+mn-cs"/>
                        </a:rPr>
                        <a:t>VDI</a:t>
                      </a:r>
                      <a:r>
                        <a:rPr lang="zh-CN" altLang="en-US" sz="1200" b="0" kern="1200" dirty="0">
                          <a:solidFill>
                            <a:schemeClr val="dk1"/>
                          </a:solidFill>
                          <a:latin typeface="华文中宋" panose="02010600040101010101" pitchFamily="2" charset="-122"/>
                          <a:ea typeface="华文中宋" panose="02010600040101010101" pitchFamily="2" charset="-122"/>
                          <a:cs typeface="+mn-cs"/>
                        </a:rPr>
                        <a:t>虚拟桌面</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b="1" kern="1200">
                          <a:solidFill>
                            <a:schemeClr val="dk1"/>
                          </a:solidFill>
                          <a:latin typeface="Arial"/>
                          <a:ea typeface="微软雅黑"/>
                        </a:defRPr>
                      </a:lvl1pPr>
                      <a:lvl2pPr marL="607653" algn="l" defTabSz="1215306" rtl="0" eaLnBrk="1" latinLnBrk="0" hangingPunct="1">
                        <a:defRPr sz="2392" b="1" kern="1200">
                          <a:solidFill>
                            <a:schemeClr val="dk1"/>
                          </a:solidFill>
                          <a:latin typeface="Arial"/>
                          <a:ea typeface="微软雅黑"/>
                        </a:defRPr>
                      </a:lvl2pPr>
                      <a:lvl3pPr marL="1215306" algn="l" defTabSz="1215306" rtl="0" eaLnBrk="1" latinLnBrk="0" hangingPunct="1">
                        <a:defRPr sz="2392" b="1" kern="1200">
                          <a:solidFill>
                            <a:schemeClr val="dk1"/>
                          </a:solidFill>
                          <a:latin typeface="Arial"/>
                          <a:ea typeface="微软雅黑"/>
                        </a:defRPr>
                      </a:lvl3pPr>
                      <a:lvl4pPr marL="1822959" algn="l" defTabSz="1215306" rtl="0" eaLnBrk="1" latinLnBrk="0" hangingPunct="1">
                        <a:defRPr sz="2392" b="1" kern="1200">
                          <a:solidFill>
                            <a:schemeClr val="dk1"/>
                          </a:solidFill>
                          <a:latin typeface="Arial"/>
                          <a:ea typeface="微软雅黑"/>
                        </a:defRPr>
                      </a:lvl4pPr>
                      <a:lvl5pPr marL="2430612" algn="l" defTabSz="1215306" rtl="0" eaLnBrk="1" latinLnBrk="0" hangingPunct="1">
                        <a:defRPr sz="2392" b="1" kern="1200">
                          <a:solidFill>
                            <a:schemeClr val="dk1"/>
                          </a:solidFill>
                          <a:latin typeface="Arial"/>
                          <a:ea typeface="微软雅黑"/>
                        </a:defRPr>
                      </a:lvl5pPr>
                      <a:lvl6pPr marL="3038265" algn="l" defTabSz="1215306" rtl="0" eaLnBrk="1" latinLnBrk="0" hangingPunct="1">
                        <a:defRPr sz="2392" b="1" kern="1200">
                          <a:solidFill>
                            <a:schemeClr val="dk1"/>
                          </a:solidFill>
                          <a:latin typeface="Arial"/>
                          <a:ea typeface="微软雅黑"/>
                        </a:defRPr>
                      </a:lvl6pPr>
                      <a:lvl7pPr marL="3645919" algn="l" defTabSz="1215306" rtl="0" eaLnBrk="1" latinLnBrk="0" hangingPunct="1">
                        <a:defRPr sz="2392" b="1" kern="1200">
                          <a:solidFill>
                            <a:schemeClr val="dk1"/>
                          </a:solidFill>
                          <a:latin typeface="Arial"/>
                          <a:ea typeface="微软雅黑"/>
                        </a:defRPr>
                      </a:lvl7pPr>
                      <a:lvl8pPr marL="4253572" algn="l" defTabSz="1215306" rtl="0" eaLnBrk="1" latinLnBrk="0" hangingPunct="1">
                        <a:defRPr sz="2392" b="1" kern="1200">
                          <a:solidFill>
                            <a:schemeClr val="dk1"/>
                          </a:solidFill>
                          <a:latin typeface="Arial"/>
                          <a:ea typeface="微软雅黑"/>
                        </a:defRPr>
                      </a:lvl8pPr>
                      <a:lvl9pPr marL="4861225" algn="l" defTabSz="1215306" rtl="0" eaLnBrk="1" latinLnBrk="0" hangingPunct="1">
                        <a:defRPr sz="2392" b="1"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b="0" kern="1200" dirty="0">
                          <a:latin typeface="华文中宋" panose="02010600040101010101" pitchFamily="2" charset="-122"/>
                          <a:ea typeface="华文中宋" panose="02010600040101010101" pitchFamily="2" charset="-122"/>
                        </a:rPr>
                        <a:t>物理保险柜</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b="1" kern="1200">
                          <a:solidFill>
                            <a:schemeClr val="dk1"/>
                          </a:solidFill>
                          <a:latin typeface="Arial"/>
                          <a:ea typeface="微软雅黑"/>
                        </a:defRPr>
                      </a:lvl1pPr>
                      <a:lvl2pPr marL="607653" algn="l" defTabSz="1215306" rtl="0" eaLnBrk="1" latinLnBrk="0" hangingPunct="1">
                        <a:defRPr sz="2392" b="1" kern="1200">
                          <a:solidFill>
                            <a:schemeClr val="dk1"/>
                          </a:solidFill>
                          <a:latin typeface="Arial"/>
                          <a:ea typeface="微软雅黑"/>
                        </a:defRPr>
                      </a:lvl2pPr>
                      <a:lvl3pPr marL="1215306" algn="l" defTabSz="1215306" rtl="0" eaLnBrk="1" latinLnBrk="0" hangingPunct="1">
                        <a:defRPr sz="2392" b="1" kern="1200">
                          <a:solidFill>
                            <a:schemeClr val="dk1"/>
                          </a:solidFill>
                          <a:latin typeface="Arial"/>
                          <a:ea typeface="微软雅黑"/>
                        </a:defRPr>
                      </a:lvl3pPr>
                      <a:lvl4pPr marL="1822959" algn="l" defTabSz="1215306" rtl="0" eaLnBrk="1" latinLnBrk="0" hangingPunct="1">
                        <a:defRPr sz="2392" b="1" kern="1200">
                          <a:solidFill>
                            <a:schemeClr val="dk1"/>
                          </a:solidFill>
                          <a:latin typeface="Arial"/>
                          <a:ea typeface="微软雅黑"/>
                        </a:defRPr>
                      </a:lvl4pPr>
                      <a:lvl5pPr marL="2430612" algn="l" defTabSz="1215306" rtl="0" eaLnBrk="1" latinLnBrk="0" hangingPunct="1">
                        <a:defRPr sz="2392" b="1" kern="1200">
                          <a:solidFill>
                            <a:schemeClr val="dk1"/>
                          </a:solidFill>
                          <a:latin typeface="Arial"/>
                          <a:ea typeface="微软雅黑"/>
                        </a:defRPr>
                      </a:lvl5pPr>
                      <a:lvl6pPr marL="3038265" algn="l" defTabSz="1215306" rtl="0" eaLnBrk="1" latinLnBrk="0" hangingPunct="1">
                        <a:defRPr sz="2392" b="1" kern="1200">
                          <a:solidFill>
                            <a:schemeClr val="dk1"/>
                          </a:solidFill>
                          <a:latin typeface="Arial"/>
                          <a:ea typeface="微软雅黑"/>
                        </a:defRPr>
                      </a:lvl6pPr>
                      <a:lvl7pPr marL="3645919" algn="l" defTabSz="1215306" rtl="0" eaLnBrk="1" latinLnBrk="0" hangingPunct="1">
                        <a:defRPr sz="2392" b="1" kern="1200">
                          <a:solidFill>
                            <a:schemeClr val="dk1"/>
                          </a:solidFill>
                          <a:latin typeface="Arial"/>
                          <a:ea typeface="微软雅黑"/>
                        </a:defRPr>
                      </a:lvl7pPr>
                      <a:lvl8pPr marL="4253572" algn="l" defTabSz="1215306" rtl="0" eaLnBrk="1" latinLnBrk="0" hangingPunct="1">
                        <a:defRPr sz="2392" b="1" kern="1200">
                          <a:solidFill>
                            <a:schemeClr val="dk1"/>
                          </a:solidFill>
                          <a:latin typeface="Arial"/>
                          <a:ea typeface="微软雅黑"/>
                        </a:defRPr>
                      </a:lvl8pPr>
                      <a:lvl9pPr marL="4861225" algn="l" defTabSz="1215306" rtl="0" eaLnBrk="1" latinLnBrk="0" hangingPunct="1">
                        <a:defRPr sz="2392" b="1"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b="0" kern="1200" dirty="0">
                          <a:latin typeface="华文中宋" panose="02010600040101010101" pitchFamily="2" charset="-122"/>
                          <a:ea typeface="华文中宋" panose="02010600040101010101" pitchFamily="2" charset="-122"/>
                        </a:rPr>
                        <a:t>消磁处理</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extLst>
                  <a:ext uri="{0D108BD9-81ED-4DB2-BD59-A6C34878D82A}">
                    <a16:rowId xmlns:a16="http://schemas.microsoft.com/office/drawing/2014/main" val="1654865501"/>
                  </a:ext>
                </a:extLst>
              </a:tr>
              <a:tr h="947356">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黑体" panose="02010609060101010101" pitchFamily="49" charset="-122"/>
                          <a:ea typeface="黑体" panose="02010609060101010101" pitchFamily="49" charset="-122"/>
                        </a:rPr>
                        <a:t>完整性</a:t>
                      </a:r>
                      <a:r>
                        <a:rPr lang="zh-CN" altLang="en-US" sz="1200" kern="1200" dirty="0">
                          <a:latin typeface="华文中宋" panose="02010600040101010101" pitchFamily="2" charset="-122"/>
                          <a:ea typeface="华文中宋" panose="02010600040101010101" pitchFamily="2" charset="-122"/>
                        </a:rPr>
                        <a:t>校验</a:t>
                      </a:r>
                      <a:endParaRPr lang="en-US" altLang="zh-CN" sz="1200" kern="1200" dirty="0">
                        <a:latin typeface="华文中宋" panose="02010600040101010101" pitchFamily="2" charset="-122"/>
                        <a:ea typeface="华文中宋" panose="02010600040101010101" pitchFamily="2" charset="-122"/>
                      </a:endParaRPr>
                    </a:p>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安全标记</a:t>
                      </a:r>
                      <a:endParaRPr lang="en-US" altLang="zh-CN"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传输通道加密</a:t>
                      </a:r>
                      <a:endParaRPr lang="en-US" altLang="zh-CN" sz="120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solidFill>
                            <a:schemeClr val="tx1"/>
                          </a:solidFill>
                          <a:latin typeface="华文中宋" panose="02010600040101010101" pitchFamily="2" charset="-122"/>
                          <a:ea typeface="华文中宋" panose="02010600040101010101" pitchFamily="2" charset="-122"/>
                          <a:cs typeface="+mn-cs"/>
                        </a:rPr>
                        <a:t>安全区域隔离</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完整性校验</a:t>
                      </a:r>
                      <a:endParaRPr lang="en-US" altLang="zh-CN" sz="1200" kern="1200" dirty="0">
                        <a:latin typeface="华文中宋" panose="02010600040101010101" pitchFamily="2" charset="-122"/>
                        <a:ea typeface="华文中宋" panose="02010600040101010101" pitchFamily="2" charset="-122"/>
                      </a:endParaRPr>
                    </a:p>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访问控制</a:t>
                      </a:r>
                      <a:endParaRPr lang="en-US" altLang="zh-CN" sz="1200" kern="1200" dirty="0">
                        <a:latin typeface="华文中宋" panose="02010600040101010101" pitchFamily="2" charset="-122"/>
                        <a:ea typeface="华文中宋" panose="02010600040101010101" pitchFamily="2" charset="-122"/>
                      </a:endParaRPr>
                    </a:p>
                    <a:p>
                      <a:pPr marL="171450" indent="-171450" algn="l" defTabSz="914400" rtl="0" eaLnBrk="1" latinLnBrk="0" hangingPunct="1">
                        <a:buFont typeface="Wingdings" panose="05000000000000000000" pitchFamily="2" charset="2"/>
                        <a:buChar char="§"/>
                      </a:pPr>
                      <a:r>
                        <a:rPr lang="en-US" altLang="zh-CN" sz="1200" kern="1200" dirty="0">
                          <a:latin typeface="华文中宋" panose="02010600040101010101" pitchFamily="2" charset="-122"/>
                          <a:ea typeface="华文中宋" panose="02010600040101010101" pitchFamily="2" charset="-122"/>
                        </a:rPr>
                        <a:t>VDI</a:t>
                      </a:r>
                      <a:r>
                        <a:rPr lang="zh-CN" altLang="en-US" sz="1200" kern="1200" dirty="0">
                          <a:latin typeface="华文中宋" panose="02010600040101010101" pitchFamily="2" charset="-122"/>
                          <a:ea typeface="华文中宋" panose="02010600040101010101" pitchFamily="2" charset="-122"/>
                        </a:rPr>
                        <a:t>虚拟桌面</a:t>
                      </a:r>
                      <a:endParaRPr lang="en-US" altLang="zh-CN" sz="1200" kern="1200" dirty="0">
                        <a:latin typeface="华文中宋" panose="02010600040101010101" pitchFamily="2" charset="-122"/>
                        <a:ea typeface="华文中宋" panose="02010600040101010101" pitchFamily="2" charset="-122"/>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latin typeface="华文中宋" panose="02010600040101010101" pitchFamily="2" charset="-122"/>
                          <a:ea typeface="华文中宋" panose="02010600040101010101" pitchFamily="2" charset="-122"/>
                        </a:rPr>
                        <a:t>完整性校验</a:t>
                      </a:r>
                      <a:endParaRPr lang="en-US" altLang="zh-CN" sz="1200" b="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kern="1200" dirty="0">
                          <a:latin typeface="华文中宋" panose="02010600040101010101" pitchFamily="2" charset="-122"/>
                          <a:ea typeface="华文中宋" panose="02010600040101010101" pitchFamily="2" charset="-122"/>
                        </a:rPr>
                        <a:t>访问控制</a:t>
                      </a:r>
                      <a:endParaRPr lang="en-US" altLang="zh-CN" sz="120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kern="1200" dirty="0">
                          <a:latin typeface="华文中宋" panose="02010600040101010101" pitchFamily="2" charset="-122"/>
                          <a:ea typeface="华文中宋" panose="02010600040101010101" pitchFamily="2" charset="-122"/>
                        </a:rPr>
                        <a:t>数据防泄漏</a:t>
                      </a:r>
                      <a:endParaRPr lang="en-US" altLang="zh-CN" sz="120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altLang="zh-CN" sz="1200" b="0" kern="1200" dirty="0">
                          <a:solidFill>
                            <a:schemeClr val="dk1"/>
                          </a:solidFill>
                          <a:latin typeface="华文中宋" panose="02010600040101010101" pitchFamily="2" charset="-122"/>
                          <a:ea typeface="华文中宋" panose="02010600040101010101" pitchFamily="2" charset="-122"/>
                          <a:cs typeface="+mn-cs"/>
                        </a:rPr>
                        <a:t>VDI</a:t>
                      </a:r>
                      <a:r>
                        <a:rPr lang="zh-CN" altLang="en-US" sz="1200" b="0" kern="1200" dirty="0">
                          <a:solidFill>
                            <a:schemeClr val="dk1"/>
                          </a:solidFill>
                          <a:latin typeface="华文中宋" panose="02010600040101010101" pitchFamily="2" charset="-122"/>
                          <a:ea typeface="华文中宋" panose="02010600040101010101" pitchFamily="2" charset="-122"/>
                          <a:cs typeface="+mn-cs"/>
                        </a:rPr>
                        <a:t>虚拟桌面</a:t>
                      </a:r>
                      <a:endParaRPr lang="en-US" altLang="zh-CN" sz="1200" b="0" kern="1200" dirty="0">
                        <a:solidFill>
                          <a:schemeClr val="dk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kern="1200" dirty="0">
                          <a:latin typeface="华文中宋" panose="02010600040101010101" pitchFamily="2" charset="-122"/>
                          <a:ea typeface="华文中宋" panose="02010600040101010101" pitchFamily="2" charset="-122"/>
                        </a:rPr>
                        <a:t>访问控制</a:t>
                      </a:r>
                      <a:endParaRPr lang="en-US" altLang="zh-CN" sz="120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kern="1200" dirty="0">
                          <a:latin typeface="华文中宋" panose="02010600040101010101" pitchFamily="2" charset="-122"/>
                          <a:ea typeface="华文中宋" panose="02010600040101010101" pitchFamily="2" charset="-122"/>
                        </a:rPr>
                        <a:t>数据防泄漏</a:t>
                      </a:r>
                      <a:endParaRPr lang="en-US" altLang="zh-CN" sz="120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altLang="zh-CN" sz="1200" b="0" kern="1200" dirty="0">
                          <a:solidFill>
                            <a:schemeClr val="dk1"/>
                          </a:solidFill>
                          <a:latin typeface="华文中宋" panose="02010600040101010101" pitchFamily="2" charset="-122"/>
                          <a:ea typeface="华文中宋" panose="02010600040101010101" pitchFamily="2" charset="-122"/>
                          <a:cs typeface="+mn-cs"/>
                        </a:rPr>
                        <a:t>VDI</a:t>
                      </a:r>
                      <a:r>
                        <a:rPr lang="zh-CN" altLang="en-US" sz="1200" b="0" kern="1200" dirty="0">
                          <a:solidFill>
                            <a:schemeClr val="dk1"/>
                          </a:solidFill>
                          <a:latin typeface="华文中宋" panose="02010600040101010101" pitchFamily="2" charset="-122"/>
                          <a:ea typeface="华文中宋" panose="02010600040101010101" pitchFamily="2" charset="-122"/>
                          <a:cs typeface="+mn-cs"/>
                        </a:rPr>
                        <a:t>虚拟桌面</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物理环境安全</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覆盖处理</a:t>
                      </a:r>
                      <a:endParaRPr lang="en-US" sz="1200" kern="1200" dirty="0">
                        <a:latin typeface="华文中宋" panose="02010600040101010101" pitchFamily="2" charset="-122"/>
                        <a:ea typeface="华文中宋" panose="02010600040101010101" pitchFamily="2" charset="-122"/>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extLst>
                  <a:ext uri="{0D108BD9-81ED-4DB2-BD59-A6C34878D82A}">
                    <a16:rowId xmlns:a16="http://schemas.microsoft.com/office/drawing/2014/main" val="1130748603"/>
                  </a:ext>
                </a:extLst>
              </a:tr>
              <a:tr h="958123">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安全标记</a:t>
                      </a:r>
                      <a:endParaRPr lang="en-US" altLang="zh-CN"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solidFill>
                            <a:schemeClr val="tx1"/>
                          </a:solidFill>
                          <a:latin typeface="华文中宋" panose="02010600040101010101" pitchFamily="2" charset="-122"/>
                          <a:ea typeface="华文中宋" panose="02010600040101010101" pitchFamily="2" charset="-122"/>
                          <a:cs typeface="+mn-cs"/>
                        </a:rPr>
                        <a:t>安全区域隔离</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b="0" kern="1200" dirty="0">
                          <a:solidFill>
                            <a:schemeClr val="tx1"/>
                          </a:solidFill>
                          <a:latin typeface="华文中宋" panose="02010600040101010101" pitchFamily="2" charset="-122"/>
                          <a:ea typeface="华文中宋" panose="02010600040101010101" pitchFamily="2" charset="-122"/>
                          <a:cs typeface="+mn-cs"/>
                        </a:rPr>
                        <a:t>访问控制</a:t>
                      </a:r>
                      <a:endParaRPr lang="en-US" altLang="zh-CN" sz="1200" b="0" kern="1200" dirty="0">
                        <a:solidFill>
                          <a:schemeClr val="tx1"/>
                        </a:solidFill>
                        <a:latin typeface="华文中宋" panose="02010600040101010101" pitchFamily="2" charset="-122"/>
                        <a:ea typeface="华文中宋" panose="02010600040101010101" pitchFamily="2" charset="-122"/>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altLang="zh-CN" sz="1200" kern="1200" dirty="0">
                          <a:latin typeface="华文中宋" panose="02010600040101010101" pitchFamily="2" charset="-122"/>
                          <a:ea typeface="华文中宋" panose="02010600040101010101" pitchFamily="2" charset="-122"/>
                        </a:rPr>
                        <a:t>VDI</a:t>
                      </a:r>
                      <a:r>
                        <a:rPr lang="zh-CN" altLang="en-US" sz="1200" kern="1200" dirty="0">
                          <a:latin typeface="华文中宋" panose="02010600040101010101" pitchFamily="2" charset="-122"/>
                          <a:ea typeface="华文中宋" panose="02010600040101010101" pitchFamily="2" charset="-122"/>
                        </a:rPr>
                        <a:t>虚拟桌面</a:t>
                      </a:r>
                      <a:endParaRPr lang="en-US" altLang="zh-CN" sz="1200" kern="1200" dirty="0">
                        <a:latin typeface="华文中宋" panose="02010600040101010101" pitchFamily="2" charset="-122"/>
                        <a:ea typeface="华文中宋" panose="02010600040101010101" pitchFamily="2" charset="-122"/>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kern="1200" dirty="0">
                          <a:latin typeface="华文中宋" panose="02010600040101010101" pitchFamily="2" charset="-122"/>
                          <a:ea typeface="华文中宋" panose="02010600040101010101" pitchFamily="2" charset="-122"/>
                        </a:rPr>
                        <a:t>访问控制</a:t>
                      </a:r>
                      <a:endParaRPr lang="en-US" altLang="zh-CN" sz="120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kern="1200" dirty="0">
                          <a:latin typeface="华文中宋" panose="02010600040101010101" pitchFamily="2" charset="-122"/>
                          <a:ea typeface="华文中宋" panose="02010600040101010101" pitchFamily="2" charset="-122"/>
                        </a:rPr>
                        <a:t>数据防泄漏</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kern="1200" dirty="0">
                          <a:latin typeface="华文中宋" panose="02010600040101010101" pitchFamily="2" charset="-122"/>
                          <a:ea typeface="华文中宋" panose="02010600040101010101" pitchFamily="2" charset="-122"/>
                        </a:rPr>
                        <a:t>访问控制</a:t>
                      </a:r>
                      <a:endParaRPr lang="en-US" altLang="zh-CN" sz="1200" kern="1200" dirty="0">
                        <a:latin typeface="华文中宋" panose="02010600040101010101" pitchFamily="2" charset="-122"/>
                        <a:ea typeface="华文中宋" panose="02010600040101010101" pitchFamily="2"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kern="1200" dirty="0">
                          <a:latin typeface="华文中宋" panose="02010600040101010101" pitchFamily="2" charset="-122"/>
                          <a:ea typeface="华文中宋" panose="02010600040101010101" pitchFamily="2" charset="-122"/>
                        </a:rPr>
                        <a:t>数据防泄漏</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物理环境安全</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覆盖处理</a:t>
                      </a:r>
                      <a:endParaRPr lang="en-US" sz="1200" kern="1200" dirty="0">
                        <a:latin typeface="华文中宋" panose="02010600040101010101" pitchFamily="2" charset="-122"/>
                        <a:ea typeface="华文中宋" panose="02010600040101010101" pitchFamily="2" charset="-122"/>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extLst>
                  <a:ext uri="{0D108BD9-81ED-4DB2-BD59-A6C34878D82A}">
                    <a16:rowId xmlns:a16="http://schemas.microsoft.com/office/drawing/2014/main" val="491924454"/>
                  </a:ext>
                </a:extLst>
              </a:tr>
              <a:tr h="877050">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安全标记</a:t>
                      </a:r>
                      <a:endParaRPr lang="en-US" altLang="zh-CN"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solidFill>
                            <a:schemeClr val="tx1"/>
                          </a:solidFill>
                          <a:latin typeface="华文中宋" panose="02010600040101010101" pitchFamily="2" charset="-122"/>
                          <a:ea typeface="华文中宋" panose="02010600040101010101" pitchFamily="2" charset="-122"/>
                          <a:cs typeface="+mn-cs"/>
                        </a:rPr>
                        <a:t>安全区域隔离</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b="0" kern="1200" dirty="0">
                          <a:solidFill>
                            <a:schemeClr val="tx1"/>
                          </a:solidFill>
                          <a:latin typeface="华文中宋" panose="02010600040101010101" pitchFamily="2" charset="-122"/>
                          <a:ea typeface="华文中宋" panose="02010600040101010101" pitchFamily="2" charset="-122"/>
                          <a:cs typeface="+mn-cs"/>
                        </a:rPr>
                        <a:t>访问控制</a:t>
                      </a:r>
                      <a:endParaRPr lang="en-US" altLang="zh-CN"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kern="1200" dirty="0">
                          <a:latin typeface="华文中宋" panose="02010600040101010101" pitchFamily="2" charset="-122"/>
                          <a:ea typeface="华文中宋" panose="02010600040101010101" pitchFamily="2" charset="-122"/>
                        </a:rPr>
                        <a:t>访问控制</a:t>
                      </a:r>
                      <a:endParaRPr lang="en-US" altLang="zh-CN" sz="1200" kern="1200" dirty="0">
                        <a:latin typeface="华文中宋" panose="02010600040101010101" pitchFamily="2" charset="-122"/>
                        <a:ea typeface="华文中宋" panose="02010600040101010101" pitchFamily="2" charset="-122"/>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CN" altLang="en-US" sz="1200" kern="1200" dirty="0">
                          <a:latin typeface="华文中宋" panose="02010600040101010101" pitchFamily="2" charset="-122"/>
                          <a:ea typeface="华文中宋" panose="02010600040101010101" pitchFamily="2" charset="-122"/>
                        </a:rPr>
                        <a:t>访问控制</a:t>
                      </a:r>
                      <a:endParaRPr lang="en-US" altLang="zh-CN" sz="1200" kern="1200" dirty="0">
                        <a:latin typeface="华文中宋" panose="02010600040101010101" pitchFamily="2" charset="-122"/>
                        <a:ea typeface="华文中宋" panose="02010600040101010101" pitchFamily="2" charset="-122"/>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物理环境安全</a:t>
                      </a: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覆盖处理</a:t>
                      </a:r>
                      <a:endParaRPr lang="en-US" sz="1200" kern="1200" dirty="0">
                        <a:latin typeface="华文中宋" panose="02010600040101010101" pitchFamily="2" charset="-122"/>
                        <a:ea typeface="华文中宋" panose="02010600040101010101" pitchFamily="2" charset="-122"/>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40000"/>
                      </a:srgbClr>
                    </a:solidFill>
                  </a:tcPr>
                </a:tc>
                <a:extLst>
                  <a:ext uri="{0D108BD9-81ED-4DB2-BD59-A6C34878D82A}">
                    <a16:rowId xmlns:a16="http://schemas.microsoft.com/office/drawing/2014/main" val="1955589911"/>
                  </a:ext>
                </a:extLst>
              </a:tr>
              <a:tr h="855407">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安全标记</a:t>
                      </a:r>
                      <a:endParaRPr lang="en-US" altLang="zh-CN"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endParaRPr lang="en-US" sz="1200" b="0" kern="1200" dirty="0">
                        <a:solidFill>
                          <a:schemeClr val="tx1"/>
                        </a:solidFill>
                        <a:latin typeface="华文中宋" panose="02010600040101010101" pitchFamily="2" charset="-122"/>
                        <a:ea typeface="华文中宋" panose="02010600040101010101" pitchFamily="2" charset="-122"/>
                        <a:cs typeface="+mn-cs"/>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tc>
                  <a:txBody>
                    <a:bodyPr/>
                    <a:lstStyle>
                      <a:lvl1pPr marL="0" algn="l" defTabSz="1215306" rtl="0" eaLnBrk="1" latinLnBrk="0" hangingPunct="1">
                        <a:defRPr sz="2392" kern="1200">
                          <a:solidFill>
                            <a:schemeClr val="dk1"/>
                          </a:solidFill>
                          <a:latin typeface="Arial"/>
                          <a:ea typeface="微软雅黑"/>
                        </a:defRPr>
                      </a:lvl1pPr>
                      <a:lvl2pPr marL="607653" algn="l" defTabSz="1215306" rtl="0" eaLnBrk="1" latinLnBrk="0" hangingPunct="1">
                        <a:defRPr sz="2392" kern="1200">
                          <a:solidFill>
                            <a:schemeClr val="dk1"/>
                          </a:solidFill>
                          <a:latin typeface="Arial"/>
                          <a:ea typeface="微软雅黑"/>
                        </a:defRPr>
                      </a:lvl2pPr>
                      <a:lvl3pPr marL="1215306" algn="l" defTabSz="1215306" rtl="0" eaLnBrk="1" latinLnBrk="0" hangingPunct="1">
                        <a:defRPr sz="2392" kern="1200">
                          <a:solidFill>
                            <a:schemeClr val="dk1"/>
                          </a:solidFill>
                          <a:latin typeface="Arial"/>
                          <a:ea typeface="微软雅黑"/>
                        </a:defRPr>
                      </a:lvl3pPr>
                      <a:lvl4pPr marL="1822959" algn="l" defTabSz="1215306" rtl="0" eaLnBrk="1" latinLnBrk="0" hangingPunct="1">
                        <a:defRPr sz="2392" kern="1200">
                          <a:solidFill>
                            <a:schemeClr val="dk1"/>
                          </a:solidFill>
                          <a:latin typeface="Arial"/>
                          <a:ea typeface="微软雅黑"/>
                        </a:defRPr>
                      </a:lvl4pPr>
                      <a:lvl5pPr marL="2430612" algn="l" defTabSz="1215306" rtl="0" eaLnBrk="1" latinLnBrk="0" hangingPunct="1">
                        <a:defRPr sz="2392" kern="1200">
                          <a:solidFill>
                            <a:schemeClr val="dk1"/>
                          </a:solidFill>
                          <a:latin typeface="Arial"/>
                          <a:ea typeface="微软雅黑"/>
                        </a:defRPr>
                      </a:lvl5pPr>
                      <a:lvl6pPr marL="3038265" algn="l" defTabSz="1215306" rtl="0" eaLnBrk="1" latinLnBrk="0" hangingPunct="1">
                        <a:defRPr sz="2392" kern="1200">
                          <a:solidFill>
                            <a:schemeClr val="dk1"/>
                          </a:solidFill>
                          <a:latin typeface="Arial"/>
                          <a:ea typeface="微软雅黑"/>
                        </a:defRPr>
                      </a:lvl6pPr>
                      <a:lvl7pPr marL="3645919" algn="l" defTabSz="1215306" rtl="0" eaLnBrk="1" latinLnBrk="0" hangingPunct="1">
                        <a:defRPr sz="2392" kern="1200">
                          <a:solidFill>
                            <a:schemeClr val="dk1"/>
                          </a:solidFill>
                          <a:latin typeface="Arial"/>
                          <a:ea typeface="微软雅黑"/>
                        </a:defRPr>
                      </a:lvl7pPr>
                      <a:lvl8pPr marL="4253572" algn="l" defTabSz="1215306" rtl="0" eaLnBrk="1" latinLnBrk="0" hangingPunct="1">
                        <a:defRPr sz="2392" kern="1200">
                          <a:solidFill>
                            <a:schemeClr val="dk1"/>
                          </a:solidFill>
                          <a:latin typeface="Arial"/>
                          <a:ea typeface="微软雅黑"/>
                        </a:defRPr>
                      </a:lvl8pPr>
                      <a:lvl9pPr marL="4861225" algn="l" defTabSz="1215306" rtl="0" eaLnBrk="1" latinLnBrk="0" hangingPunct="1">
                        <a:defRPr sz="2392" kern="1200">
                          <a:solidFill>
                            <a:schemeClr val="dk1"/>
                          </a:solidFill>
                          <a:latin typeface="Arial"/>
                          <a:ea typeface="微软雅黑"/>
                        </a:defRPr>
                      </a:lvl9pPr>
                    </a:lstStyle>
                    <a:p>
                      <a:pPr marL="171450" indent="-171450" algn="l" defTabSz="914400" rtl="0" eaLnBrk="1" latinLnBrk="0" hangingPunct="1">
                        <a:buFont typeface="Wingdings" panose="05000000000000000000" pitchFamily="2" charset="2"/>
                        <a:buChar char="§"/>
                      </a:pPr>
                      <a:r>
                        <a:rPr lang="zh-CN" altLang="en-US" sz="1200" kern="1200" dirty="0">
                          <a:latin typeface="华文中宋" panose="02010600040101010101" pitchFamily="2" charset="-122"/>
                          <a:ea typeface="华文中宋" panose="02010600040101010101" pitchFamily="2" charset="-122"/>
                        </a:rPr>
                        <a:t>格式化</a:t>
                      </a:r>
                      <a:endParaRPr lang="en-US" sz="1200" kern="1200" dirty="0">
                        <a:latin typeface="华文中宋" panose="02010600040101010101" pitchFamily="2" charset="-122"/>
                        <a:ea typeface="华文中宋" panose="02010600040101010101" pitchFamily="2" charset="-122"/>
                      </a:endParaRPr>
                    </a:p>
                  </a:txBody>
                  <a:tcPr anchor="ctr">
                    <a:lnL w="12700" cmpd="sng">
                      <a:solidFill>
                        <a:srgbClr val="008BC9"/>
                      </a:solidFill>
                    </a:lnL>
                    <a:lnR w="12700" cmpd="sng">
                      <a:solidFill>
                        <a:srgbClr val="008BC9"/>
                      </a:solidFill>
                    </a:lnR>
                    <a:lnT w="12700" cmpd="sng">
                      <a:solidFill>
                        <a:srgbClr val="008BC9"/>
                      </a:solidFill>
                    </a:lnT>
                    <a:lnB w="12700" cmpd="sng">
                      <a:solidFill>
                        <a:srgbClr val="008BC9"/>
                      </a:solidFill>
                    </a:lnB>
                    <a:lnTlToBr w="12700" cmpd="sng">
                      <a:noFill/>
                      <a:prstDash val="solid"/>
                    </a:lnTlToBr>
                    <a:lnBlToTr w="12700" cmpd="sng">
                      <a:noFill/>
                      <a:prstDash val="solid"/>
                    </a:lnBlToTr>
                    <a:solidFill>
                      <a:srgbClr val="008BC9">
                        <a:tint val="20000"/>
                      </a:srgbClr>
                    </a:solidFill>
                  </a:tcPr>
                </a:tc>
                <a:extLst>
                  <a:ext uri="{0D108BD9-81ED-4DB2-BD59-A6C34878D82A}">
                    <a16:rowId xmlns:a16="http://schemas.microsoft.com/office/drawing/2014/main" val="595449997"/>
                  </a:ext>
                </a:extLst>
              </a:tr>
            </a:tbl>
          </a:graphicData>
        </a:graphic>
      </p:graphicFrame>
      <p:sp>
        <p:nvSpPr>
          <p:cNvPr id="44" name="文本框 43">
            <a:extLst>
              <a:ext uri="{FF2B5EF4-FFF2-40B4-BE49-F238E27FC236}">
                <a16:creationId xmlns:a16="http://schemas.microsoft.com/office/drawing/2014/main" id="{3CA3D7AA-C5B5-4C1B-A25A-D8CD3F78B512}"/>
              </a:ext>
            </a:extLst>
          </p:cNvPr>
          <p:cNvSpPr txBox="1"/>
          <p:nvPr/>
        </p:nvSpPr>
        <p:spPr>
          <a:xfrm>
            <a:off x="740243" y="2128354"/>
            <a:ext cx="1470924" cy="4051109"/>
          </a:xfrm>
          <a:prstGeom prst="rect">
            <a:avLst/>
          </a:prstGeom>
          <a:noFill/>
        </p:spPr>
        <p:txBody>
          <a:bodyPr wrap="square" rtlCol="0">
            <a:spAutoFit/>
          </a:bodyPr>
          <a:lstStyle/>
          <a:p>
            <a:pPr marL="285750" indent="-285750">
              <a:lnSpc>
                <a:spcPts val="2400"/>
              </a:lnSpc>
              <a:buFont typeface="华文中宋" panose="02010600040101010101" pitchFamily="2" charset="-122"/>
              <a:buChar char="¤"/>
            </a:pPr>
            <a:r>
              <a:rPr lang="zh-CN" altLang="en-US" sz="1600" b="1" dirty="0">
                <a:solidFill>
                  <a:srgbClr val="FFFFFF"/>
                </a:solidFill>
                <a:latin typeface="黑体" panose="02010609060101010101" pitchFamily="49" charset="-122"/>
                <a:ea typeface="黑体" panose="02010609060101010101" pitchFamily="49" charset="-122"/>
              </a:rPr>
              <a:t>五级</a:t>
            </a:r>
            <a:endParaRPr lang="en-US" altLang="zh-CN"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endParaRPr lang="en-US"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endParaRPr lang="en-US"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r>
              <a:rPr lang="zh-CN" altLang="en-US" sz="1600" b="1" dirty="0">
                <a:solidFill>
                  <a:srgbClr val="FFFFFF"/>
                </a:solidFill>
                <a:latin typeface="黑体" panose="02010609060101010101" pitchFamily="49" charset="-122"/>
                <a:ea typeface="黑体" panose="02010609060101010101" pitchFamily="49" charset="-122"/>
              </a:rPr>
              <a:t>四级</a:t>
            </a:r>
            <a:endParaRPr lang="en-US" altLang="zh-CN"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endParaRPr lang="en-US"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endParaRPr lang="en-US"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r>
              <a:rPr lang="zh-CN" altLang="en-US" sz="1600" b="1" dirty="0">
                <a:solidFill>
                  <a:srgbClr val="FFFFFF"/>
                </a:solidFill>
                <a:latin typeface="黑体" panose="02010609060101010101" pitchFamily="49" charset="-122"/>
                <a:ea typeface="黑体" panose="02010609060101010101" pitchFamily="49" charset="-122"/>
              </a:rPr>
              <a:t>三级</a:t>
            </a:r>
            <a:endParaRPr lang="en-US" altLang="zh-CN"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endParaRPr lang="en-US"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endParaRPr lang="en-US"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r>
              <a:rPr lang="zh-CN" altLang="en-US" sz="1600" b="1" dirty="0">
                <a:solidFill>
                  <a:srgbClr val="FFFFFF"/>
                </a:solidFill>
                <a:latin typeface="黑体" panose="02010609060101010101" pitchFamily="49" charset="-122"/>
                <a:ea typeface="黑体" panose="02010609060101010101" pitchFamily="49" charset="-122"/>
              </a:rPr>
              <a:t>二级</a:t>
            </a:r>
            <a:endParaRPr lang="en-US" altLang="zh-CN"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endParaRPr lang="en-US"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endParaRPr lang="en-US" sz="1600" b="1" dirty="0">
              <a:solidFill>
                <a:srgbClr val="FFFFFF"/>
              </a:solidFill>
              <a:latin typeface="黑体" panose="02010609060101010101" pitchFamily="49" charset="-122"/>
              <a:ea typeface="黑体" panose="02010609060101010101" pitchFamily="49" charset="-122"/>
            </a:endParaRPr>
          </a:p>
          <a:p>
            <a:pPr marL="285750" indent="-285750">
              <a:lnSpc>
                <a:spcPts val="2400"/>
              </a:lnSpc>
              <a:buFont typeface="华文中宋" panose="02010600040101010101" pitchFamily="2" charset="-122"/>
              <a:buChar char="¤"/>
            </a:pPr>
            <a:r>
              <a:rPr lang="zh-CN" altLang="en-US" sz="1600" b="1" dirty="0">
                <a:solidFill>
                  <a:srgbClr val="FFFFFF"/>
                </a:solidFill>
                <a:latin typeface="黑体" panose="02010609060101010101" pitchFamily="49" charset="-122"/>
                <a:ea typeface="黑体" panose="02010609060101010101" pitchFamily="49" charset="-122"/>
              </a:rPr>
              <a:t>一级</a:t>
            </a:r>
            <a:endParaRPr lang="en-US" sz="1600" b="1" dirty="0">
              <a:solidFill>
                <a:srgbClr val="FFFFFF"/>
              </a:solidFill>
              <a:latin typeface="黑体" panose="02010609060101010101" pitchFamily="49" charset="-122"/>
              <a:ea typeface="黑体" panose="02010609060101010101" pitchFamily="49" charset="-122"/>
            </a:endParaRPr>
          </a:p>
        </p:txBody>
      </p:sp>
      <p:cxnSp>
        <p:nvCxnSpPr>
          <p:cNvPr id="45" name="直接连接符 44">
            <a:extLst>
              <a:ext uri="{FF2B5EF4-FFF2-40B4-BE49-F238E27FC236}">
                <a16:creationId xmlns:a16="http://schemas.microsoft.com/office/drawing/2014/main" id="{85C84A1A-EFB6-41B9-90FF-94252FFA461C}"/>
              </a:ext>
            </a:extLst>
          </p:cNvPr>
          <p:cNvCxnSpPr>
            <a:cxnSpLocks/>
          </p:cNvCxnSpPr>
          <p:nvPr/>
        </p:nvCxnSpPr>
        <p:spPr>
          <a:xfrm>
            <a:off x="885889" y="2753416"/>
            <a:ext cx="1040456" cy="0"/>
          </a:xfrm>
          <a:prstGeom prst="line">
            <a:avLst/>
          </a:prstGeom>
          <a:noFill/>
          <a:ln w="6350" cap="flat" cmpd="sng" algn="ctr">
            <a:solidFill>
              <a:srgbClr val="FFFFFF"/>
            </a:solidFill>
            <a:prstDash val="lgDash"/>
            <a:miter lim="800000"/>
          </a:ln>
          <a:effectLst/>
        </p:spPr>
      </p:cxnSp>
      <p:cxnSp>
        <p:nvCxnSpPr>
          <p:cNvPr id="46" name="直接连接符 45">
            <a:extLst>
              <a:ext uri="{FF2B5EF4-FFF2-40B4-BE49-F238E27FC236}">
                <a16:creationId xmlns:a16="http://schemas.microsoft.com/office/drawing/2014/main" id="{98110F54-B377-4862-83D8-5A628F57410B}"/>
              </a:ext>
            </a:extLst>
          </p:cNvPr>
          <p:cNvCxnSpPr>
            <a:cxnSpLocks/>
          </p:cNvCxnSpPr>
          <p:nvPr/>
        </p:nvCxnSpPr>
        <p:spPr>
          <a:xfrm>
            <a:off x="885889" y="3704687"/>
            <a:ext cx="1040456" cy="0"/>
          </a:xfrm>
          <a:prstGeom prst="line">
            <a:avLst/>
          </a:prstGeom>
          <a:noFill/>
          <a:ln w="6350" cap="flat" cmpd="sng" algn="ctr">
            <a:solidFill>
              <a:srgbClr val="FFFFFF"/>
            </a:solidFill>
            <a:prstDash val="lgDash"/>
            <a:miter lim="800000"/>
          </a:ln>
          <a:effectLst/>
        </p:spPr>
      </p:cxnSp>
      <p:cxnSp>
        <p:nvCxnSpPr>
          <p:cNvPr id="47" name="直接连接符 46">
            <a:extLst>
              <a:ext uri="{FF2B5EF4-FFF2-40B4-BE49-F238E27FC236}">
                <a16:creationId xmlns:a16="http://schemas.microsoft.com/office/drawing/2014/main" id="{121D06F4-171F-4142-8415-A677515A4998}"/>
              </a:ext>
            </a:extLst>
          </p:cNvPr>
          <p:cNvCxnSpPr>
            <a:cxnSpLocks/>
          </p:cNvCxnSpPr>
          <p:nvPr/>
        </p:nvCxnSpPr>
        <p:spPr>
          <a:xfrm>
            <a:off x="885889" y="4655958"/>
            <a:ext cx="1040456" cy="0"/>
          </a:xfrm>
          <a:prstGeom prst="line">
            <a:avLst/>
          </a:prstGeom>
          <a:noFill/>
          <a:ln w="6350" cap="flat" cmpd="sng" algn="ctr">
            <a:solidFill>
              <a:srgbClr val="FFFFFF"/>
            </a:solidFill>
            <a:prstDash val="lgDash"/>
            <a:miter lim="800000"/>
          </a:ln>
          <a:effectLst/>
        </p:spPr>
      </p:cxnSp>
      <p:cxnSp>
        <p:nvCxnSpPr>
          <p:cNvPr id="48" name="直接连接符 47">
            <a:extLst>
              <a:ext uri="{FF2B5EF4-FFF2-40B4-BE49-F238E27FC236}">
                <a16:creationId xmlns:a16="http://schemas.microsoft.com/office/drawing/2014/main" id="{BB252A89-3241-4B44-A8AD-372C10252D13}"/>
              </a:ext>
            </a:extLst>
          </p:cNvPr>
          <p:cNvCxnSpPr>
            <a:cxnSpLocks/>
          </p:cNvCxnSpPr>
          <p:nvPr/>
        </p:nvCxnSpPr>
        <p:spPr>
          <a:xfrm>
            <a:off x="885889" y="5531029"/>
            <a:ext cx="1040456" cy="0"/>
          </a:xfrm>
          <a:prstGeom prst="line">
            <a:avLst/>
          </a:prstGeom>
          <a:noFill/>
          <a:ln w="6350" cap="flat" cmpd="sng" algn="ctr">
            <a:solidFill>
              <a:srgbClr val="FFFFFF"/>
            </a:solidFill>
            <a:prstDash val="lgDash"/>
            <a:miter lim="800000"/>
          </a:ln>
          <a:effectLst/>
        </p:spPr>
      </p:cxnSp>
    </p:spTree>
    <p:extLst>
      <p:ext uri="{BB962C8B-B14F-4D97-AF65-F5344CB8AC3E}">
        <p14:creationId xmlns:p14="http://schemas.microsoft.com/office/powerpoint/2010/main" val="423570446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997548" cy="488526"/>
          </a:xfrm>
        </p:spPr>
        <p:txBody>
          <a:bodyPr>
            <a:normAutofit fontScale="90000"/>
          </a:bodyPr>
          <a:lstStyle/>
          <a:p>
            <a:r>
              <a:rPr lang="zh-CN" altLang="en-US" dirty="0"/>
              <a:t>步骤四：实施数据安全建设</a:t>
            </a:r>
            <a:r>
              <a:rPr lang="en-US" altLang="zh-CN" dirty="0"/>
              <a:t>_</a:t>
            </a:r>
            <a:r>
              <a:rPr lang="zh-CN" altLang="en-US" dirty="0"/>
              <a:t>隐私保护策略</a:t>
            </a:r>
          </a:p>
        </p:txBody>
      </p:sp>
      <p:graphicFrame>
        <p:nvGraphicFramePr>
          <p:cNvPr id="3" name="表格 3">
            <a:extLst>
              <a:ext uri="{FF2B5EF4-FFF2-40B4-BE49-F238E27FC236}">
                <a16:creationId xmlns:a16="http://schemas.microsoft.com/office/drawing/2014/main" id="{53FA6AA8-D90C-4B08-BEB4-829DA069BC7A}"/>
              </a:ext>
            </a:extLst>
          </p:cNvPr>
          <p:cNvGraphicFramePr>
            <a:graphicFrameLocks noGrp="1"/>
          </p:cNvGraphicFramePr>
          <p:nvPr>
            <p:extLst>
              <p:ext uri="{D42A27DB-BD31-4B8C-83A1-F6EECF244321}">
                <p14:modId xmlns:p14="http://schemas.microsoft.com/office/powerpoint/2010/main" val="2256966002"/>
              </p:ext>
            </p:extLst>
          </p:nvPr>
        </p:nvGraphicFramePr>
        <p:xfrm>
          <a:off x="201169" y="877648"/>
          <a:ext cx="11823192" cy="5790266"/>
        </p:xfrm>
        <a:graphic>
          <a:graphicData uri="http://schemas.openxmlformats.org/drawingml/2006/table">
            <a:tbl>
              <a:tblPr firstRow="1" bandRow="1"/>
              <a:tblGrid>
                <a:gridCol w="1026786">
                  <a:extLst>
                    <a:ext uri="{9D8B030D-6E8A-4147-A177-3AD203B41FA5}">
                      <a16:colId xmlns:a16="http://schemas.microsoft.com/office/drawing/2014/main" val="2066307607"/>
                    </a:ext>
                  </a:extLst>
                </a:gridCol>
                <a:gridCol w="1180708">
                  <a:extLst>
                    <a:ext uri="{9D8B030D-6E8A-4147-A177-3AD203B41FA5}">
                      <a16:colId xmlns:a16="http://schemas.microsoft.com/office/drawing/2014/main" val="347117183"/>
                    </a:ext>
                  </a:extLst>
                </a:gridCol>
                <a:gridCol w="1459191">
                  <a:extLst>
                    <a:ext uri="{9D8B030D-6E8A-4147-A177-3AD203B41FA5}">
                      <a16:colId xmlns:a16="http://schemas.microsoft.com/office/drawing/2014/main" val="4108048027"/>
                    </a:ext>
                  </a:extLst>
                </a:gridCol>
                <a:gridCol w="1010209">
                  <a:extLst>
                    <a:ext uri="{9D8B030D-6E8A-4147-A177-3AD203B41FA5}">
                      <a16:colId xmlns:a16="http://schemas.microsoft.com/office/drawing/2014/main" val="1192953792"/>
                    </a:ext>
                  </a:extLst>
                </a:gridCol>
                <a:gridCol w="935379">
                  <a:extLst>
                    <a:ext uri="{9D8B030D-6E8A-4147-A177-3AD203B41FA5}">
                      <a16:colId xmlns:a16="http://schemas.microsoft.com/office/drawing/2014/main" val="4060859327"/>
                    </a:ext>
                  </a:extLst>
                </a:gridCol>
                <a:gridCol w="1571438">
                  <a:extLst>
                    <a:ext uri="{9D8B030D-6E8A-4147-A177-3AD203B41FA5}">
                      <a16:colId xmlns:a16="http://schemas.microsoft.com/office/drawing/2014/main" val="3821800231"/>
                    </a:ext>
                  </a:extLst>
                </a:gridCol>
                <a:gridCol w="1122454">
                  <a:extLst>
                    <a:ext uri="{9D8B030D-6E8A-4147-A177-3AD203B41FA5}">
                      <a16:colId xmlns:a16="http://schemas.microsoft.com/office/drawing/2014/main" val="844097796"/>
                    </a:ext>
                  </a:extLst>
                </a:gridCol>
                <a:gridCol w="1159870">
                  <a:extLst>
                    <a:ext uri="{9D8B030D-6E8A-4147-A177-3AD203B41FA5}">
                      <a16:colId xmlns:a16="http://schemas.microsoft.com/office/drawing/2014/main" val="3725508908"/>
                    </a:ext>
                  </a:extLst>
                </a:gridCol>
                <a:gridCol w="1309530">
                  <a:extLst>
                    <a:ext uri="{9D8B030D-6E8A-4147-A177-3AD203B41FA5}">
                      <a16:colId xmlns:a16="http://schemas.microsoft.com/office/drawing/2014/main" val="1094920622"/>
                    </a:ext>
                  </a:extLst>
                </a:gridCol>
                <a:gridCol w="1047627">
                  <a:extLst>
                    <a:ext uri="{9D8B030D-6E8A-4147-A177-3AD203B41FA5}">
                      <a16:colId xmlns:a16="http://schemas.microsoft.com/office/drawing/2014/main" val="864869973"/>
                    </a:ext>
                  </a:extLst>
                </a:gridCol>
              </a:tblGrid>
              <a:tr h="472676">
                <a:tc>
                  <a:txBody>
                    <a:bodyPr/>
                    <a:lstStyle>
                      <a:lvl1pPr marL="0" algn="l" defTabSz="1097280" rtl="0" eaLnBrk="1" latinLnBrk="0" hangingPunct="1">
                        <a:defRPr sz="2160" b="1" kern="1200">
                          <a:solidFill>
                            <a:schemeClr val="lt1"/>
                          </a:solidFill>
                          <a:latin typeface="Calibri" panose="020F0502020204030204"/>
                        </a:defRPr>
                      </a:lvl1pPr>
                      <a:lvl2pPr marL="548640" algn="l" defTabSz="1097280" rtl="0" eaLnBrk="1" latinLnBrk="0" hangingPunct="1">
                        <a:defRPr sz="2160" b="1" kern="1200">
                          <a:solidFill>
                            <a:schemeClr val="lt1"/>
                          </a:solidFill>
                          <a:latin typeface="Calibri" panose="020F0502020204030204"/>
                        </a:defRPr>
                      </a:lvl2pPr>
                      <a:lvl3pPr marL="1097280" algn="l" defTabSz="1097280" rtl="0" eaLnBrk="1" latinLnBrk="0" hangingPunct="1">
                        <a:defRPr sz="2160" b="1" kern="1200">
                          <a:solidFill>
                            <a:schemeClr val="lt1"/>
                          </a:solidFill>
                          <a:latin typeface="Calibri" panose="020F0502020204030204"/>
                        </a:defRPr>
                      </a:lvl3pPr>
                      <a:lvl4pPr marL="1645920" algn="l" defTabSz="1097280" rtl="0" eaLnBrk="1" latinLnBrk="0" hangingPunct="1">
                        <a:defRPr sz="2160" b="1" kern="1200">
                          <a:solidFill>
                            <a:schemeClr val="lt1"/>
                          </a:solidFill>
                          <a:latin typeface="Calibri" panose="020F0502020204030204"/>
                        </a:defRPr>
                      </a:lvl4pPr>
                      <a:lvl5pPr marL="2194560" algn="l" defTabSz="1097280" rtl="0" eaLnBrk="1" latinLnBrk="0" hangingPunct="1">
                        <a:defRPr sz="2160" b="1" kern="1200">
                          <a:solidFill>
                            <a:schemeClr val="lt1"/>
                          </a:solidFill>
                          <a:latin typeface="Calibri" panose="020F0502020204030204"/>
                        </a:defRPr>
                      </a:lvl5pPr>
                      <a:lvl6pPr marL="2743200" algn="l" defTabSz="1097280" rtl="0" eaLnBrk="1" latinLnBrk="0" hangingPunct="1">
                        <a:defRPr sz="2160" b="1" kern="1200">
                          <a:solidFill>
                            <a:schemeClr val="lt1"/>
                          </a:solidFill>
                          <a:latin typeface="Calibri" panose="020F0502020204030204"/>
                        </a:defRPr>
                      </a:lvl6pPr>
                      <a:lvl7pPr marL="3291840" algn="l" defTabSz="1097280" rtl="0" eaLnBrk="1" latinLnBrk="0" hangingPunct="1">
                        <a:defRPr sz="2160" b="1" kern="1200">
                          <a:solidFill>
                            <a:schemeClr val="lt1"/>
                          </a:solidFill>
                          <a:latin typeface="Calibri" panose="020F0502020204030204"/>
                        </a:defRPr>
                      </a:lvl7pPr>
                      <a:lvl8pPr marL="3840480" algn="l" defTabSz="1097280" rtl="0" eaLnBrk="1" latinLnBrk="0" hangingPunct="1">
                        <a:defRPr sz="2160" b="1" kern="1200">
                          <a:solidFill>
                            <a:schemeClr val="lt1"/>
                          </a:solidFill>
                          <a:latin typeface="Calibri" panose="020F0502020204030204"/>
                        </a:defRPr>
                      </a:lvl8pPr>
                      <a:lvl9pPr marL="4389120" algn="l" defTabSz="1097280" rtl="0" eaLnBrk="1" latinLnBrk="0" hangingPunct="1">
                        <a:defRPr sz="2160" b="1" kern="1200">
                          <a:solidFill>
                            <a:schemeClr val="lt1"/>
                          </a:solidFill>
                          <a:latin typeface="Calibri" panose="020F0502020204030204"/>
                        </a:defRPr>
                      </a:lvl9pPr>
                    </a:lstStyle>
                    <a:p>
                      <a:pPr algn="ctr"/>
                      <a:r>
                        <a:rPr lang="zh-CN" altLang="en-US" sz="1200" dirty="0">
                          <a:solidFill>
                            <a:schemeClr val="bg2"/>
                          </a:solidFill>
                          <a:latin typeface="微软雅黑" panose="020B0503020204020204" pitchFamily="34" charset="-122"/>
                          <a:ea typeface="微软雅黑" panose="020B0503020204020204" pitchFamily="34" charset="-122"/>
                        </a:rPr>
                        <a:t>产品</a:t>
                      </a:r>
                      <a:r>
                        <a:rPr lang="en-US" altLang="zh-CN" sz="1200" dirty="0">
                          <a:solidFill>
                            <a:schemeClr val="bg2"/>
                          </a:solidFill>
                          <a:latin typeface="微软雅黑" panose="020B0503020204020204" pitchFamily="34" charset="-122"/>
                          <a:ea typeface="微软雅黑" panose="020B0503020204020204" pitchFamily="34" charset="-122"/>
                        </a:rPr>
                        <a:t>/</a:t>
                      </a:r>
                      <a:r>
                        <a:rPr lang="zh-CN" altLang="en-US" sz="1200" dirty="0">
                          <a:solidFill>
                            <a:schemeClr val="bg2"/>
                          </a:solidFill>
                          <a:latin typeface="微软雅黑" panose="020B0503020204020204" pitchFamily="34" charset="-122"/>
                          <a:ea typeface="微软雅黑" panose="020B0503020204020204" pitchFamily="34" charset="-122"/>
                        </a:rPr>
                        <a:t>数据</a:t>
                      </a:r>
                    </a:p>
                  </a:txBody>
                  <a:tcPr marL="96435" marR="96435" marT="48218" marB="48218" anchor="ctr">
                    <a:lnL w="6350" cap="flat" cmpd="sng" algn="ctr">
                      <a:solidFill>
                        <a:srgbClr val="0F6DFF"/>
                      </a:solidFill>
                      <a:prstDash val="solid"/>
                      <a:miter lim="800000"/>
                    </a:lnL>
                    <a:lnR>
                      <a:noFill/>
                    </a:lnR>
                    <a:lnT w="6350" cap="flat" cmpd="sng" algn="ctr">
                      <a:solidFill>
                        <a:srgbClr val="0F6DFF"/>
                      </a:solidFill>
                      <a:prstDash val="solid"/>
                      <a:miter lim="800000"/>
                    </a:lnT>
                    <a:lnB w="6350" cap="flat" cmpd="sng" algn="ctr">
                      <a:solidFill>
                        <a:srgbClr val="0F6DFF"/>
                      </a:solidFill>
                      <a:prstDash val="solid"/>
                      <a:miter lim="800000"/>
                    </a:lnB>
                    <a:lnTlToBr w="12700" cmpd="sng">
                      <a:noFill/>
                      <a:prstDash val="solid"/>
                    </a:lnTlToBr>
                    <a:lnBlToTr w="12700" cmpd="sng">
                      <a:noFill/>
                      <a:prstDash val="solid"/>
                    </a:lnBlToTr>
                    <a:solidFill>
                      <a:srgbClr val="0F6DFF"/>
                    </a:solidFill>
                  </a:tcPr>
                </a:tc>
                <a:tc>
                  <a:txBody>
                    <a:bodyPr/>
                    <a:lstStyle>
                      <a:lvl1pPr marL="0" algn="l" defTabSz="914400" rtl="0" eaLnBrk="1" latinLnBrk="0" hangingPunct="1">
                        <a:defRPr sz="1800" b="1" kern="1200">
                          <a:solidFill>
                            <a:schemeClr val="bg1"/>
                          </a:solidFill>
                          <a:latin typeface="Arial" panose="020B0604020202020204"/>
                        </a:defRPr>
                      </a:lvl1pPr>
                      <a:lvl2pPr marL="457200" algn="l" defTabSz="914400" rtl="0" eaLnBrk="1" latinLnBrk="0" hangingPunct="1">
                        <a:defRPr sz="1800" b="1" kern="1200">
                          <a:solidFill>
                            <a:schemeClr val="bg1"/>
                          </a:solidFill>
                          <a:latin typeface="Arial" panose="020B0604020202020204"/>
                        </a:defRPr>
                      </a:lvl2pPr>
                      <a:lvl3pPr marL="914400" algn="l" defTabSz="914400" rtl="0" eaLnBrk="1" latinLnBrk="0" hangingPunct="1">
                        <a:defRPr sz="1800" b="1" kern="1200">
                          <a:solidFill>
                            <a:schemeClr val="bg1"/>
                          </a:solidFill>
                          <a:latin typeface="Arial" panose="020B0604020202020204"/>
                        </a:defRPr>
                      </a:lvl3pPr>
                      <a:lvl4pPr marL="1371600" algn="l" defTabSz="914400" rtl="0" eaLnBrk="1" latinLnBrk="0" hangingPunct="1">
                        <a:defRPr sz="1800" b="1" kern="1200">
                          <a:solidFill>
                            <a:schemeClr val="bg1"/>
                          </a:solidFill>
                          <a:latin typeface="Arial" panose="020B0604020202020204"/>
                        </a:defRPr>
                      </a:lvl4pPr>
                      <a:lvl5pPr marL="1828800" algn="l" defTabSz="914400" rtl="0" eaLnBrk="1" latinLnBrk="0" hangingPunct="1">
                        <a:defRPr sz="1800" b="1" kern="1200">
                          <a:solidFill>
                            <a:schemeClr val="bg1"/>
                          </a:solidFill>
                          <a:latin typeface="Arial" panose="020B0604020202020204"/>
                        </a:defRPr>
                      </a:lvl5pPr>
                      <a:lvl6pPr marL="2286000" algn="l" defTabSz="914400" rtl="0" eaLnBrk="1" latinLnBrk="0" hangingPunct="1">
                        <a:defRPr sz="1800" b="1" kern="1200">
                          <a:solidFill>
                            <a:schemeClr val="bg1"/>
                          </a:solidFill>
                          <a:latin typeface="Arial" panose="020B0604020202020204"/>
                        </a:defRPr>
                      </a:lvl6pPr>
                      <a:lvl7pPr marL="2743200" algn="l" defTabSz="914400" rtl="0" eaLnBrk="1" latinLnBrk="0" hangingPunct="1">
                        <a:defRPr sz="1800" b="1" kern="1200">
                          <a:solidFill>
                            <a:schemeClr val="bg1"/>
                          </a:solidFill>
                          <a:latin typeface="Arial" panose="020B0604020202020204"/>
                        </a:defRPr>
                      </a:lvl7pPr>
                      <a:lvl8pPr marL="3200400" algn="l" defTabSz="914400" rtl="0" eaLnBrk="1" latinLnBrk="0" hangingPunct="1">
                        <a:defRPr sz="1800" b="1" kern="1200">
                          <a:solidFill>
                            <a:schemeClr val="bg1"/>
                          </a:solidFill>
                          <a:latin typeface="Arial" panose="020B0604020202020204"/>
                        </a:defRPr>
                      </a:lvl8pPr>
                      <a:lvl9pPr marL="3657600" algn="l" defTabSz="914400" rtl="0" eaLnBrk="1" latinLnBrk="0" hangingPunct="1">
                        <a:defRPr sz="1800" b="1" kern="1200">
                          <a:solidFill>
                            <a:schemeClr val="bg1"/>
                          </a:solidFill>
                          <a:latin typeface="Arial" panose="020B0604020202020204"/>
                        </a:defRPr>
                      </a:lvl9pPr>
                    </a:lstStyle>
                    <a:p>
                      <a:pPr marL="0" algn="ctr" defTabSz="1097280" rtl="0" eaLnBrk="1" latinLnBrk="0" hangingPunct="1"/>
                      <a:r>
                        <a:rPr lang="zh-CN" altLang="en-US" sz="1200" kern="1200" dirty="0">
                          <a:solidFill>
                            <a:schemeClr val="bg2"/>
                          </a:solidFill>
                          <a:latin typeface="微软雅黑" panose="020B0503020204020204" pitchFamily="34" charset="-122"/>
                          <a:ea typeface="微软雅黑" panose="020B0503020204020204" pitchFamily="34" charset="-122"/>
                        </a:rPr>
                        <a:t>隐私声明</a:t>
                      </a:r>
                      <a:r>
                        <a:rPr lang="en-US" altLang="zh-CN" sz="1200" kern="1200" dirty="0">
                          <a:solidFill>
                            <a:schemeClr val="bg2"/>
                          </a:solidFill>
                          <a:latin typeface="微软雅黑" panose="020B0503020204020204" pitchFamily="34" charset="-122"/>
                          <a:ea typeface="微软雅黑" panose="020B0503020204020204" pitchFamily="34" charset="-122"/>
                        </a:rPr>
                        <a:t>/</a:t>
                      </a:r>
                      <a:r>
                        <a:rPr lang="zh-CN" altLang="en-US" sz="1200" kern="1200" dirty="0">
                          <a:solidFill>
                            <a:schemeClr val="bg2"/>
                          </a:solidFill>
                          <a:latin typeface="微软雅黑" panose="020B0503020204020204" pitchFamily="34" charset="-122"/>
                          <a:ea typeface="微软雅黑" panose="020B0503020204020204" pitchFamily="34" charset="-122"/>
                        </a:rPr>
                        <a:t>通知</a:t>
                      </a:r>
                      <a:endParaRPr lang="zh-CN" altLang="en-US" sz="1200" b="1" kern="1200" dirty="0">
                        <a:solidFill>
                          <a:schemeClr val="bg2"/>
                        </a:solidFill>
                        <a:latin typeface="微软雅黑" panose="020B0503020204020204" pitchFamily="34" charset="-122"/>
                        <a:ea typeface="微软雅黑" panose="020B0503020204020204" pitchFamily="34" charset="-122"/>
                        <a:cs typeface="+mn-cs"/>
                      </a:endParaRPr>
                    </a:p>
                  </a:txBody>
                  <a:tcPr marL="96435" marR="96435" marT="48218" marB="48218" anchor="ctr">
                    <a:lnL>
                      <a:noFill/>
                    </a:lnL>
                    <a:lnR>
                      <a:noFill/>
                    </a:lnR>
                    <a:lnT w="6350" cap="flat" cmpd="sng" algn="ctr">
                      <a:solidFill>
                        <a:srgbClr val="0F6DFF"/>
                      </a:solidFill>
                      <a:prstDash val="solid"/>
                      <a:miter lim="800000"/>
                    </a:lnT>
                    <a:lnB w="6350" cap="flat" cmpd="sng" algn="ctr">
                      <a:solidFill>
                        <a:srgbClr val="0F6DFF"/>
                      </a:solidFill>
                      <a:prstDash val="solid"/>
                      <a:miter lim="800000"/>
                    </a:lnB>
                    <a:lnTlToBr w="12700" cmpd="sng">
                      <a:noFill/>
                      <a:prstDash val="solid"/>
                    </a:lnTlToBr>
                    <a:lnBlToTr w="12700" cmpd="sng">
                      <a:noFill/>
                      <a:prstDash val="solid"/>
                    </a:lnBlToTr>
                    <a:solidFill>
                      <a:srgbClr val="0F6DFF"/>
                    </a:solidFill>
                  </a:tcPr>
                </a:tc>
                <a:tc>
                  <a:txBody>
                    <a:bodyPr/>
                    <a:lstStyle>
                      <a:lvl1pPr marL="0" algn="l" defTabSz="914400" rtl="0" eaLnBrk="1" latinLnBrk="0" hangingPunct="1">
                        <a:defRPr sz="1800" b="1" kern="1200">
                          <a:solidFill>
                            <a:schemeClr val="bg1"/>
                          </a:solidFill>
                          <a:latin typeface="Arial" panose="020B0604020202020204"/>
                        </a:defRPr>
                      </a:lvl1pPr>
                      <a:lvl2pPr marL="457200" algn="l" defTabSz="914400" rtl="0" eaLnBrk="1" latinLnBrk="0" hangingPunct="1">
                        <a:defRPr sz="1800" b="1" kern="1200">
                          <a:solidFill>
                            <a:schemeClr val="bg1"/>
                          </a:solidFill>
                          <a:latin typeface="Arial" panose="020B0604020202020204"/>
                        </a:defRPr>
                      </a:lvl2pPr>
                      <a:lvl3pPr marL="914400" algn="l" defTabSz="914400" rtl="0" eaLnBrk="1" latinLnBrk="0" hangingPunct="1">
                        <a:defRPr sz="1800" b="1" kern="1200">
                          <a:solidFill>
                            <a:schemeClr val="bg1"/>
                          </a:solidFill>
                          <a:latin typeface="Arial" panose="020B0604020202020204"/>
                        </a:defRPr>
                      </a:lvl3pPr>
                      <a:lvl4pPr marL="1371600" algn="l" defTabSz="914400" rtl="0" eaLnBrk="1" latinLnBrk="0" hangingPunct="1">
                        <a:defRPr sz="1800" b="1" kern="1200">
                          <a:solidFill>
                            <a:schemeClr val="bg1"/>
                          </a:solidFill>
                          <a:latin typeface="Arial" panose="020B0604020202020204"/>
                        </a:defRPr>
                      </a:lvl4pPr>
                      <a:lvl5pPr marL="1828800" algn="l" defTabSz="914400" rtl="0" eaLnBrk="1" latinLnBrk="0" hangingPunct="1">
                        <a:defRPr sz="1800" b="1" kern="1200">
                          <a:solidFill>
                            <a:schemeClr val="bg1"/>
                          </a:solidFill>
                          <a:latin typeface="Arial" panose="020B0604020202020204"/>
                        </a:defRPr>
                      </a:lvl5pPr>
                      <a:lvl6pPr marL="2286000" algn="l" defTabSz="914400" rtl="0" eaLnBrk="1" latinLnBrk="0" hangingPunct="1">
                        <a:defRPr sz="1800" b="1" kern="1200">
                          <a:solidFill>
                            <a:schemeClr val="bg1"/>
                          </a:solidFill>
                          <a:latin typeface="Arial" panose="020B0604020202020204"/>
                        </a:defRPr>
                      </a:lvl6pPr>
                      <a:lvl7pPr marL="2743200" algn="l" defTabSz="914400" rtl="0" eaLnBrk="1" latinLnBrk="0" hangingPunct="1">
                        <a:defRPr sz="1800" b="1" kern="1200">
                          <a:solidFill>
                            <a:schemeClr val="bg1"/>
                          </a:solidFill>
                          <a:latin typeface="Arial" panose="020B0604020202020204"/>
                        </a:defRPr>
                      </a:lvl7pPr>
                      <a:lvl8pPr marL="3200400" algn="l" defTabSz="914400" rtl="0" eaLnBrk="1" latinLnBrk="0" hangingPunct="1">
                        <a:defRPr sz="1800" b="1" kern="1200">
                          <a:solidFill>
                            <a:schemeClr val="bg1"/>
                          </a:solidFill>
                          <a:latin typeface="Arial" panose="020B0604020202020204"/>
                        </a:defRPr>
                      </a:lvl8pPr>
                      <a:lvl9pPr marL="3657600" algn="l" defTabSz="914400" rtl="0" eaLnBrk="1" latinLnBrk="0" hangingPunct="1">
                        <a:defRPr sz="1800" b="1" kern="1200">
                          <a:solidFill>
                            <a:schemeClr val="bg1"/>
                          </a:solidFill>
                          <a:latin typeface="Arial" panose="020B0604020202020204"/>
                        </a:defRPr>
                      </a:lvl9pPr>
                    </a:lstStyle>
                    <a:p>
                      <a:pPr marL="0" algn="ctr" defTabSz="1097280" rtl="0" eaLnBrk="1" latinLnBrk="0" hangingPunct="1"/>
                      <a:r>
                        <a:rPr lang="zh-CN" altLang="en-US" sz="1200" kern="1200" dirty="0">
                          <a:solidFill>
                            <a:schemeClr val="bg2"/>
                          </a:solidFill>
                          <a:latin typeface="微软雅黑" panose="020B0503020204020204" pitchFamily="34" charset="-122"/>
                          <a:ea typeface="微软雅黑" panose="020B0503020204020204" pitchFamily="34" charset="-122"/>
                        </a:rPr>
                        <a:t>选择</a:t>
                      </a:r>
                      <a:r>
                        <a:rPr lang="en-US" altLang="zh-CN" sz="1200" kern="1200" dirty="0">
                          <a:solidFill>
                            <a:schemeClr val="bg2"/>
                          </a:solidFill>
                          <a:latin typeface="微软雅黑" panose="020B0503020204020204" pitchFamily="34" charset="-122"/>
                          <a:ea typeface="微软雅黑" panose="020B0503020204020204" pitchFamily="34" charset="-122"/>
                        </a:rPr>
                        <a:t>/</a:t>
                      </a:r>
                      <a:r>
                        <a:rPr lang="zh-CN" altLang="en-US" sz="1200" kern="1200" dirty="0">
                          <a:solidFill>
                            <a:schemeClr val="bg2"/>
                          </a:solidFill>
                          <a:latin typeface="微软雅黑" panose="020B0503020204020204" pitchFamily="34" charset="-122"/>
                          <a:ea typeface="微软雅黑" panose="020B0503020204020204" pitchFamily="34" charset="-122"/>
                        </a:rPr>
                        <a:t>同意</a:t>
                      </a:r>
                      <a:endParaRPr lang="zh-CN" altLang="en-US" sz="1200" b="1" kern="1200" dirty="0">
                        <a:solidFill>
                          <a:schemeClr val="bg2"/>
                        </a:solidFill>
                        <a:latin typeface="微软雅黑" panose="020B0503020204020204" pitchFamily="34" charset="-122"/>
                        <a:ea typeface="微软雅黑" panose="020B0503020204020204" pitchFamily="34" charset="-122"/>
                        <a:cs typeface="+mn-cs"/>
                      </a:endParaRPr>
                    </a:p>
                  </a:txBody>
                  <a:tcPr marL="96435" marR="96435" marT="48218" marB="48218" anchor="ctr">
                    <a:lnL>
                      <a:noFill/>
                    </a:lnL>
                    <a:lnR>
                      <a:noFill/>
                    </a:lnR>
                    <a:lnT w="6350" cap="flat" cmpd="sng" algn="ctr">
                      <a:solidFill>
                        <a:srgbClr val="0F6DFF"/>
                      </a:solidFill>
                      <a:prstDash val="solid"/>
                      <a:miter lim="800000"/>
                    </a:lnT>
                    <a:lnB w="6350" cap="flat" cmpd="sng" algn="ctr">
                      <a:solidFill>
                        <a:srgbClr val="0F6DFF"/>
                      </a:solidFill>
                      <a:prstDash val="solid"/>
                      <a:miter lim="800000"/>
                    </a:lnB>
                    <a:lnTlToBr w="12700" cmpd="sng">
                      <a:noFill/>
                      <a:prstDash val="solid"/>
                    </a:lnTlToBr>
                    <a:lnBlToTr w="12700" cmpd="sng">
                      <a:noFill/>
                      <a:prstDash val="solid"/>
                    </a:lnBlToTr>
                    <a:solidFill>
                      <a:srgbClr val="0F6DFF"/>
                    </a:solidFill>
                  </a:tcPr>
                </a:tc>
                <a:tc>
                  <a:txBody>
                    <a:bodyPr/>
                    <a:lstStyle>
                      <a:lvl1pPr marL="0" algn="l" defTabSz="914400" rtl="0" eaLnBrk="1" latinLnBrk="0" hangingPunct="1">
                        <a:defRPr sz="1800" b="1" kern="1200">
                          <a:solidFill>
                            <a:schemeClr val="bg1"/>
                          </a:solidFill>
                          <a:latin typeface="Arial" panose="020B0604020202020204"/>
                        </a:defRPr>
                      </a:lvl1pPr>
                      <a:lvl2pPr marL="457200" algn="l" defTabSz="914400" rtl="0" eaLnBrk="1" latinLnBrk="0" hangingPunct="1">
                        <a:defRPr sz="1800" b="1" kern="1200">
                          <a:solidFill>
                            <a:schemeClr val="bg1"/>
                          </a:solidFill>
                          <a:latin typeface="Arial" panose="020B0604020202020204"/>
                        </a:defRPr>
                      </a:lvl2pPr>
                      <a:lvl3pPr marL="914400" algn="l" defTabSz="914400" rtl="0" eaLnBrk="1" latinLnBrk="0" hangingPunct="1">
                        <a:defRPr sz="1800" b="1" kern="1200">
                          <a:solidFill>
                            <a:schemeClr val="bg1"/>
                          </a:solidFill>
                          <a:latin typeface="Arial" panose="020B0604020202020204"/>
                        </a:defRPr>
                      </a:lvl3pPr>
                      <a:lvl4pPr marL="1371600" algn="l" defTabSz="914400" rtl="0" eaLnBrk="1" latinLnBrk="0" hangingPunct="1">
                        <a:defRPr sz="1800" b="1" kern="1200">
                          <a:solidFill>
                            <a:schemeClr val="bg1"/>
                          </a:solidFill>
                          <a:latin typeface="Arial" panose="020B0604020202020204"/>
                        </a:defRPr>
                      </a:lvl4pPr>
                      <a:lvl5pPr marL="1828800" algn="l" defTabSz="914400" rtl="0" eaLnBrk="1" latinLnBrk="0" hangingPunct="1">
                        <a:defRPr sz="1800" b="1" kern="1200">
                          <a:solidFill>
                            <a:schemeClr val="bg1"/>
                          </a:solidFill>
                          <a:latin typeface="Arial" panose="020B0604020202020204"/>
                        </a:defRPr>
                      </a:lvl5pPr>
                      <a:lvl6pPr marL="2286000" algn="l" defTabSz="914400" rtl="0" eaLnBrk="1" latinLnBrk="0" hangingPunct="1">
                        <a:defRPr sz="1800" b="1" kern="1200">
                          <a:solidFill>
                            <a:schemeClr val="bg1"/>
                          </a:solidFill>
                          <a:latin typeface="Arial" panose="020B0604020202020204"/>
                        </a:defRPr>
                      </a:lvl6pPr>
                      <a:lvl7pPr marL="2743200" algn="l" defTabSz="914400" rtl="0" eaLnBrk="1" latinLnBrk="0" hangingPunct="1">
                        <a:defRPr sz="1800" b="1" kern="1200">
                          <a:solidFill>
                            <a:schemeClr val="bg1"/>
                          </a:solidFill>
                          <a:latin typeface="Arial" panose="020B0604020202020204"/>
                        </a:defRPr>
                      </a:lvl7pPr>
                      <a:lvl8pPr marL="3200400" algn="l" defTabSz="914400" rtl="0" eaLnBrk="1" latinLnBrk="0" hangingPunct="1">
                        <a:defRPr sz="1800" b="1" kern="1200">
                          <a:solidFill>
                            <a:schemeClr val="bg1"/>
                          </a:solidFill>
                          <a:latin typeface="Arial" panose="020B0604020202020204"/>
                        </a:defRPr>
                      </a:lvl8pPr>
                      <a:lvl9pPr marL="3657600" algn="l" defTabSz="914400" rtl="0" eaLnBrk="1" latinLnBrk="0" hangingPunct="1">
                        <a:defRPr sz="1800" b="1" kern="1200">
                          <a:solidFill>
                            <a:schemeClr val="bg1"/>
                          </a:solidFill>
                          <a:latin typeface="Arial" panose="020B0604020202020204"/>
                        </a:defRPr>
                      </a:lvl9pPr>
                    </a:lstStyle>
                    <a:p>
                      <a:pPr marL="0" algn="ctr" defTabSz="1097280" rtl="0" eaLnBrk="1" latinLnBrk="0" hangingPunct="1"/>
                      <a:r>
                        <a:rPr lang="zh-CN" altLang="en-US" sz="1200" kern="1200" dirty="0">
                          <a:solidFill>
                            <a:schemeClr val="bg2"/>
                          </a:solidFill>
                          <a:latin typeface="微软雅黑" panose="020B0503020204020204" pitchFamily="34" charset="-122"/>
                          <a:ea typeface="微软雅黑" panose="020B0503020204020204" pitchFamily="34" charset="-122"/>
                        </a:rPr>
                        <a:t>数据收集</a:t>
                      </a:r>
                      <a:endParaRPr lang="en-US" altLang="zh-CN" sz="1200" kern="1200" dirty="0">
                        <a:solidFill>
                          <a:schemeClr val="bg2"/>
                        </a:solidFill>
                        <a:latin typeface="微软雅黑" panose="020B0503020204020204" pitchFamily="34" charset="-122"/>
                        <a:ea typeface="微软雅黑" panose="020B0503020204020204" pitchFamily="34" charset="-122"/>
                      </a:endParaRPr>
                    </a:p>
                    <a:p>
                      <a:pPr marL="0" algn="ctr" defTabSz="1097280" rtl="0" eaLnBrk="1" latinLnBrk="0" hangingPunct="1"/>
                      <a:r>
                        <a:rPr lang="en-US" altLang="zh-CN" sz="1200" kern="1200" dirty="0">
                          <a:solidFill>
                            <a:schemeClr val="bg2"/>
                          </a:solidFill>
                          <a:latin typeface="微软雅黑" panose="020B0503020204020204" pitchFamily="34" charset="-122"/>
                          <a:ea typeface="微软雅黑" panose="020B0503020204020204" pitchFamily="34" charset="-122"/>
                        </a:rPr>
                        <a:t>/</a:t>
                      </a:r>
                      <a:r>
                        <a:rPr lang="zh-CN" altLang="en-US" sz="1200" kern="1200" dirty="0">
                          <a:solidFill>
                            <a:schemeClr val="bg2"/>
                          </a:solidFill>
                          <a:latin typeface="微软雅黑" panose="020B0503020204020204" pitchFamily="34" charset="-122"/>
                          <a:ea typeface="微软雅黑" panose="020B0503020204020204" pitchFamily="34" charset="-122"/>
                        </a:rPr>
                        <a:t>生成</a:t>
                      </a:r>
                      <a:endParaRPr lang="zh-CN" altLang="en-US" sz="1200" b="1" kern="1200" dirty="0">
                        <a:solidFill>
                          <a:schemeClr val="bg2"/>
                        </a:solidFill>
                        <a:latin typeface="微软雅黑" panose="020B0503020204020204" pitchFamily="34" charset="-122"/>
                        <a:ea typeface="微软雅黑" panose="020B0503020204020204" pitchFamily="34" charset="-122"/>
                        <a:cs typeface="+mn-cs"/>
                      </a:endParaRPr>
                    </a:p>
                  </a:txBody>
                  <a:tcPr marL="96435" marR="96435" marT="48218" marB="48218" anchor="ctr">
                    <a:lnL>
                      <a:noFill/>
                    </a:lnL>
                    <a:lnR>
                      <a:noFill/>
                    </a:lnR>
                    <a:lnT w="6350" cap="flat" cmpd="sng" algn="ctr">
                      <a:solidFill>
                        <a:srgbClr val="0F6DFF"/>
                      </a:solidFill>
                      <a:prstDash val="solid"/>
                      <a:miter lim="800000"/>
                    </a:lnT>
                    <a:lnB w="6350" cap="flat" cmpd="sng" algn="ctr">
                      <a:solidFill>
                        <a:srgbClr val="0F6DFF"/>
                      </a:solidFill>
                      <a:prstDash val="solid"/>
                      <a:miter lim="800000"/>
                    </a:lnB>
                    <a:lnTlToBr w="12700" cmpd="sng">
                      <a:noFill/>
                      <a:prstDash val="solid"/>
                    </a:lnTlToBr>
                    <a:lnBlToTr w="12700" cmpd="sng">
                      <a:noFill/>
                      <a:prstDash val="solid"/>
                    </a:lnBlToTr>
                    <a:solidFill>
                      <a:srgbClr val="0F6DFF"/>
                    </a:solidFill>
                  </a:tcPr>
                </a:tc>
                <a:tc>
                  <a:txBody>
                    <a:bodyPr/>
                    <a:lstStyle>
                      <a:lvl1pPr marL="0" algn="l" defTabSz="914400" rtl="0" eaLnBrk="1" latinLnBrk="0" hangingPunct="1">
                        <a:defRPr sz="1800" b="1" kern="1200">
                          <a:solidFill>
                            <a:schemeClr val="bg1"/>
                          </a:solidFill>
                          <a:latin typeface="Arial" panose="020B0604020202020204"/>
                        </a:defRPr>
                      </a:lvl1pPr>
                      <a:lvl2pPr marL="457200" algn="l" defTabSz="914400" rtl="0" eaLnBrk="1" latinLnBrk="0" hangingPunct="1">
                        <a:defRPr sz="1800" b="1" kern="1200">
                          <a:solidFill>
                            <a:schemeClr val="bg1"/>
                          </a:solidFill>
                          <a:latin typeface="Arial" panose="020B0604020202020204"/>
                        </a:defRPr>
                      </a:lvl2pPr>
                      <a:lvl3pPr marL="914400" algn="l" defTabSz="914400" rtl="0" eaLnBrk="1" latinLnBrk="0" hangingPunct="1">
                        <a:defRPr sz="1800" b="1" kern="1200">
                          <a:solidFill>
                            <a:schemeClr val="bg1"/>
                          </a:solidFill>
                          <a:latin typeface="Arial" panose="020B0604020202020204"/>
                        </a:defRPr>
                      </a:lvl3pPr>
                      <a:lvl4pPr marL="1371600" algn="l" defTabSz="914400" rtl="0" eaLnBrk="1" latinLnBrk="0" hangingPunct="1">
                        <a:defRPr sz="1800" b="1" kern="1200">
                          <a:solidFill>
                            <a:schemeClr val="bg1"/>
                          </a:solidFill>
                          <a:latin typeface="Arial" panose="020B0604020202020204"/>
                        </a:defRPr>
                      </a:lvl4pPr>
                      <a:lvl5pPr marL="1828800" algn="l" defTabSz="914400" rtl="0" eaLnBrk="1" latinLnBrk="0" hangingPunct="1">
                        <a:defRPr sz="1800" b="1" kern="1200">
                          <a:solidFill>
                            <a:schemeClr val="bg1"/>
                          </a:solidFill>
                          <a:latin typeface="Arial" panose="020B0604020202020204"/>
                        </a:defRPr>
                      </a:lvl5pPr>
                      <a:lvl6pPr marL="2286000" algn="l" defTabSz="914400" rtl="0" eaLnBrk="1" latinLnBrk="0" hangingPunct="1">
                        <a:defRPr sz="1800" b="1" kern="1200">
                          <a:solidFill>
                            <a:schemeClr val="bg1"/>
                          </a:solidFill>
                          <a:latin typeface="Arial" panose="020B0604020202020204"/>
                        </a:defRPr>
                      </a:lvl6pPr>
                      <a:lvl7pPr marL="2743200" algn="l" defTabSz="914400" rtl="0" eaLnBrk="1" latinLnBrk="0" hangingPunct="1">
                        <a:defRPr sz="1800" b="1" kern="1200">
                          <a:solidFill>
                            <a:schemeClr val="bg1"/>
                          </a:solidFill>
                          <a:latin typeface="Arial" panose="020B0604020202020204"/>
                        </a:defRPr>
                      </a:lvl7pPr>
                      <a:lvl8pPr marL="3200400" algn="l" defTabSz="914400" rtl="0" eaLnBrk="1" latinLnBrk="0" hangingPunct="1">
                        <a:defRPr sz="1800" b="1" kern="1200">
                          <a:solidFill>
                            <a:schemeClr val="bg1"/>
                          </a:solidFill>
                          <a:latin typeface="Arial" panose="020B0604020202020204"/>
                        </a:defRPr>
                      </a:lvl8pPr>
                      <a:lvl9pPr marL="3657600" algn="l" defTabSz="914400" rtl="0" eaLnBrk="1" latinLnBrk="0" hangingPunct="1">
                        <a:defRPr sz="1800" b="1" kern="1200">
                          <a:solidFill>
                            <a:schemeClr val="bg1"/>
                          </a:solidFill>
                          <a:latin typeface="Arial" panose="020B0604020202020204"/>
                        </a:defRPr>
                      </a:lvl9pPr>
                    </a:lstStyle>
                    <a:p>
                      <a:pPr marL="0" algn="ctr" defTabSz="1097280" rtl="0" eaLnBrk="1" latinLnBrk="0" hangingPunct="1"/>
                      <a:r>
                        <a:rPr lang="zh-CN" altLang="en-US" sz="1200" kern="1200" dirty="0">
                          <a:solidFill>
                            <a:schemeClr val="bg2"/>
                          </a:solidFill>
                          <a:latin typeface="微软雅黑" panose="020B0503020204020204" pitchFamily="34" charset="-122"/>
                          <a:ea typeface="微软雅黑" panose="020B0503020204020204" pitchFamily="34" charset="-122"/>
                        </a:rPr>
                        <a:t>数据传输</a:t>
                      </a:r>
                      <a:endParaRPr lang="zh-CN" altLang="en-US" sz="1200" b="1" kern="1200" dirty="0">
                        <a:solidFill>
                          <a:schemeClr val="bg2"/>
                        </a:solidFill>
                        <a:latin typeface="微软雅黑" panose="020B0503020204020204" pitchFamily="34" charset="-122"/>
                        <a:ea typeface="微软雅黑" panose="020B0503020204020204" pitchFamily="34" charset="-122"/>
                        <a:cs typeface="+mn-cs"/>
                      </a:endParaRPr>
                    </a:p>
                  </a:txBody>
                  <a:tcPr marL="96435" marR="96435" marT="48218" marB="48218" anchor="ctr">
                    <a:lnL>
                      <a:noFill/>
                    </a:lnL>
                    <a:lnR>
                      <a:noFill/>
                    </a:lnR>
                    <a:lnT w="6350" cap="flat" cmpd="sng" algn="ctr">
                      <a:solidFill>
                        <a:srgbClr val="0F6DFF"/>
                      </a:solidFill>
                      <a:prstDash val="solid"/>
                      <a:miter lim="800000"/>
                    </a:lnT>
                    <a:lnB w="6350" cap="flat" cmpd="sng" algn="ctr">
                      <a:solidFill>
                        <a:srgbClr val="0F6DFF"/>
                      </a:solidFill>
                      <a:prstDash val="solid"/>
                      <a:miter lim="800000"/>
                    </a:lnB>
                    <a:lnTlToBr w="12700" cmpd="sng">
                      <a:noFill/>
                      <a:prstDash val="solid"/>
                    </a:lnTlToBr>
                    <a:lnBlToTr w="12700" cmpd="sng">
                      <a:noFill/>
                      <a:prstDash val="solid"/>
                    </a:lnBlToTr>
                    <a:solidFill>
                      <a:srgbClr val="0F6DFF"/>
                    </a:solidFill>
                  </a:tcPr>
                </a:tc>
                <a:tc>
                  <a:txBody>
                    <a:bodyPr/>
                    <a:lstStyle>
                      <a:lvl1pPr marL="0" algn="l" defTabSz="914400" rtl="0" eaLnBrk="1" latinLnBrk="0" hangingPunct="1">
                        <a:defRPr sz="1800" b="1" kern="1200">
                          <a:solidFill>
                            <a:schemeClr val="bg1"/>
                          </a:solidFill>
                          <a:latin typeface="Arial" panose="020B0604020202020204"/>
                        </a:defRPr>
                      </a:lvl1pPr>
                      <a:lvl2pPr marL="457200" algn="l" defTabSz="914400" rtl="0" eaLnBrk="1" latinLnBrk="0" hangingPunct="1">
                        <a:defRPr sz="1800" b="1" kern="1200">
                          <a:solidFill>
                            <a:schemeClr val="bg1"/>
                          </a:solidFill>
                          <a:latin typeface="Arial" panose="020B0604020202020204"/>
                        </a:defRPr>
                      </a:lvl2pPr>
                      <a:lvl3pPr marL="914400" algn="l" defTabSz="914400" rtl="0" eaLnBrk="1" latinLnBrk="0" hangingPunct="1">
                        <a:defRPr sz="1800" b="1" kern="1200">
                          <a:solidFill>
                            <a:schemeClr val="bg1"/>
                          </a:solidFill>
                          <a:latin typeface="Arial" panose="020B0604020202020204"/>
                        </a:defRPr>
                      </a:lvl3pPr>
                      <a:lvl4pPr marL="1371600" algn="l" defTabSz="914400" rtl="0" eaLnBrk="1" latinLnBrk="0" hangingPunct="1">
                        <a:defRPr sz="1800" b="1" kern="1200">
                          <a:solidFill>
                            <a:schemeClr val="bg1"/>
                          </a:solidFill>
                          <a:latin typeface="Arial" panose="020B0604020202020204"/>
                        </a:defRPr>
                      </a:lvl4pPr>
                      <a:lvl5pPr marL="1828800" algn="l" defTabSz="914400" rtl="0" eaLnBrk="1" latinLnBrk="0" hangingPunct="1">
                        <a:defRPr sz="1800" b="1" kern="1200">
                          <a:solidFill>
                            <a:schemeClr val="bg1"/>
                          </a:solidFill>
                          <a:latin typeface="Arial" panose="020B0604020202020204"/>
                        </a:defRPr>
                      </a:lvl5pPr>
                      <a:lvl6pPr marL="2286000" algn="l" defTabSz="914400" rtl="0" eaLnBrk="1" latinLnBrk="0" hangingPunct="1">
                        <a:defRPr sz="1800" b="1" kern="1200">
                          <a:solidFill>
                            <a:schemeClr val="bg1"/>
                          </a:solidFill>
                          <a:latin typeface="Arial" panose="020B0604020202020204"/>
                        </a:defRPr>
                      </a:lvl6pPr>
                      <a:lvl7pPr marL="2743200" algn="l" defTabSz="914400" rtl="0" eaLnBrk="1" latinLnBrk="0" hangingPunct="1">
                        <a:defRPr sz="1800" b="1" kern="1200">
                          <a:solidFill>
                            <a:schemeClr val="bg1"/>
                          </a:solidFill>
                          <a:latin typeface="Arial" panose="020B0604020202020204"/>
                        </a:defRPr>
                      </a:lvl7pPr>
                      <a:lvl8pPr marL="3200400" algn="l" defTabSz="914400" rtl="0" eaLnBrk="1" latinLnBrk="0" hangingPunct="1">
                        <a:defRPr sz="1800" b="1" kern="1200">
                          <a:solidFill>
                            <a:schemeClr val="bg1"/>
                          </a:solidFill>
                          <a:latin typeface="Arial" panose="020B0604020202020204"/>
                        </a:defRPr>
                      </a:lvl8pPr>
                      <a:lvl9pPr marL="3657600" algn="l" defTabSz="914400" rtl="0" eaLnBrk="1" latinLnBrk="0" hangingPunct="1">
                        <a:defRPr sz="1800" b="1" kern="1200">
                          <a:solidFill>
                            <a:schemeClr val="bg1"/>
                          </a:solidFill>
                          <a:latin typeface="Arial" panose="020B0604020202020204"/>
                        </a:defRPr>
                      </a:lvl9pPr>
                    </a:lstStyle>
                    <a:p>
                      <a:pPr marL="0" algn="ctr" defTabSz="1097280" rtl="0" eaLnBrk="1" latinLnBrk="0" hangingPunct="1"/>
                      <a:r>
                        <a:rPr lang="zh-CN" altLang="en-US" sz="1200" kern="1200" dirty="0">
                          <a:solidFill>
                            <a:schemeClr val="bg2"/>
                          </a:solidFill>
                          <a:latin typeface="微软雅黑" panose="020B0503020204020204" pitchFamily="34" charset="-122"/>
                          <a:ea typeface="微软雅黑" panose="020B0503020204020204" pitchFamily="34" charset="-122"/>
                        </a:rPr>
                        <a:t>使用与留存</a:t>
                      </a:r>
                      <a:endParaRPr lang="zh-CN" altLang="en-US" sz="1200" b="1" kern="1200" dirty="0">
                        <a:solidFill>
                          <a:schemeClr val="bg2"/>
                        </a:solidFill>
                        <a:latin typeface="微软雅黑" panose="020B0503020204020204" pitchFamily="34" charset="-122"/>
                        <a:ea typeface="微软雅黑" panose="020B0503020204020204" pitchFamily="34" charset="-122"/>
                        <a:cs typeface="+mn-cs"/>
                      </a:endParaRPr>
                    </a:p>
                  </a:txBody>
                  <a:tcPr marL="96435" marR="96435" marT="48218" marB="48218" anchor="ctr">
                    <a:lnL>
                      <a:noFill/>
                    </a:lnL>
                    <a:lnR>
                      <a:noFill/>
                    </a:lnR>
                    <a:lnT w="6350" cap="flat" cmpd="sng" algn="ctr">
                      <a:solidFill>
                        <a:srgbClr val="0F6DFF"/>
                      </a:solidFill>
                      <a:prstDash val="solid"/>
                      <a:miter lim="800000"/>
                    </a:lnT>
                    <a:lnB w="6350" cap="flat" cmpd="sng" algn="ctr">
                      <a:solidFill>
                        <a:srgbClr val="0F6DFF"/>
                      </a:solidFill>
                      <a:prstDash val="solid"/>
                      <a:miter lim="800000"/>
                    </a:lnB>
                    <a:lnTlToBr w="12700" cmpd="sng">
                      <a:noFill/>
                      <a:prstDash val="solid"/>
                    </a:lnTlToBr>
                    <a:lnBlToTr w="12700" cmpd="sng">
                      <a:noFill/>
                      <a:prstDash val="solid"/>
                    </a:lnBlToTr>
                    <a:solidFill>
                      <a:srgbClr val="0F6DFF"/>
                    </a:solidFill>
                  </a:tcPr>
                </a:tc>
                <a:tc>
                  <a:txBody>
                    <a:bodyPr/>
                    <a:lstStyle>
                      <a:lvl1pPr marL="0" algn="l" defTabSz="914400" rtl="0" eaLnBrk="1" latinLnBrk="0" hangingPunct="1">
                        <a:defRPr sz="1800" b="1" kern="1200">
                          <a:solidFill>
                            <a:schemeClr val="bg1"/>
                          </a:solidFill>
                          <a:latin typeface="Arial" panose="020B0604020202020204"/>
                        </a:defRPr>
                      </a:lvl1pPr>
                      <a:lvl2pPr marL="457200" algn="l" defTabSz="914400" rtl="0" eaLnBrk="1" latinLnBrk="0" hangingPunct="1">
                        <a:defRPr sz="1800" b="1" kern="1200">
                          <a:solidFill>
                            <a:schemeClr val="bg1"/>
                          </a:solidFill>
                          <a:latin typeface="Arial" panose="020B0604020202020204"/>
                        </a:defRPr>
                      </a:lvl2pPr>
                      <a:lvl3pPr marL="914400" algn="l" defTabSz="914400" rtl="0" eaLnBrk="1" latinLnBrk="0" hangingPunct="1">
                        <a:defRPr sz="1800" b="1" kern="1200">
                          <a:solidFill>
                            <a:schemeClr val="bg1"/>
                          </a:solidFill>
                          <a:latin typeface="Arial" panose="020B0604020202020204"/>
                        </a:defRPr>
                      </a:lvl3pPr>
                      <a:lvl4pPr marL="1371600" algn="l" defTabSz="914400" rtl="0" eaLnBrk="1" latinLnBrk="0" hangingPunct="1">
                        <a:defRPr sz="1800" b="1" kern="1200">
                          <a:solidFill>
                            <a:schemeClr val="bg1"/>
                          </a:solidFill>
                          <a:latin typeface="Arial" panose="020B0604020202020204"/>
                        </a:defRPr>
                      </a:lvl4pPr>
                      <a:lvl5pPr marL="1828800" algn="l" defTabSz="914400" rtl="0" eaLnBrk="1" latinLnBrk="0" hangingPunct="1">
                        <a:defRPr sz="1800" b="1" kern="1200">
                          <a:solidFill>
                            <a:schemeClr val="bg1"/>
                          </a:solidFill>
                          <a:latin typeface="Arial" panose="020B0604020202020204"/>
                        </a:defRPr>
                      </a:lvl5pPr>
                      <a:lvl6pPr marL="2286000" algn="l" defTabSz="914400" rtl="0" eaLnBrk="1" latinLnBrk="0" hangingPunct="1">
                        <a:defRPr sz="1800" b="1" kern="1200">
                          <a:solidFill>
                            <a:schemeClr val="bg1"/>
                          </a:solidFill>
                          <a:latin typeface="Arial" panose="020B0604020202020204"/>
                        </a:defRPr>
                      </a:lvl6pPr>
                      <a:lvl7pPr marL="2743200" algn="l" defTabSz="914400" rtl="0" eaLnBrk="1" latinLnBrk="0" hangingPunct="1">
                        <a:defRPr sz="1800" b="1" kern="1200">
                          <a:solidFill>
                            <a:schemeClr val="bg1"/>
                          </a:solidFill>
                          <a:latin typeface="Arial" panose="020B0604020202020204"/>
                        </a:defRPr>
                      </a:lvl7pPr>
                      <a:lvl8pPr marL="3200400" algn="l" defTabSz="914400" rtl="0" eaLnBrk="1" latinLnBrk="0" hangingPunct="1">
                        <a:defRPr sz="1800" b="1" kern="1200">
                          <a:solidFill>
                            <a:schemeClr val="bg1"/>
                          </a:solidFill>
                          <a:latin typeface="Arial" panose="020B0604020202020204"/>
                        </a:defRPr>
                      </a:lvl8pPr>
                      <a:lvl9pPr marL="3657600" algn="l" defTabSz="914400" rtl="0" eaLnBrk="1" latinLnBrk="0" hangingPunct="1">
                        <a:defRPr sz="1800" b="1" kern="1200">
                          <a:solidFill>
                            <a:schemeClr val="bg1"/>
                          </a:solidFill>
                          <a:latin typeface="Arial" panose="020B0604020202020204"/>
                        </a:defRPr>
                      </a:lvl9pPr>
                    </a:lstStyle>
                    <a:p>
                      <a:pPr marL="0" algn="ctr" defTabSz="1097280" rtl="0" eaLnBrk="1" latinLnBrk="0" hangingPunct="1"/>
                      <a:r>
                        <a:rPr lang="zh-CN" altLang="en-US" sz="1200" kern="1200" dirty="0">
                          <a:solidFill>
                            <a:schemeClr val="bg2"/>
                          </a:solidFill>
                          <a:latin typeface="微软雅黑" panose="020B0503020204020204" pitchFamily="34" charset="-122"/>
                          <a:ea typeface="微软雅黑" panose="020B0503020204020204" pitchFamily="34" charset="-122"/>
                        </a:rPr>
                        <a:t>披露</a:t>
                      </a:r>
                      <a:endParaRPr lang="zh-CN" altLang="en-US" sz="1200" b="1" kern="1200" dirty="0">
                        <a:solidFill>
                          <a:schemeClr val="bg2"/>
                        </a:solidFill>
                        <a:latin typeface="微软雅黑" panose="020B0503020204020204" pitchFamily="34" charset="-122"/>
                        <a:ea typeface="微软雅黑" panose="020B0503020204020204" pitchFamily="34" charset="-122"/>
                        <a:cs typeface="+mn-cs"/>
                      </a:endParaRPr>
                    </a:p>
                  </a:txBody>
                  <a:tcPr marL="96435" marR="96435" marT="48218" marB="48218" anchor="ctr">
                    <a:lnL>
                      <a:noFill/>
                    </a:lnL>
                    <a:lnR>
                      <a:noFill/>
                    </a:lnR>
                    <a:lnT w="6350" cap="flat" cmpd="sng" algn="ctr">
                      <a:solidFill>
                        <a:srgbClr val="0F6DFF"/>
                      </a:solidFill>
                      <a:prstDash val="solid"/>
                      <a:miter lim="800000"/>
                    </a:lnT>
                    <a:lnB w="6350" cap="flat" cmpd="sng" algn="ctr">
                      <a:solidFill>
                        <a:srgbClr val="0F6DFF"/>
                      </a:solidFill>
                      <a:prstDash val="solid"/>
                      <a:miter lim="800000"/>
                    </a:lnB>
                    <a:lnTlToBr w="12700" cmpd="sng">
                      <a:noFill/>
                      <a:prstDash val="solid"/>
                    </a:lnTlToBr>
                    <a:lnBlToTr w="12700" cmpd="sng">
                      <a:noFill/>
                      <a:prstDash val="solid"/>
                    </a:lnBlToTr>
                    <a:solidFill>
                      <a:srgbClr val="0F6DFF"/>
                    </a:solidFill>
                  </a:tcPr>
                </a:tc>
                <a:tc>
                  <a:txBody>
                    <a:bodyPr/>
                    <a:lstStyle>
                      <a:lvl1pPr marL="0" algn="l" defTabSz="914400" rtl="0" eaLnBrk="1" latinLnBrk="0" hangingPunct="1">
                        <a:defRPr sz="1800" b="1" kern="1200">
                          <a:solidFill>
                            <a:schemeClr val="bg1"/>
                          </a:solidFill>
                          <a:latin typeface="Arial" panose="020B0604020202020204"/>
                        </a:defRPr>
                      </a:lvl1pPr>
                      <a:lvl2pPr marL="457200" algn="l" defTabSz="914400" rtl="0" eaLnBrk="1" latinLnBrk="0" hangingPunct="1">
                        <a:defRPr sz="1800" b="1" kern="1200">
                          <a:solidFill>
                            <a:schemeClr val="bg1"/>
                          </a:solidFill>
                          <a:latin typeface="Arial" panose="020B0604020202020204"/>
                        </a:defRPr>
                      </a:lvl2pPr>
                      <a:lvl3pPr marL="914400" algn="l" defTabSz="914400" rtl="0" eaLnBrk="1" latinLnBrk="0" hangingPunct="1">
                        <a:defRPr sz="1800" b="1" kern="1200">
                          <a:solidFill>
                            <a:schemeClr val="bg1"/>
                          </a:solidFill>
                          <a:latin typeface="Arial" panose="020B0604020202020204"/>
                        </a:defRPr>
                      </a:lvl3pPr>
                      <a:lvl4pPr marL="1371600" algn="l" defTabSz="914400" rtl="0" eaLnBrk="1" latinLnBrk="0" hangingPunct="1">
                        <a:defRPr sz="1800" b="1" kern="1200">
                          <a:solidFill>
                            <a:schemeClr val="bg1"/>
                          </a:solidFill>
                          <a:latin typeface="Arial" panose="020B0604020202020204"/>
                        </a:defRPr>
                      </a:lvl4pPr>
                      <a:lvl5pPr marL="1828800" algn="l" defTabSz="914400" rtl="0" eaLnBrk="1" latinLnBrk="0" hangingPunct="1">
                        <a:defRPr sz="1800" b="1" kern="1200">
                          <a:solidFill>
                            <a:schemeClr val="bg1"/>
                          </a:solidFill>
                          <a:latin typeface="Arial" panose="020B0604020202020204"/>
                        </a:defRPr>
                      </a:lvl5pPr>
                      <a:lvl6pPr marL="2286000" algn="l" defTabSz="914400" rtl="0" eaLnBrk="1" latinLnBrk="0" hangingPunct="1">
                        <a:defRPr sz="1800" b="1" kern="1200">
                          <a:solidFill>
                            <a:schemeClr val="bg1"/>
                          </a:solidFill>
                          <a:latin typeface="Arial" panose="020B0604020202020204"/>
                        </a:defRPr>
                      </a:lvl6pPr>
                      <a:lvl7pPr marL="2743200" algn="l" defTabSz="914400" rtl="0" eaLnBrk="1" latinLnBrk="0" hangingPunct="1">
                        <a:defRPr sz="1800" b="1" kern="1200">
                          <a:solidFill>
                            <a:schemeClr val="bg1"/>
                          </a:solidFill>
                          <a:latin typeface="Arial" panose="020B0604020202020204"/>
                        </a:defRPr>
                      </a:lvl7pPr>
                      <a:lvl8pPr marL="3200400" algn="l" defTabSz="914400" rtl="0" eaLnBrk="1" latinLnBrk="0" hangingPunct="1">
                        <a:defRPr sz="1800" b="1" kern="1200">
                          <a:solidFill>
                            <a:schemeClr val="bg1"/>
                          </a:solidFill>
                          <a:latin typeface="Arial" panose="020B0604020202020204"/>
                        </a:defRPr>
                      </a:lvl8pPr>
                      <a:lvl9pPr marL="3657600" algn="l" defTabSz="914400" rtl="0" eaLnBrk="1" latinLnBrk="0" hangingPunct="1">
                        <a:defRPr sz="1800" b="1" kern="1200">
                          <a:solidFill>
                            <a:schemeClr val="bg1"/>
                          </a:solidFill>
                          <a:latin typeface="Arial" panose="020B0604020202020204"/>
                        </a:defRPr>
                      </a:lvl9pPr>
                    </a:lstStyle>
                    <a:p>
                      <a:pPr marL="0" algn="ctr" defTabSz="1097280" rtl="0" eaLnBrk="1" latinLnBrk="0" hangingPunct="1"/>
                      <a:r>
                        <a:rPr lang="zh-CN" altLang="en-US" sz="1200" kern="1200" dirty="0">
                          <a:solidFill>
                            <a:schemeClr val="bg2"/>
                          </a:solidFill>
                          <a:latin typeface="微软雅黑" panose="020B0503020204020204" pitchFamily="34" charset="-122"/>
                          <a:ea typeface="微软雅黑" panose="020B0503020204020204" pitchFamily="34" charset="-122"/>
                        </a:rPr>
                        <a:t>跨境转移</a:t>
                      </a:r>
                      <a:endParaRPr lang="zh-CN" altLang="en-US" sz="1200" b="1" kern="1200" dirty="0">
                        <a:solidFill>
                          <a:schemeClr val="bg2"/>
                        </a:solidFill>
                        <a:latin typeface="微软雅黑" panose="020B0503020204020204" pitchFamily="34" charset="-122"/>
                        <a:ea typeface="微软雅黑" panose="020B0503020204020204" pitchFamily="34" charset="-122"/>
                        <a:cs typeface="+mn-cs"/>
                      </a:endParaRPr>
                    </a:p>
                  </a:txBody>
                  <a:tcPr marL="96435" marR="96435" marT="48218" marB="48218" anchor="ctr">
                    <a:lnL>
                      <a:noFill/>
                    </a:lnL>
                    <a:lnR>
                      <a:noFill/>
                    </a:lnR>
                    <a:lnT w="6350" cap="flat" cmpd="sng" algn="ctr">
                      <a:solidFill>
                        <a:srgbClr val="0F6DFF"/>
                      </a:solidFill>
                      <a:prstDash val="solid"/>
                      <a:miter lim="800000"/>
                    </a:lnT>
                    <a:lnB w="6350" cap="flat" cmpd="sng" algn="ctr">
                      <a:solidFill>
                        <a:srgbClr val="0F6DFF"/>
                      </a:solidFill>
                      <a:prstDash val="solid"/>
                      <a:miter lim="800000"/>
                    </a:lnB>
                    <a:lnTlToBr w="12700" cmpd="sng">
                      <a:noFill/>
                      <a:prstDash val="solid"/>
                    </a:lnTlToBr>
                    <a:lnBlToTr w="12700" cmpd="sng">
                      <a:noFill/>
                      <a:prstDash val="solid"/>
                    </a:lnBlToTr>
                    <a:solidFill>
                      <a:srgbClr val="0F6DFF"/>
                    </a:solidFill>
                  </a:tcPr>
                </a:tc>
                <a:tc>
                  <a:txBody>
                    <a:bodyPr/>
                    <a:lstStyle>
                      <a:lvl1pPr marL="0" algn="l" defTabSz="1097280" rtl="0" eaLnBrk="1" latinLnBrk="0" hangingPunct="1">
                        <a:defRPr sz="2160" b="1" kern="1200">
                          <a:solidFill>
                            <a:schemeClr val="lt1"/>
                          </a:solidFill>
                          <a:latin typeface="Calibri" panose="020F0502020204030204"/>
                        </a:defRPr>
                      </a:lvl1pPr>
                      <a:lvl2pPr marL="548640" algn="l" defTabSz="1097280" rtl="0" eaLnBrk="1" latinLnBrk="0" hangingPunct="1">
                        <a:defRPr sz="2160" b="1" kern="1200">
                          <a:solidFill>
                            <a:schemeClr val="lt1"/>
                          </a:solidFill>
                          <a:latin typeface="Calibri" panose="020F0502020204030204"/>
                        </a:defRPr>
                      </a:lvl2pPr>
                      <a:lvl3pPr marL="1097280" algn="l" defTabSz="1097280" rtl="0" eaLnBrk="1" latinLnBrk="0" hangingPunct="1">
                        <a:defRPr sz="2160" b="1" kern="1200">
                          <a:solidFill>
                            <a:schemeClr val="lt1"/>
                          </a:solidFill>
                          <a:latin typeface="Calibri" panose="020F0502020204030204"/>
                        </a:defRPr>
                      </a:lvl3pPr>
                      <a:lvl4pPr marL="1645920" algn="l" defTabSz="1097280" rtl="0" eaLnBrk="1" latinLnBrk="0" hangingPunct="1">
                        <a:defRPr sz="2160" b="1" kern="1200">
                          <a:solidFill>
                            <a:schemeClr val="lt1"/>
                          </a:solidFill>
                          <a:latin typeface="Calibri" panose="020F0502020204030204"/>
                        </a:defRPr>
                      </a:lvl4pPr>
                      <a:lvl5pPr marL="2194560" algn="l" defTabSz="1097280" rtl="0" eaLnBrk="1" latinLnBrk="0" hangingPunct="1">
                        <a:defRPr sz="2160" b="1" kern="1200">
                          <a:solidFill>
                            <a:schemeClr val="lt1"/>
                          </a:solidFill>
                          <a:latin typeface="Calibri" panose="020F0502020204030204"/>
                        </a:defRPr>
                      </a:lvl5pPr>
                      <a:lvl6pPr marL="2743200" algn="l" defTabSz="1097280" rtl="0" eaLnBrk="1" latinLnBrk="0" hangingPunct="1">
                        <a:defRPr sz="2160" b="1" kern="1200">
                          <a:solidFill>
                            <a:schemeClr val="lt1"/>
                          </a:solidFill>
                          <a:latin typeface="Calibri" panose="020F0502020204030204"/>
                        </a:defRPr>
                      </a:lvl6pPr>
                      <a:lvl7pPr marL="3291840" algn="l" defTabSz="1097280" rtl="0" eaLnBrk="1" latinLnBrk="0" hangingPunct="1">
                        <a:defRPr sz="2160" b="1" kern="1200">
                          <a:solidFill>
                            <a:schemeClr val="lt1"/>
                          </a:solidFill>
                          <a:latin typeface="Calibri" panose="020F0502020204030204"/>
                        </a:defRPr>
                      </a:lvl7pPr>
                      <a:lvl8pPr marL="3840480" algn="l" defTabSz="1097280" rtl="0" eaLnBrk="1" latinLnBrk="0" hangingPunct="1">
                        <a:defRPr sz="2160" b="1" kern="1200">
                          <a:solidFill>
                            <a:schemeClr val="lt1"/>
                          </a:solidFill>
                          <a:latin typeface="Calibri" panose="020F0502020204030204"/>
                        </a:defRPr>
                      </a:lvl8pPr>
                      <a:lvl9pPr marL="4389120" algn="l" defTabSz="1097280" rtl="0" eaLnBrk="1" latinLnBrk="0" hangingPunct="1">
                        <a:defRPr sz="2160" b="1" kern="1200">
                          <a:solidFill>
                            <a:schemeClr val="lt1"/>
                          </a:solidFill>
                          <a:latin typeface="Calibri" panose="020F0502020204030204"/>
                        </a:defRPr>
                      </a:lvl9pPr>
                    </a:lstStyle>
                    <a:p>
                      <a:pPr marL="0" algn="ctr" defTabSz="1097280" rtl="0" eaLnBrk="1" latinLnBrk="0" hangingPunct="1"/>
                      <a:r>
                        <a:rPr lang="zh-CN" altLang="en-US" sz="1200" kern="1200" dirty="0">
                          <a:solidFill>
                            <a:schemeClr val="bg2"/>
                          </a:solidFill>
                          <a:latin typeface="微软雅黑" panose="020B0503020204020204" pitchFamily="34" charset="-122"/>
                          <a:ea typeface="微软雅黑" panose="020B0503020204020204" pitchFamily="34" charset="-122"/>
                        </a:rPr>
                        <a:t>权利保障</a:t>
                      </a:r>
                      <a:endParaRPr lang="zh-CN" altLang="en-US" sz="1200" b="1" kern="1200" dirty="0">
                        <a:solidFill>
                          <a:schemeClr val="bg2"/>
                        </a:solidFill>
                        <a:latin typeface="微软雅黑" panose="020B0503020204020204" pitchFamily="34" charset="-122"/>
                        <a:ea typeface="微软雅黑" panose="020B0503020204020204" pitchFamily="34" charset="-122"/>
                        <a:cs typeface="+mn-cs"/>
                      </a:endParaRPr>
                    </a:p>
                  </a:txBody>
                  <a:tcPr marL="96435" marR="96435" marT="48218" marB="48218" anchor="ctr">
                    <a:lnL>
                      <a:noFill/>
                    </a:lnL>
                    <a:lnR>
                      <a:noFill/>
                    </a:lnR>
                    <a:lnT w="6350" cap="flat" cmpd="sng" algn="ctr">
                      <a:solidFill>
                        <a:srgbClr val="0F6DFF"/>
                      </a:solidFill>
                      <a:prstDash val="solid"/>
                      <a:miter lim="800000"/>
                    </a:lnT>
                    <a:lnB w="6350" cap="flat" cmpd="sng" algn="ctr">
                      <a:solidFill>
                        <a:srgbClr val="0F6DFF"/>
                      </a:solidFill>
                      <a:prstDash val="solid"/>
                      <a:miter lim="800000"/>
                    </a:lnB>
                    <a:lnTlToBr w="12700" cmpd="sng">
                      <a:noFill/>
                      <a:prstDash val="solid"/>
                    </a:lnTlToBr>
                    <a:lnBlToTr w="12700" cmpd="sng">
                      <a:noFill/>
                      <a:prstDash val="solid"/>
                    </a:lnBlToTr>
                    <a:solidFill>
                      <a:srgbClr val="0F6DFF"/>
                    </a:solidFill>
                  </a:tcPr>
                </a:tc>
                <a:tc>
                  <a:txBody>
                    <a:bodyPr/>
                    <a:lstStyle>
                      <a:lvl1pPr marL="0" algn="l" defTabSz="1097280" rtl="0" eaLnBrk="1" latinLnBrk="0" hangingPunct="1">
                        <a:defRPr sz="2160" b="1" kern="1200">
                          <a:solidFill>
                            <a:schemeClr val="lt1"/>
                          </a:solidFill>
                          <a:latin typeface="Calibri" panose="020F0502020204030204"/>
                        </a:defRPr>
                      </a:lvl1pPr>
                      <a:lvl2pPr marL="548640" algn="l" defTabSz="1097280" rtl="0" eaLnBrk="1" latinLnBrk="0" hangingPunct="1">
                        <a:defRPr sz="2160" b="1" kern="1200">
                          <a:solidFill>
                            <a:schemeClr val="lt1"/>
                          </a:solidFill>
                          <a:latin typeface="Calibri" panose="020F0502020204030204"/>
                        </a:defRPr>
                      </a:lvl2pPr>
                      <a:lvl3pPr marL="1097280" algn="l" defTabSz="1097280" rtl="0" eaLnBrk="1" latinLnBrk="0" hangingPunct="1">
                        <a:defRPr sz="2160" b="1" kern="1200">
                          <a:solidFill>
                            <a:schemeClr val="lt1"/>
                          </a:solidFill>
                          <a:latin typeface="Calibri" panose="020F0502020204030204"/>
                        </a:defRPr>
                      </a:lvl3pPr>
                      <a:lvl4pPr marL="1645920" algn="l" defTabSz="1097280" rtl="0" eaLnBrk="1" latinLnBrk="0" hangingPunct="1">
                        <a:defRPr sz="2160" b="1" kern="1200">
                          <a:solidFill>
                            <a:schemeClr val="lt1"/>
                          </a:solidFill>
                          <a:latin typeface="Calibri" panose="020F0502020204030204"/>
                        </a:defRPr>
                      </a:lvl4pPr>
                      <a:lvl5pPr marL="2194560" algn="l" defTabSz="1097280" rtl="0" eaLnBrk="1" latinLnBrk="0" hangingPunct="1">
                        <a:defRPr sz="2160" b="1" kern="1200">
                          <a:solidFill>
                            <a:schemeClr val="lt1"/>
                          </a:solidFill>
                          <a:latin typeface="Calibri" panose="020F0502020204030204"/>
                        </a:defRPr>
                      </a:lvl5pPr>
                      <a:lvl6pPr marL="2743200" algn="l" defTabSz="1097280" rtl="0" eaLnBrk="1" latinLnBrk="0" hangingPunct="1">
                        <a:defRPr sz="2160" b="1" kern="1200">
                          <a:solidFill>
                            <a:schemeClr val="lt1"/>
                          </a:solidFill>
                          <a:latin typeface="Calibri" panose="020F0502020204030204"/>
                        </a:defRPr>
                      </a:lvl6pPr>
                      <a:lvl7pPr marL="3291840" algn="l" defTabSz="1097280" rtl="0" eaLnBrk="1" latinLnBrk="0" hangingPunct="1">
                        <a:defRPr sz="2160" b="1" kern="1200">
                          <a:solidFill>
                            <a:schemeClr val="lt1"/>
                          </a:solidFill>
                          <a:latin typeface="Calibri" panose="020F0502020204030204"/>
                        </a:defRPr>
                      </a:lvl7pPr>
                      <a:lvl8pPr marL="3840480" algn="l" defTabSz="1097280" rtl="0" eaLnBrk="1" latinLnBrk="0" hangingPunct="1">
                        <a:defRPr sz="2160" b="1" kern="1200">
                          <a:solidFill>
                            <a:schemeClr val="lt1"/>
                          </a:solidFill>
                          <a:latin typeface="Calibri" panose="020F0502020204030204"/>
                        </a:defRPr>
                      </a:lvl8pPr>
                      <a:lvl9pPr marL="4389120" algn="l" defTabSz="1097280" rtl="0" eaLnBrk="1" latinLnBrk="0" hangingPunct="1">
                        <a:defRPr sz="2160" b="1" kern="1200">
                          <a:solidFill>
                            <a:schemeClr val="lt1"/>
                          </a:solidFill>
                          <a:latin typeface="Calibri" panose="020F0502020204030204"/>
                        </a:defRPr>
                      </a:lvl9pPr>
                    </a:lstStyle>
                    <a:p>
                      <a:pPr marL="0" algn="ctr" defTabSz="1097280" rtl="0" eaLnBrk="1" latinLnBrk="0" hangingPunct="1"/>
                      <a:r>
                        <a:rPr lang="zh-CN" altLang="en-US" sz="1200" kern="1200" dirty="0">
                          <a:solidFill>
                            <a:schemeClr val="bg2"/>
                          </a:solidFill>
                          <a:latin typeface="微软雅黑" panose="020B0503020204020204" pitchFamily="34" charset="-122"/>
                          <a:ea typeface="微软雅黑" panose="020B0503020204020204" pitchFamily="34" charset="-122"/>
                        </a:rPr>
                        <a:t>数据留存</a:t>
                      </a:r>
                      <a:endParaRPr lang="zh-CN" altLang="en-US" sz="1200" b="1" kern="1200" dirty="0">
                        <a:solidFill>
                          <a:schemeClr val="bg2"/>
                        </a:solidFill>
                        <a:latin typeface="微软雅黑" panose="020B0503020204020204" pitchFamily="34" charset="-122"/>
                        <a:ea typeface="微软雅黑" panose="020B0503020204020204" pitchFamily="34" charset="-122"/>
                        <a:cs typeface="+mn-cs"/>
                      </a:endParaRPr>
                    </a:p>
                  </a:txBody>
                  <a:tcPr marL="96435" marR="96435" marT="48218" marB="48218" anchor="ctr">
                    <a:lnL>
                      <a:noFill/>
                    </a:lnL>
                    <a:lnR w="6350" cap="flat" cmpd="sng" algn="ctr">
                      <a:solidFill>
                        <a:srgbClr val="0F6DFF"/>
                      </a:solidFill>
                      <a:prstDash val="solid"/>
                      <a:miter lim="800000"/>
                    </a:lnR>
                    <a:lnT w="6350" cap="flat" cmpd="sng" algn="ctr">
                      <a:solidFill>
                        <a:srgbClr val="0F6DFF"/>
                      </a:solidFill>
                      <a:prstDash val="solid"/>
                      <a:miter lim="800000"/>
                    </a:lnT>
                    <a:lnB w="6350" cap="flat" cmpd="sng" algn="ctr">
                      <a:solidFill>
                        <a:srgbClr val="0F6DFF"/>
                      </a:solidFill>
                      <a:prstDash val="solid"/>
                      <a:miter lim="800000"/>
                    </a:lnB>
                    <a:lnTlToBr w="12700" cmpd="sng">
                      <a:noFill/>
                      <a:prstDash val="solid"/>
                    </a:lnTlToBr>
                    <a:lnBlToTr w="12700" cmpd="sng">
                      <a:noFill/>
                      <a:prstDash val="solid"/>
                    </a:lnBlToTr>
                    <a:solidFill>
                      <a:srgbClr val="0F6DFF"/>
                    </a:solidFill>
                  </a:tcPr>
                </a:tc>
                <a:extLst>
                  <a:ext uri="{0D108BD9-81ED-4DB2-BD59-A6C34878D82A}">
                    <a16:rowId xmlns:a16="http://schemas.microsoft.com/office/drawing/2014/main" val="2763349916"/>
                  </a:ext>
                </a:extLst>
              </a:tr>
              <a:tr h="1243766">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r>
                        <a:rPr lang="zh-CN" altLang="en-US" sz="1100" dirty="0">
                          <a:latin typeface="微软雅黑" panose="020B0503020204020204" pitchFamily="34" charset="-122"/>
                          <a:ea typeface="微软雅黑" panose="020B0503020204020204" pitchFamily="34" charset="-122"/>
                        </a:rPr>
                        <a:t>需求</a:t>
                      </a:r>
                    </a:p>
                  </a:txBody>
                  <a:tcPr marL="96435" marR="96435" marT="48218" marB="48218" anchor="ctr">
                    <a:lnL w="6350" cap="flat" cmpd="sng" algn="ctr">
                      <a:solidFill>
                        <a:srgbClr val="0F6DFF"/>
                      </a:solidFill>
                      <a:prstDash val="solid"/>
                      <a:miter lim="800000"/>
                    </a:lnL>
                    <a:lnR w="12700" cap="flat" cmpd="sng" algn="ctr">
                      <a:solidFill>
                        <a:srgbClr val="0F6DFF">
                          <a:lumMod val="20000"/>
                          <a:lumOff val="80000"/>
                        </a:srgbClr>
                      </a:solidFill>
                      <a:prstDash val="solid"/>
                      <a:round/>
                      <a:headEnd type="none" w="med" len="med"/>
                      <a:tailEnd type="none" w="med" len="med"/>
                    </a:lnR>
                    <a:lnT w="6350" cap="flat" cmpd="sng" algn="ctr">
                      <a:solidFill>
                        <a:srgbClr val="0F6DFF"/>
                      </a:solidFill>
                      <a:prstDash val="solid"/>
                      <a:miter lim="800000"/>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隐私声明</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通知作为基本需求</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Cookie</a:t>
                      </a:r>
                      <a:r>
                        <a:rPr lang="zh-CN" altLang="en-US" sz="1100" dirty="0">
                          <a:latin typeface="微软雅黑" panose="020B0503020204020204" pitchFamily="34" charset="-122"/>
                          <a:ea typeface="微软雅黑" panose="020B0503020204020204" pitchFamily="34" charset="-122"/>
                        </a:rPr>
                        <a:t>声明</a:t>
                      </a:r>
                      <a:endParaRPr lang="en-US" altLang="zh-CN" sz="1100" dirty="0">
                        <a:latin typeface="微软雅黑" panose="020B0503020204020204" pitchFamily="34" charset="-122"/>
                        <a:ea typeface="微软雅黑" panose="020B0503020204020204" pitchFamily="34" charset="-122"/>
                      </a:endParaRP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6350" cap="flat" cmpd="sng" algn="ctr">
                      <a:solidFill>
                        <a:srgbClr val="0F6DFF"/>
                      </a:solidFill>
                      <a:prstDash val="solid"/>
                      <a:miter lim="800000"/>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选择与同意的合规，如如何选择（</a:t>
                      </a:r>
                      <a:r>
                        <a:rPr lang="en-US" altLang="zh-CN" sz="1100" dirty="0">
                          <a:latin typeface="微软雅黑" panose="020B0503020204020204" pitchFamily="34" charset="-122"/>
                          <a:ea typeface="微软雅黑" panose="020B0503020204020204" pitchFamily="34" charset="-122"/>
                        </a:rPr>
                        <a:t>Opt-In ,Opt-out, Double Opt-In</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同意的记录</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6350" cap="flat" cmpd="sng" algn="ctr">
                      <a:solidFill>
                        <a:srgbClr val="0F6DFF"/>
                      </a:solidFill>
                      <a:prstDash val="solid"/>
                      <a:miter lim="800000"/>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收集哪些数据？</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处理目的确认</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6350" cap="flat" cmpd="sng" algn="ctr">
                      <a:solidFill>
                        <a:srgbClr val="0F6DFF"/>
                      </a:solidFill>
                      <a:prstDash val="solid"/>
                      <a:miter lim="800000"/>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安全传输</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6350" cap="flat" cmpd="sng" algn="ctr">
                      <a:solidFill>
                        <a:srgbClr val="0F6DFF"/>
                      </a:solidFill>
                      <a:prstDash val="solid"/>
                      <a:miter lim="800000"/>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Security by Design</a:t>
                      </a:r>
                    </a:p>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Privacy by Design</a:t>
                      </a: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隐私保护需求</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留存期要求</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6350" cap="flat" cmpd="sng" algn="ctr">
                      <a:solidFill>
                        <a:srgbClr val="0F6DFF"/>
                      </a:solidFill>
                      <a:prstDash val="solid"/>
                      <a:miter lim="800000"/>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可能的披露场景</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潜在的接收方</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6350" cap="flat" cmpd="sng" algn="ctr">
                      <a:solidFill>
                        <a:srgbClr val="0F6DFF"/>
                      </a:solidFill>
                      <a:prstDash val="solid"/>
                      <a:miter lim="800000"/>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可能的转移场景</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适用的法律要求</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6350" cap="flat" cmpd="sng" algn="ctr">
                      <a:solidFill>
                        <a:srgbClr val="0F6DFF"/>
                      </a:solidFill>
                      <a:prstDash val="solid"/>
                      <a:miter lim="800000"/>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在产品自身实现部分或全部数据主体权利</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6350" cap="flat" cmpd="sng" algn="ctr">
                      <a:solidFill>
                        <a:srgbClr val="0F6DFF"/>
                      </a:solidFill>
                      <a:prstDash val="solid"/>
                      <a:miter lim="800000"/>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留存到期的数据，清理的要求</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6350" cap="flat" cmpd="sng" algn="ctr">
                      <a:solidFill>
                        <a:srgbClr val="0F6DFF"/>
                      </a:solidFill>
                      <a:prstDash val="solid"/>
                      <a:miter lim="800000"/>
                    </a:lnR>
                    <a:lnT w="6350" cap="flat" cmpd="sng" algn="ctr">
                      <a:solidFill>
                        <a:srgbClr val="0F6DFF"/>
                      </a:solidFill>
                      <a:prstDash val="solid"/>
                      <a:miter lim="800000"/>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33346"/>
                  </a:ext>
                </a:extLst>
              </a:tr>
              <a:tr h="1574233">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开发</a:t>
                      </a:r>
                    </a:p>
                  </a:txBody>
                  <a:tcPr marL="96435" marR="96435" marT="48218" marB="48218" anchor="ctr">
                    <a:lnL w="6350" cap="flat" cmpd="sng" algn="ctr">
                      <a:solidFill>
                        <a:srgbClr val="0F6DFF"/>
                      </a:solidFill>
                      <a:prstDash val="solid"/>
                      <a:miter lim="800000"/>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预制展示位置</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预制内容</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实现选择</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同意</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记录同意（何时何地，同意的哪个版本）</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buFont typeface="Arial" panose="020B0604020202020204" pitchFamily="34" charset="0"/>
                        <a:buNone/>
                      </a:pPr>
                      <a:r>
                        <a:rPr lang="zh-CN" altLang="en-US" sz="1100" dirty="0">
                          <a:latin typeface="微软雅黑" panose="020B0503020204020204" pitchFamily="34" charset="-122"/>
                          <a:ea typeface="微软雅黑" panose="020B0503020204020204" pitchFamily="34" charset="-122"/>
                        </a:rPr>
                        <a:t>不超出收集范围和处理目的</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buFont typeface="Arial" panose="020B0604020202020204" pitchFamily="34" charset="0"/>
                        <a:buNone/>
                      </a:pPr>
                      <a:r>
                        <a:rPr lang="zh-CN" altLang="en-US" sz="1100" dirty="0">
                          <a:latin typeface="微软雅黑" panose="020B0503020204020204" pitchFamily="34" charset="-122"/>
                          <a:ea typeface="微软雅黑" panose="020B0503020204020204" pitchFamily="34" charset="-122"/>
                        </a:rPr>
                        <a:t>传输双方的安全保障机制，如身份认证、</a:t>
                      </a:r>
                      <a:r>
                        <a:rPr lang="en-US" altLang="zh-CN" sz="1100" dirty="0">
                          <a:latin typeface="微软雅黑" panose="020B0503020204020204" pitchFamily="34" charset="-122"/>
                          <a:ea typeface="微软雅黑" panose="020B0503020204020204" pitchFamily="34" charset="-122"/>
                        </a:rPr>
                        <a:t>HTTPS</a:t>
                      </a:r>
                      <a:r>
                        <a:rPr lang="zh-CN" altLang="en-US" sz="1100" dirty="0">
                          <a:latin typeface="微软雅黑" panose="020B0503020204020204" pitchFamily="34" charset="-122"/>
                          <a:ea typeface="微软雅黑" panose="020B0503020204020204" pitchFamily="34" charset="-122"/>
                        </a:rPr>
                        <a:t>等</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Security by Design</a:t>
                      </a:r>
                    </a:p>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Privacy by Design</a:t>
                      </a: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隐私保护技术落地</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不同地区的不同留存期要求如何实现</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披露接口与保护（如脱敏导出）</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如果通过系统集成执行跨境转移，安全保障措施设计</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用户自助访问，查看，修改，删除，限制处理，导出其个人数据等部分或全部功能</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自动清理到期数据的实现</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6350" cap="flat" cmpd="sng" algn="ctr">
                      <a:solidFill>
                        <a:srgbClr val="0F6DFF"/>
                      </a:solidFill>
                      <a:prstDash val="solid"/>
                      <a:miter lim="800000"/>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1740524"/>
                  </a:ext>
                </a:extLst>
              </a:tr>
              <a:tr h="748065">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r>
                        <a:rPr lang="zh-CN" altLang="en-US" sz="1100" dirty="0">
                          <a:latin typeface="微软雅黑" panose="020B0503020204020204" pitchFamily="34" charset="-122"/>
                          <a:ea typeface="微软雅黑" panose="020B0503020204020204" pitchFamily="34" charset="-122"/>
                        </a:rPr>
                        <a:t>上线审核</a:t>
                      </a:r>
                    </a:p>
                  </a:txBody>
                  <a:tcPr marL="96435" marR="96435" marT="48218" marB="48218" anchor="ctr">
                    <a:lnL w="6350" cap="flat" cmpd="sng" algn="ctr">
                      <a:solidFill>
                        <a:srgbClr val="0F6DFF"/>
                      </a:solidFill>
                      <a:prstDash val="solid"/>
                      <a:miter lim="800000"/>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隐私声明</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通知的内容评审</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选择</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同意的合规审核</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目的审核</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范围审核</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安全评审</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100" dirty="0">
                          <a:latin typeface="微软雅黑" panose="020B0503020204020204" pitchFamily="34" charset="-122"/>
                          <a:ea typeface="微软雅黑" panose="020B0503020204020204" pitchFamily="34" charset="-122"/>
                        </a:rPr>
                        <a:t>安全评审</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100" dirty="0">
                          <a:latin typeface="微软雅黑" panose="020B0503020204020204" pitchFamily="34" charset="-122"/>
                          <a:ea typeface="微软雅黑" panose="020B0503020204020204" pitchFamily="34" charset="-122"/>
                        </a:rPr>
                        <a:t>安全评审</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隐私评审</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100" dirty="0">
                          <a:latin typeface="微软雅黑" panose="020B0503020204020204" pitchFamily="34" charset="-122"/>
                          <a:ea typeface="微软雅黑" panose="020B0503020204020204" pitchFamily="34" charset="-122"/>
                        </a:rPr>
                        <a:t>隐私评审</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100" dirty="0">
                          <a:latin typeface="微软雅黑" panose="020B0503020204020204" pitchFamily="34" charset="-122"/>
                          <a:ea typeface="微软雅黑" panose="020B0503020204020204" pitchFamily="34" charset="-122"/>
                        </a:rPr>
                        <a:t>隐私评审</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6350" cap="flat" cmpd="sng" algn="ctr">
                      <a:solidFill>
                        <a:srgbClr val="0F6DFF"/>
                      </a:solidFill>
                      <a:prstDash val="solid"/>
                      <a:miter lim="800000"/>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4039013"/>
                  </a:ext>
                </a:extLst>
              </a:tr>
              <a:tr h="1078532">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r>
                        <a:rPr lang="zh-CN" altLang="en-US" sz="1100" dirty="0">
                          <a:latin typeface="微软雅黑" panose="020B0503020204020204" pitchFamily="34" charset="-122"/>
                          <a:ea typeface="微软雅黑" panose="020B0503020204020204" pitchFamily="34" charset="-122"/>
                        </a:rPr>
                        <a:t>上线与运营</a:t>
                      </a:r>
                    </a:p>
                  </a:txBody>
                  <a:tcPr marL="96435" marR="96435" marT="48218" marB="48218" anchor="ctr">
                    <a:lnL w="6350" cap="flat" cmpd="sng" algn="ctr">
                      <a:solidFill>
                        <a:srgbClr val="0F6DFF"/>
                      </a:solidFill>
                      <a:prstDash val="solid"/>
                      <a:miter lim="800000"/>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隐私声明</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通知内容发布</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版本更新与版本管理</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数据主体的同意管理</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收集的数据跟审核通过的目标和范围一致</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部署</a:t>
                      </a:r>
                      <a:r>
                        <a:rPr lang="en-US" altLang="zh-CN" sz="1100" dirty="0">
                          <a:latin typeface="微软雅黑" panose="020B0503020204020204" pitchFamily="34" charset="-122"/>
                          <a:ea typeface="微软雅黑" panose="020B0503020204020204" pitchFamily="34" charset="-122"/>
                        </a:rPr>
                        <a:t>HTTPS</a:t>
                      </a:r>
                      <a:endParaRPr lang="zh-CN" altLang="en-US" sz="1100" dirty="0">
                        <a:latin typeface="微软雅黑" panose="020B0503020204020204" pitchFamily="34" charset="-122"/>
                        <a:ea typeface="微软雅黑" panose="020B0503020204020204" pitchFamily="34" charset="-122"/>
                      </a:endParaRP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自动执行留存期规则，自动清理</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DPA</a:t>
                      </a:r>
                      <a:r>
                        <a:rPr lang="zh-CN" altLang="en-US" sz="1100" dirty="0">
                          <a:latin typeface="微软雅黑" panose="020B0503020204020204" pitchFamily="34" charset="-122"/>
                          <a:ea typeface="微软雅黑" panose="020B0503020204020204" pitchFamily="34" charset="-122"/>
                        </a:rPr>
                        <a:t>签署</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接收方管理</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DTA</a:t>
                      </a:r>
                      <a:r>
                        <a:rPr lang="zh-CN" altLang="en-US" sz="1100" dirty="0">
                          <a:latin typeface="微软雅黑" panose="020B0503020204020204" pitchFamily="34" charset="-122"/>
                          <a:ea typeface="微软雅黑" panose="020B0503020204020204" pitchFamily="34" charset="-122"/>
                        </a:rPr>
                        <a:t>签署</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数据主体请求的运营、度量</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留存期稽查或审计</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6350" cap="flat" cmpd="sng" algn="ctr">
                      <a:solidFill>
                        <a:srgbClr val="0F6DFF"/>
                      </a:solidFill>
                      <a:prstDash val="solid"/>
                      <a:miter lim="800000"/>
                    </a:lnR>
                    <a:lnT w="12700" cap="flat" cmpd="sng" algn="ctr">
                      <a:solidFill>
                        <a:srgbClr val="0F6DFF">
                          <a:lumMod val="20000"/>
                          <a:lumOff val="80000"/>
                        </a:srgbClr>
                      </a:solidFill>
                      <a:prstDash val="solid"/>
                      <a:round/>
                      <a:headEnd type="none" w="med" len="med"/>
                      <a:tailEnd type="none" w="med" len="med"/>
                    </a:lnT>
                    <a:lnB w="12700" cap="flat" cmpd="sng" algn="ctr">
                      <a:solidFill>
                        <a:srgbClr val="0F6DFF">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8578431"/>
                  </a:ext>
                </a:extLst>
              </a:tr>
              <a:tr h="582831">
                <a:tc>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r>
                        <a:rPr lang="zh-CN" altLang="en-US" sz="1100" dirty="0">
                          <a:latin typeface="微软雅黑" panose="020B0503020204020204" pitchFamily="34" charset="-122"/>
                          <a:ea typeface="微软雅黑" panose="020B0503020204020204" pitchFamily="34" charset="-122"/>
                        </a:rPr>
                        <a:t>下线</a:t>
                      </a:r>
                    </a:p>
                  </a:txBody>
                  <a:tcPr marL="96435" marR="96435" marT="48218" marB="48218" anchor="ctr">
                    <a:lnL w="6350" cap="flat" cmpd="sng" algn="ctr">
                      <a:solidFill>
                        <a:srgbClr val="0F6DFF"/>
                      </a:solidFill>
                      <a:prstDash val="solid"/>
                      <a:miter lim="800000"/>
                    </a:lnL>
                    <a:lnR w="12700" cap="flat" cmpd="sng" algn="ctr">
                      <a:solidFill>
                        <a:srgbClr val="0F6DFF">
                          <a:lumMod val="20000"/>
                          <a:lumOff val="80000"/>
                        </a:srgbClr>
                      </a:solidFill>
                      <a:prstDash val="solid"/>
                      <a:round/>
                      <a:headEnd type="none" w="med" len="med"/>
                      <a:tailEnd type="none" w="med" len="med"/>
                    </a:lnR>
                    <a:lnT w="12700" cap="flat" cmpd="sng" algn="ctr">
                      <a:solidFill>
                        <a:srgbClr val="0F6DFF">
                          <a:lumMod val="20000"/>
                          <a:lumOff val="80000"/>
                        </a:srgbClr>
                      </a:solidFill>
                      <a:prstDash val="solid"/>
                      <a:round/>
                      <a:headEnd type="none" w="med" len="med"/>
                      <a:tailEnd type="none" w="med" len="med"/>
                    </a:lnT>
                    <a:lnB w="6350" cap="flat" cmpd="sng" algn="ctr">
                      <a:solidFill>
                        <a:srgbClr val="0F6DFF"/>
                      </a:solidFill>
                      <a:prstDash val="solid"/>
                      <a:miter lim="800000"/>
                    </a:lnB>
                    <a:lnTlToBr w="12700" cmpd="sng">
                      <a:noFill/>
                      <a:prstDash val="solid"/>
                    </a:lnTlToBr>
                    <a:lnBlToTr w="12700" cmpd="sng">
                      <a:noFill/>
                      <a:prstDash val="solid"/>
                    </a:lnBlToTr>
                    <a:noFill/>
                  </a:tcPr>
                </a:tc>
                <a:tc gridSpan="9">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隐私声明的版本、同意的记录留存到期后删除</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集成的系统变更</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留存期到期的数据销毁，披露、转移的数据销毁</a:t>
                      </a:r>
                    </a:p>
                  </a:txBody>
                  <a:tcPr marL="96435" marR="96435" marT="48218" marB="48218" anchor="ctr">
                    <a:lnL w="12700" cap="flat" cmpd="sng" algn="ctr">
                      <a:solidFill>
                        <a:srgbClr val="0F6DFF">
                          <a:lumMod val="20000"/>
                          <a:lumOff val="80000"/>
                        </a:srgbClr>
                      </a:solidFill>
                      <a:prstDash val="solid"/>
                      <a:round/>
                      <a:headEnd type="none" w="med" len="med"/>
                      <a:tailEnd type="none" w="med" len="med"/>
                    </a:lnL>
                    <a:lnR w="6350" cap="flat" cmpd="sng" algn="ctr">
                      <a:solidFill>
                        <a:srgbClr val="0F6DFF"/>
                      </a:solidFill>
                      <a:prstDash val="solid"/>
                      <a:miter lim="800000"/>
                    </a:lnR>
                    <a:lnT w="12700" cap="flat" cmpd="sng" algn="ctr">
                      <a:solidFill>
                        <a:srgbClr val="0F6DFF">
                          <a:lumMod val="20000"/>
                          <a:lumOff val="80000"/>
                        </a:srgbClr>
                      </a:solidFill>
                      <a:prstDash val="solid"/>
                      <a:round/>
                      <a:headEnd type="none" w="med" len="med"/>
                      <a:tailEnd type="none" w="med" len="med"/>
                    </a:lnT>
                    <a:lnB w="6350" cap="flat" cmpd="sng" algn="ctr">
                      <a:solidFill>
                        <a:srgbClr val="0F6DFF"/>
                      </a:solidFill>
                      <a:prstDash val="solid"/>
                      <a:miter lim="800000"/>
                    </a:lnB>
                    <a:lnTlToBr w="12700" cmpd="sng">
                      <a:noFill/>
                      <a:prstDash val="solid"/>
                    </a:lnTlToBr>
                    <a:lnBlToTr w="12700" cmpd="sng">
                      <a:noFill/>
                      <a:prstDash val="solid"/>
                    </a:lnBlToTr>
                    <a:noFill/>
                  </a:tcPr>
                </a:tc>
                <a:tc hMerge="1">
                  <a:txBody>
                    <a:bodyPr/>
                    <a:lstStyle/>
                    <a:p>
                      <a:pPr marL="285750" indent="-285750">
                        <a:buFont typeface="Arial" panose="020B0604020202020204" pitchFamily="34" charset="0"/>
                        <a:buChar char="•"/>
                      </a:pPr>
                      <a:endParaRPr lang="zh-CN" altLang="en-US" sz="1400" dirty="0">
                        <a:latin typeface="Microsoft YaHei" panose="020B0503020204020204" pitchFamily="34" charset="-122"/>
                        <a:ea typeface="Microsoft YaHei" panose="020B0503020204020204" pitchFamily="34" charset="-122"/>
                      </a:endParaRPr>
                    </a:p>
                  </a:txBody>
                  <a:tcPr marL="96435" marR="96435" marT="48218" marB="48218">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C1DD">
                        <a:tint val="40000"/>
                      </a:srgbClr>
                    </a:solidFill>
                  </a:tcPr>
                </a:tc>
                <a:tc hMerge="1">
                  <a:txBody>
                    <a:bodyPr/>
                    <a:lstStyle/>
                    <a:p>
                      <a:pPr marL="285750" indent="-285750">
                        <a:buFont typeface="Arial" panose="020B0604020202020204" pitchFamily="34" charset="0"/>
                        <a:buChar char="•"/>
                      </a:pPr>
                      <a:endParaRPr lang="zh-CN" altLang="en-US" sz="1400" dirty="0">
                        <a:latin typeface="Microsoft YaHei" panose="020B0503020204020204" pitchFamily="34" charset="-122"/>
                        <a:ea typeface="Microsoft YaHei" panose="020B0503020204020204" pitchFamily="34" charset="-122"/>
                      </a:endParaRPr>
                    </a:p>
                  </a:txBody>
                  <a:tcPr marL="96435" marR="96435" marT="48218" marB="48218">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C1DD">
                        <a:tint val="40000"/>
                      </a:srgbClr>
                    </a:solidFill>
                  </a:tcPr>
                </a:tc>
                <a:tc hMerge="1">
                  <a:txBody>
                    <a:bodyPr/>
                    <a:lstStyle/>
                    <a:p>
                      <a:pPr marL="285750" indent="-285750">
                        <a:buFont typeface="Arial" panose="020B0604020202020204" pitchFamily="34" charset="0"/>
                        <a:buChar char="•"/>
                      </a:pPr>
                      <a:endParaRPr lang="zh-CN" altLang="en-US" sz="1400" dirty="0">
                        <a:latin typeface="Microsoft YaHei" panose="020B0503020204020204" pitchFamily="34" charset="-122"/>
                        <a:ea typeface="Microsoft YaHei" panose="020B0503020204020204" pitchFamily="34" charset="-122"/>
                      </a:endParaRPr>
                    </a:p>
                  </a:txBody>
                  <a:tcPr marL="96435" marR="96435" marT="48218" marB="48218">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C1DD">
                        <a:tint val="40000"/>
                      </a:srgbClr>
                    </a:solidFill>
                  </a:tcPr>
                </a:tc>
                <a:tc hMerge="1">
                  <a:txBody>
                    <a:bodyPr/>
                    <a:lstStyle/>
                    <a:p>
                      <a:pPr marL="285750" indent="-285750">
                        <a:buFont typeface="Arial" panose="020B0604020202020204" pitchFamily="34" charset="0"/>
                        <a:buChar char="•"/>
                      </a:pPr>
                      <a:endParaRPr lang="zh-CN" altLang="en-US" sz="1400" dirty="0">
                        <a:latin typeface="Microsoft YaHei" panose="020B0503020204020204" pitchFamily="34" charset="-122"/>
                        <a:ea typeface="Microsoft YaHei" panose="020B0503020204020204" pitchFamily="34" charset="-122"/>
                      </a:endParaRPr>
                    </a:p>
                  </a:txBody>
                  <a:tcPr marL="96435" marR="96435" marT="48218" marB="48218">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C1DD">
                        <a:tint val="40000"/>
                      </a:srgbClr>
                    </a:solidFill>
                  </a:tcPr>
                </a:tc>
                <a:tc hMerge="1">
                  <a:txBody>
                    <a:bodyPr/>
                    <a:lstStyle/>
                    <a:p>
                      <a:pPr marL="285750" indent="-285750">
                        <a:buFont typeface="Arial" panose="020B0604020202020204" pitchFamily="34" charset="0"/>
                        <a:buChar char="•"/>
                      </a:pPr>
                      <a:endParaRPr lang="zh-CN" altLang="en-US" sz="1400" dirty="0">
                        <a:latin typeface="Microsoft YaHei" panose="020B0503020204020204" pitchFamily="34" charset="-122"/>
                        <a:ea typeface="Microsoft YaHei" panose="020B0503020204020204" pitchFamily="34" charset="-122"/>
                      </a:endParaRPr>
                    </a:p>
                  </a:txBody>
                  <a:tcPr marL="96435" marR="96435" marT="48218" marB="48218">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C1DD">
                        <a:tint val="40000"/>
                      </a:srgbClr>
                    </a:solidFill>
                  </a:tcPr>
                </a:tc>
                <a:tc hMerge="1">
                  <a:txBody>
                    <a:bodyPr/>
                    <a:lstStyle/>
                    <a:p>
                      <a:pPr marL="285750" indent="-285750">
                        <a:buFont typeface="Arial" panose="020B0604020202020204" pitchFamily="34" charset="0"/>
                        <a:buChar char="•"/>
                      </a:pPr>
                      <a:endParaRPr lang="zh-CN" altLang="en-US" sz="1400" dirty="0">
                        <a:latin typeface="Microsoft YaHei" panose="020B0503020204020204" pitchFamily="34" charset="-122"/>
                        <a:ea typeface="Microsoft YaHei" panose="020B0503020204020204" pitchFamily="34" charset="-122"/>
                      </a:endParaRPr>
                    </a:p>
                  </a:txBody>
                  <a:tcPr marL="96435" marR="96435" marT="48218" marB="48218">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C1DD">
                        <a:tint val="40000"/>
                      </a:srgbClr>
                    </a:solidFill>
                  </a:tcPr>
                </a:tc>
                <a:tc hMerge="1">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pPr marL="285750" indent="-285750">
                        <a:buFont typeface="Arial" panose="020B0604020202020204" pitchFamily="34" charset="0"/>
                        <a:buChar char="•"/>
                      </a:pPr>
                      <a:endParaRPr lang="zh-CN" altLang="en-US" sz="1400" dirty="0">
                        <a:latin typeface="Microsoft YaHei" panose="020B0503020204020204" pitchFamily="34" charset="-122"/>
                        <a:ea typeface="Microsoft YaHei" panose="020B0503020204020204" pitchFamily="34" charset="-122"/>
                      </a:endParaRPr>
                    </a:p>
                  </a:txBody>
                  <a:tcPr marL="96435" marR="96435" marT="48218" marB="48218">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C1DD">
                        <a:tint val="40000"/>
                      </a:srgbClr>
                    </a:solidFill>
                  </a:tcPr>
                </a:tc>
                <a:tc hMerge="1">
                  <a:txBody>
                    <a:bodyPr/>
                    <a:lstStyle>
                      <a:lvl1pPr marL="0" algn="l" defTabSz="1097280" rtl="0" eaLnBrk="1" latinLnBrk="0" hangingPunct="1">
                        <a:defRPr sz="2160" kern="1200">
                          <a:solidFill>
                            <a:schemeClr val="dk1"/>
                          </a:solidFill>
                          <a:latin typeface="Calibri" panose="020F0502020204030204"/>
                        </a:defRPr>
                      </a:lvl1pPr>
                      <a:lvl2pPr marL="548640" algn="l" defTabSz="1097280" rtl="0" eaLnBrk="1" latinLnBrk="0" hangingPunct="1">
                        <a:defRPr sz="2160" kern="1200">
                          <a:solidFill>
                            <a:schemeClr val="dk1"/>
                          </a:solidFill>
                          <a:latin typeface="Calibri" panose="020F0502020204030204"/>
                        </a:defRPr>
                      </a:lvl2pPr>
                      <a:lvl3pPr marL="1097280" algn="l" defTabSz="1097280" rtl="0" eaLnBrk="1" latinLnBrk="0" hangingPunct="1">
                        <a:defRPr sz="2160" kern="1200">
                          <a:solidFill>
                            <a:schemeClr val="dk1"/>
                          </a:solidFill>
                          <a:latin typeface="Calibri" panose="020F0502020204030204"/>
                        </a:defRPr>
                      </a:lvl3pPr>
                      <a:lvl4pPr marL="1645920" algn="l" defTabSz="1097280" rtl="0" eaLnBrk="1" latinLnBrk="0" hangingPunct="1">
                        <a:defRPr sz="2160" kern="1200">
                          <a:solidFill>
                            <a:schemeClr val="dk1"/>
                          </a:solidFill>
                          <a:latin typeface="Calibri" panose="020F0502020204030204"/>
                        </a:defRPr>
                      </a:lvl4pPr>
                      <a:lvl5pPr marL="2194560" algn="l" defTabSz="1097280" rtl="0" eaLnBrk="1" latinLnBrk="0" hangingPunct="1">
                        <a:defRPr sz="2160" kern="1200">
                          <a:solidFill>
                            <a:schemeClr val="dk1"/>
                          </a:solidFill>
                          <a:latin typeface="Calibri" panose="020F0502020204030204"/>
                        </a:defRPr>
                      </a:lvl5pPr>
                      <a:lvl6pPr marL="2743200" algn="l" defTabSz="1097280" rtl="0" eaLnBrk="1" latinLnBrk="0" hangingPunct="1">
                        <a:defRPr sz="2160" kern="1200">
                          <a:solidFill>
                            <a:schemeClr val="dk1"/>
                          </a:solidFill>
                          <a:latin typeface="Calibri" panose="020F0502020204030204"/>
                        </a:defRPr>
                      </a:lvl6pPr>
                      <a:lvl7pPr marL="3291840" algn="l" defTabSz="1097280" rtl="0" eaLnBrk="1" latinLnBrk="0" hangingPunct="1">
                        <a:defRPr sz="2160" kern="1200">
                          <a:solidFill>
                            <a:schemeClr val="dk1"/>
                          </a:solidFill>
                          <a:latin typeface="Calibri" panose="020F0502020204030204"/>
                        </a:defRPr>
                      </a:lvl7pPr>
                      <a:lvl8pPr marL="3840480" algn="l" defTabSz="1097280" rtl="0" eaLnBrk="1" latinLnBrk="0" hangingPunct="1">
                        <a:defRPr sz="2160" kern="1200">
                          <a:solidFill>
                            <a:schemeClr val="dk1"/>
                          </a:solidFill>
                          <a:latin typeface="Calibri" panose="020F0502020204030204"/>
                        </a:defRPr>
                      </a:lvl8pPr>
                      <a:lvl9pPr marL="4389120" algn="l" defTabSz="1097280" rtl="0" eaLnBrk="1" latinLnBrk="0" hangingPunct="1">
                        <a:defRPr sz="2160" kern="1200">
                          <a:solidFill>
                            <a:schemeClr val="dk1"/>
                          </a:solidFill>
                          <a:latin typeface="Calibri" panose="020F0502020204030204"/>
                        </a:defRPr>
                      </a:lvl9pPr>
                    </a:lstStyle>
                    <a:p>
                      <a:pPr marL="285750" indent="-285750">
                        <a:buFont typeface="Arial" panose="020B0604020202020204" pitchFamily="34" charset="0"/>
                        <a:buChar char="•"/>
                      </a:pPr>
                      <a:endParaRPr lang="zh-CN" altLang="en-US" sz="1400" dirty="0">
                        <a:latin typeface="Microsoft YaHei" panose="020B0503020204020204" pitchFamily="34" charset="-122"/>
                        <a:ea typeface="Microsoft YaHei" panose="020B0503020204020204" pitchFamily="34" charset="-122"/>
                      </a:endParaRPr>
                    </a:p>
                  </a:txBody>
                  <a:tcPr marL="96435" marR="96435" marT="48218" marB="48218">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BC1DD">
                        <a:tint val="40000"/>
                      </a:srgbClr>
                    </a:solidFill>
                  </a:tcPr>
                </a:tc>
                <a:extLst>
                  <a:ext uri="{0D108BD9-81ED-4DB2-BD59-A6C34878D82A}">
                    <a16:rowId xmlns:a16="http://schemas.microsoft.com/office/drawing/2014/main" val="1272888070"/>
                  </a:ext>
                </a:extLst>
              </a:tr>
            </a:tbl>
          </a:graphicData>
        </a:graphic>
      </p:graphicFrame>
    </p:spTree>
    <p:extLst>
      <p:ext uri="{BB962C8B-B14F-4D97-AF65-F5344CB8AC3E}">
        <p14:creationId xmlns:p14="http://schemas.microsoft.com/office/powerpoint/2010/main" val="92427598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6" y="280249"/>
            <a:ext cx="10798201" cy="488526"/>
          </a:xfrm>
        </p:spPr>
        <p:txBody>
          <a:bodyPr>
            <a:normAutofit fontScale="90000"/>
          </a:bodyPr>
          <a:lstStyle/>
          <a:p>
            <a:r>
              <a:rPr lang="zh-CN" altLang="en-US" dirty="0"/>
              <a:t>步骤四：实施数据安全建设</a:t>
            </a:r>
            <a:r>
              <a:rPr lang="en-US" altLang="zh-CN" dirty="0"/>
              <a:t>_</a:t>
            </a:r>
            <a:r>
              <a:rPr lang="zh-CN" altLang="en-US" dirty="0"/>
              <a:t>产品设计嵌入个人金融信息保护策略</a:t>
            </a:r>
          </a:p>
        </p:txBody>
      </p:sp>
      <p:graphicFrame>
        <p:nvGraphicFramePr>
          <p:cNvPr id="4" name="表格 3">
            <a:extLst>
              <a:ext uri="{FF2B5EF4-FFF2-40B4-BE49-F238E27FC236}">
                <a16:creationId xmlns:a16="http://schemas.microsoft.com/office/drawing/2014/main" id="{788DC1A4-C2C9-425E-AADB-9A2EABEBA077}"/>
              </a:ext>
            </a:extLst>
          </p:cNvPr>
          <p:cNvGraphicFramePr>
            <a:graphicFrameLocks noGrp="1"/>
          </p:cNvGraphicFramePr>
          <p:nvPr>
            <p:extLst>
              <p:ext uri="{D42A27DB-BD31-4B8C-83A1-F6EECF244321}">
                <p14:modId xmlns:p14="http://schemas.microsoft.com/office/powerpoint/2010/main" val="2837132455"/>
              </p:ext>
            </p:extLst>
          </p:nvPr>
        </p:nvGraphicFramePr>
        <p:xfrm>
          <a:off x="5735773" y="2624879"/>
          <a:ext cx="5650244" cy="1188000"/>
        </p:xfrm>
        <a:graphic>
          <a:graphicData uri="http://schemas.openxmlformats.org/drawingml/2006/table">
            <a:tbl>
              <a:tblPr/>
              <a:tblGrid>
                <a:gridCol w="224253">
                  <a:extLst>
                    <a:ext uri="{9D8B030D-6E8A-4147-A177-3AD203B41FA5}">
                      <a16:colId xmlns:a16="http://schemas.microsoft.com/office/drawing/2014/main" val="2643893745"/>
                    </a:ext>
                  </a:extLst>
                </a:gridCol>
                <a:gridCol w="5425991">
                  <a:extLst>
                    <a:ext uri="{9D8B030D-6E8A-4147-A177-3AD203B41FA5}">
                      <a16:colId xmlns:a16="http://schemas.microsoft.com/office/drawing/2014/main" val="1850952286"/>
                    </a:ext>
                  </a:extLst>
                </a:gridCol>
              </a:tblGrid>
              <a:tr h="237600">
                <a:tc rowSpan="5">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fontAlgn="ctr"/>
                      <a:r>
                        <a:rPr lang="zh-CN" altLang="en-US" sz="1000" b="1" u="none" strike="noStrike" dirty="0">
                          <a:solidFill>
                            <a:schemeClr val="bg1"/>
                          </a:solidFill>
                          <a:effectLst/>
                        </a:rPr>
                        <a:t>告知同意</a:t>
                      </a:r>
                      <a:endParaRPr lang="zh-CN" altLang="en-US" sz="1000" b="1" i="0" u="none" strike="noStrike" dirty="0">
                        <a:solidFill>
                          <a:schemeClr val="bg1"/>
                        </a:solidFill>
                        <a:effectLst/>
                        <a:latin typeface="华文中宋" panose="02010600040101010101" pitchFamily="2" charset="-122"/>
                        <a:ea typeface="华文中宋" panose="02010600040101010101" pitchFamily="2" charset="-122"/>
                      </a:endParaRPr>
                    </a:p>
                  </a:txBody>
                  <a:tcPr marL="9525" marR="9525" marT="9525" marB="0" anchor="ctr">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184170">
                        <a:lumMod val="60000"/>
                        <a:lumOff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a） </a:t>
                      </a:r>
                      <a:r>
                        <a:rPr lang="zh-CN" altLang="en-US" sz="900" u="none" strike="noStrike" dirty="0">
                          <a:effectLst/>
                        </a:rPr>
                        <a:t>涉及多个渠道收集或展示用户个人金融信息时，或在交易时，应在不同的渠道告知用户</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9853580"/>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b） </a:t>
                      </a:r>
                      <a:r>
                        <a:rPr lang="zh-CN" altLang="en-US" sz="900" u="none" strike="noStrike" dirty="0">
                          <a:effectLst/>
                        </a:rPr>
                        <a:t>保证告知效果，若无法通知到用户，在处理业务时，应引导用户输入必要的联系方式</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7822652"/>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c） </a:t>
                      </a:r>
                      <a:r>
                        <a:rPr lang="zh-CN" altLang="en-US" sz="900" u="none" strike="noStrike" dirty="0">
                          <a:effectLst/>
                        </a:rPr>
                        <a:t>告知（提示）内容应真实、准确、简洁</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9266254"/>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d） </a:t>
                      </a:r>
                      <a:r>
                        <a:rPr lang="zh-CN" altLang="en-US" sz="900" u="none" strike="noStrike" dirty="0">
                          <a:effectLst/>
                        </a:rPr>
                        <a:t>应通过用户主动选择同意的方式完成告知</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3777665"/>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e） </a:t>
                      </a:r>
                      <a:r>
                        <a:rPr lang="zh-CN" altLang="en-US" sz="900" u="none" strike="noStrike" dirty="0">
                          <a:effectLst/>
                        </a:rPr>
                        <a:t>应充分告知用户数据收集的内容、范围、目的以及与第三方的数据合作等事项</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3486903"/>
                  </a:ext>
                </a:extLst>
              </a:tr>
            </a:tbl>
          </a:graphicData>
        </a:graphic>
      </p:graphicFrame>
      <p:graphicFrame>
        <p:nvGraphicFramePr>
          <p:cNvPr id="5" name="表格 4">
            <a:extLst>
              <a:ext uri="{FF2B5EF4-FFF2-40B4-BE49-F238E27FC236}">
                <a16:creationId xmlns:a16="http://schemas.microsoft.com/office/drawing/2014/main" id="{37EDFF79-A99F-4758-8A41-408FB1A2D9CC}"/>
              </a:ext>
            </a:extLst>
          </p:cNvPr>
          <p:cNvGraphicFramePr>
            <a:graphicFrameLocks noGrp="1"/>
          </p:cNvGraphicFramePr>
          <p:nvPr>
            <p:extLst>
              <p:ext uri="{D42A27DB-BD31-4B8C-83A1-F6EECF244321}">
                <p14:modId xmlns:p14="http://schemas.microsoft.com/office/powerpoint/2010/main" val="1184446382"/>
              </p:ext>
            </p:extLst>
          </p:nvPr>
        </p:nvGraphicFramePr>
        <p:xfrm>
          <a:off x="5736265" y="875549"/>
          <a:ext cx="5659683" cy="1663200"/>
        </p:xfrm>
        <a:graphic>
          <a:graphicData uri="http://schemas.openxmlformats.org/drawingml/2006/table">
            <a:tbl>
              <a:tblPr/>
              <a:tblGrid>
                <a:gridCol w="215792">
                  <a:extLst>
                    <a:ext uri="{9D8B030D-6E8A-4147-A177-3AD203B41FA5}">
                      <a16:colId xmlns:a16="http://schemas.microsoft.com/office/drawing/2014/main" val="1970616435"/>
                    </a:ext>
                  </a:extLst>
                </a:gridCol>
                <a:gridCol w="5443891">
                  <a:extLst>
                    <a:ext uri="{9D8B030D-6E8A-4147-A177-3AD203B41FA5}">
                      <a16:colId xmlns:a16="http://schemas.microsoft.com/office/drawing/2014/main" val="4201521059"/>
                    </a:ext>
                  </a:extLst>
                </a:gridCol>
              </a:tblGrid>
              <a:tr h="237600">
                <a:tc rowSpan="7">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1000" b="1" i="0" u="none" strike="noStrike" dirty="0">
                          <a:solidFill>
                            <a:srgbClr val="000000"/>
                          </a:solidFill>
                          <a:effectLst/>
                          <a:latin typeface="+mn-ea"/>
                          <a:ea typeface="+mn-ea"/>
                        </a:rPr>
                        <a:t>隐私政策</a:t>
                      </a:r>
                    </a:p>
                  </a:txBody>
                  <a:tcPr marL="9525" marR="9525" marT="9525" marB="0" anchor="ctr">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184170">
                        <a:lumMod val="20000"/>
                        <a:lumOff val="80000"/>
                      </a:srgbClr>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t"/>
                      <a:r>
                        <a:rPr lang="en" sz="900" b="0" i="0" u="none" strike="noStrike" dirty="0">
                          <a:solidFill>
                            <a:srgbClr val="000000"/>
                          </a:solidFill>
                          <a:effectLst/>
                          <a:latin typeface="微软雅黑" panose="020B0503020204020204" pitchFamily="34" charset="-122"/>
                          <a:ea typeface="微软雅黑" panose="020B0503020204020204" pitchFamily="34" charset="-122"/>
                        </a:rPr>
                        <a:t>a） </a:t>
                      </a: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应合法有效地获得了用户的有效同意</a:t>
                      </a: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9399914"/>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t"/>
                      <a:r>
                        <a:rPr lang="en" sz="900" b="0" i="0" u="none" strike="noStrike" dirty="0">
                          <a:solidFill>
                            <a:srgbClr val="000000"/>
                          </a:solidFill>
                          <a:effectLst/>
                          <a:latin typeface="微软雅黑" panose="020B0503020204020204" pitchFamily="34" charset="-122"/>
                          <a:ea typeface="微软雅黑" panose="020B0503020204020204" pitchFamily="34" charset="-122"/>
                        </a:rPr>
                        <a:t>b） </a:t>
                      </a: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文本应易于阅读</a:t>
                      </a: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94656320"/>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t"/>
                      <a:r>
                        <a:rPr lang="en" sz="900" b="0" i="0" u="none" strike="noStrike" dirty="0">
                          <a:solidFill>
                            <a:srgbClr val="000000"/>
                          </a:solidFill>
                          <a:effectLst/>
                          <a:latin typeface="微软雅黑" panose="020B0503020204020204" pitchFamily="34" charset="-122"/>
                          <a:ea typeface="微软雅黑" panose="020B0503020204020204" pitchFamily="34" charset="-122"/>
                        </a:rPr>
                        <a:t>c） </a:t>
                      </a: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应明确说明个人金融信息收集的目的、范围及用途等事项</a:t>
                      </a: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54793603"/>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t"/>
                      <a:r>
                        <a:rPr lang="en" sz="900" b="0" i="0" u="none" strike="noStrike" dirty="0">
                          <a:solidFill>
                            <a:srgbClr val="000000"/>
                          </a:solidFill>
                          <a:effectLst/>
                          <a:latin typeface="微软雅黑" panose="020B0503020204020204" pitchFamily="34" charset="-122"/>
                          <a:ea typeface="微软雅黑" panose="020B0503020204020204" pitchFamily="34" charset="-122"/>
                        </a:rPr>
                        <a:t>d） </a:t>
                      </a: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应明确说明个人金融信息的来源和授权同意范围</a:t>
                      </a: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25760600"/>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t"/>
                      <a:r>
                        <a:rPr lang="en" sz="900" b="0" i="0" u="none" strike="noStrike" dirty="0">
                          <a:solidFill>
                            <a:srgbClr val="000000"/>
                          </a:solidFill>
                          <a:effectLst/>
                          <a:latin typeface="微软雅黑" panose="020B0503020204020204" pitchFamily="34" charset="-122"/>
                          <a:ea typeface="微软雅黑" panose="020B0503020204020204" pitchFamily="34" charset="-122"/>
                        </a:rPr>
                        <a:t>e） </a:t>
                      </a: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应准确地反映了对个人金融信息处理的规则、用户权益的保障及实际操作</a:t>
                      </a: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90702325"/>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t"/>
                      <a:r>
                        <a:rPr lang="en" sz="900" b="0" i="0" u="none" strike="noStrike" dirty="0">
                          <a:solidFill>
                            <a:srgbClr val="000000"/>
                          </a:solidFill>
                          <a:effectLst/>
                          <a:latin typeface="微软雅黑" panose="020B0503020204020204" pitchFamily="34" charset="-122"/>
                          <a:ea typeface="微软雅黑" panose="020B0503020204020204" pitchFamily="34" charset="-122"/>
                        </a:rPr>
                        <a:t>f） </a:t>
                      </a: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应符合法律法规、规范性文件及相关国家标准的要求</a:t>
                      </a: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49397396"/>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t"/>
                      <a:r>
                        <a:rPr lang="en" sz="900" b="0" i="0" u="none" strike="noStrike" dirty="0">
                          <a:solidFill>
                            <a:srgbClr val="000000"/>
                          </a:solidFill>
                          <a:effectLst/>
                          <a:latin typeface="微软雅黑" panose="020B0503020204020204" pitchFamily="34" charset="-122"/>
                          <a:ea typeface="微软雅黑" panose="020B0503020204020204" pitchFamily="34" charset="-122"/>
                        </a:rPr>
                        <a:t>g） </a:t>
                      </a: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不应出现不合理的免责条款、明显错误内容或对权利义务理解有重大影响的内容</a:t>
                      </a: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36776446"/>
                  </a:ext>
                </a:extLst>
              </a:tr>
            </a:tbl>
          </a:graphicData>
        </a:graphic>
      </p:graphicFrame>
      <p:graphicFrame>
        <p:nvGraphicFramePr>
          <p:cNvPr id="6" name="表格 5">
            <a:extLst>
              <a:ext uri="{FF2B5EF4-FFF2-40B4-BE49-F238E27FC236}">
                <a16:creationId xmlns:a16="http://schemas.microsoft.com/office/drawing/2014/main" id="{E5E8E662-49A0-407B-9B91-91E958CEDF6E}"/>
              </a:ext>
            </a:extLst>
          </p:cNvPr>
          <p:cNvGraphicFramePr>
            <a:graphicFrameLocks noGrp="1"/>
          </p:cNvGraphicFramePr>
          <p:nvPr>
            <p:extLst>
              <p:ext uri="{D42A27DB-BD31-4B8C-83A1-F6EECF244321}">
                <p14:modId xmlns:p14="http://schemas.microsoft.com/office/powerpoint/2010/main" val="2756773404"/>
              </p:ext>
            </p:extLst>
          </p:nvPr>
        </p:nvGraphicFramePr>
        <p:xfrm>
          <a:off x="5736265" y="3899009"/>
          <a:ext cx="5659683" cy="1584000"/>
        </p:xfrm>
        <a:graphic>
          <a:graphicData uri="http://schemas.openxmlformats.org/drawingml/2006/table">
            <a:tbl>
              <a:tblPr/>
              <a:tblGrid>
                <a:gridCol w="210756">
                  <a:extLst>
                    <a:ext uri="{9D8B030D-6E8A-4147-A177-3AD203B41FA5}">
                      <a16:colId xmlns:a16="http://schemas.microsoft.com/office/drawing/2014/main" val="4041996723"/>
                    </a:ext>
                  </a:extLst>
                </a:gridCol>
                <a:gridCol w="5448927">
                  <a:extLst>
                    <a:ext uri="{9D8B030D-6E8A-4147-A177-3AD203B41FA5}">
                      <a16:colId xmlns:a16="http://schemas.microsoft.com/office/drawing/2014/main" val="1001346190"/>
                    </a:ext>
                  </a:extLst>
                </a:gridCol>
              </a:tblGrid>
              <a:tr h="237600">
                <a:tc rowSpan="6">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fontAlgn="ctr"/>
                      <a:r>
                        <a:rPr lang="zh-CN" altLang="en-US" sz="1000" b="1" u="none" strike="noStrike" dirty="0">
                          <a:effectLst/>
                        </a:rPr>
                        <a:t>用户权益</a:t>
                      </a:r>
                      <a:endParaRPr lang="zh-CN" altLang="en-US" sz="1000" b="1"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nchor="ctr">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solidFill>
                      <a:srgbClr val="184170">
                        <a:lumMod val="20000"/>
                        <a:lumOff val="8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a） </a:t>
                      </a:r>
                      <a:r>
                        <a:rPr lang="zh-CN" altLang="en-US" sz="900" u="none" strike="noStrike" dirty="0">
                          <a:effectLst/>
                        </a:rPr>
                        <a:t>应保证用户无需注册登录时的基础浏览、搜索功能，不同意相关协议退出登录进入仅浏览</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1913913"/>
                  </a:ext>
                </a:extLst>
              </a:tr>
              <a:tr h="3960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b） </a:t>
                      </a:r>
                      <a:r>
                        <a:rPr lang="zh-CN" altLang="en-US" sz="900" u="none" strike="noStrike" dirty="0">
                          <a:effectLst/>
                        </a:rPr>
                        <a:t>保证用户对其个人金融信息的访问、管理权，提供查询、更改、限制处理、删除其个人金融信息，及更改、撤回授权同意范围的机制，并保证用户使用产品时，能够较为便捷地行使上述权利</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8464499"/>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c） </a:t>
                      </a:r>
                      <a:r>
                        <a:rPr lang="zh-CN" altLang="en-US" sz="900" u="none" strike="noStrike" dirty="0">
                          <a:effectLst/>
                        </a:rPr>
                        <a:t>应保障用户的注销权利并明示注销效果</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145227"/>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d） </a:t>
                      </a:r>
                      <a:r>
                        <a:rPr lang="zh-CN" altLang="en-US" sz="900" u="none" strike="noStrike" dirty="0">
                          <a:effectLst/>
                        </a:rPr>
                        <a:t>应保障用户在使用拓展功能时提供个人敏感信息的二次授权</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9201941"/>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e） </a:t>
                      </a:r>
                      <a:r>
                        <a:rPr lang="zh-CN" altLang="en-US" sz="900" u="none" strike="noStrike" dirty="0">
                          <a:effectLst/>
                        </a:rPr>
                        <a:t>应将默认保护和个人金融信息保护设计的理念融入到产品之中</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207485"/>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f） </a:t>
                      </a:r>
                      <a:r>
                        <a:rPr lang="zh-CN" altLang="en-US" sz="900" u="none" strike="noStrike" dirty="0">
                          <a:effectLst/>
                        </a:rPr>
                        <a:t>应为用户提供较为便捷的申诉渠道，确保该渠道的有效性</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20000"/>
                          <a:lumOff val="80000"/>
                        </a:srgbClr>
                      </a:solidFill>
                      <a:prstDash val="solid"/>
                      <a:round/>
                      <a:headEnd type="none" w="med" len="med"/>
                      <a:tailEnd type="none" w="med" len="med"/>
                    </a:lnL>
                    <a:lnR w="12700" cap="flat" cmpd="sng" algn="ctr">
                      <a:solidFill>
                        <a:srgbClr val="184170">
                          <a:lumMod val="20000"/>
                          <a:lumOff val="80000"/>
                        </a:srgbClr>
                      </a:solidFill>
                      <a:prstDash val="solid"/>
                      <a:round/>
                      <a:headEnd type="none" w="med" len="med"/>
                      <a:tailEnd type="none" w="med" len="med"/>
                    </a:lnR>
                    <a:lnT w="12700" cap="flat" cmpd="sng" algn="ctr">
                      <a:solidFill>
                        <a:srgbClr val="184170">
                          <a:lumMod val="20000"/>
                          <a:lumOff val="80000"/>
                        </a:srgbClr>
                      </a:solidFill>
                      <a:prstDash val="solid"/>
                      <a:round/>
                      <a:headEnd type="none" w="med" len="med"/>
                      <a:tailEnd type="none" w="med" len="med"/>
                    </a:lnT>
                    <a:lnB w="12700" cap="flat" cmpd="sng" algn="ctr">
                      <a:solidFill>
                        <a:srgbClr val="184170">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114243"/>
                  </a:ext>
                </a:extLst>
              </a:tr>
            </a:tbl>
          </a:graphicData>
        </a:graphic>
      </p:graphicFrame>
      <p:graphicFrame>
        <p:nvGraphicFramePr>
          <p:cNvPr id="7" name="表格 6">
            <a:extLst>
              <a:ext uri="{FF2B5EF4-FFF2-40B4-BE49-F238E27FC236}">
                <a16:creationId xmlns:a16="http://schemas.microsoft.com/office/drawing/2014/main" id="{24AC1912-F8AA-4111-B075-D1DC34D038A6}"/>
              </a:ext>
            </a:extLst>
          </p:cNvPr>
          <p:cNvGraphicFramePr>
            <a:graphicFrameLocks noGrp="1"/>
          </p:cNvGraphicFramePr>
          <p:nvPr>
            <p:extLst>
              <p:ext uri="{D42A27DB-BD31-4B8C-83A1-F6EECF244321}">
                <p14:modId xmlns:p14="http://schemas.microsoft.com/office/powerpoint/2010/main" val="1815706567"/>
              </p:ext>
            </p:extLst>
          </p:nvPr>
        </p:nvGraphicFramePr>
        <p:xfrm>
          <a:off x="5733050" y="5569140"/>
          <a:ext cx="5644622" cy="1381125"/>
        </p:xfrm>
        <a:graphic>
          <a:graphicData uri="http://schemas.openxmlformats.org/drawingml/2006/table">
            <a:tbl>
              <a:tblPr/>
              <a:tblGrid>
                <a:gridCol w="212546">
                  <a:extLst>
                    <a:ext uri="{9D8B030D-6E8A-4147-A177-3AD203B41FA5}">
                      <a16:colId xmlns:a16="http://schemas.microsoft.com/office/drawing/2014/main" val="3799768521"/>
                    </a:ext>
                  </a:extLst>
                </a:gridCol>
                <a:gridCol w="5432076">
                  <a:extLst>
                    <a:ext uri="{9D8B030D-6E8A-4147-A177-3AD203B41FA5}">
                      <a16:colId xmlns:a16="http://schemas.microsoft.com/office/drawing/2014/main" val="3447399910"/>
                    </a:ext>
                  </a:extLst>
                </a:gridCol>
              </a:tblGrid>
              <a:tr h="237600">
                <a:tc rowSpan="5">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fontAlgn="ctr"/>
                      <a:r>
                        <a:rPr lang="zh-CN" altLang="en-US" sz="1000" b="1" u="none" strike="noStrike" dirty="0">
                          <a:solidFill>
                            <a:schemeClr val="bg1"/>
                          </a:solidFill>
                          <a:effectLst/>
                        </a:rPr>
                        <a:t>个人金融信息去标识</a:t>
                      </a:r>
                      <a:endParaRPr lang="zh-CN" altLang="en-US" sz="1000" b="1" i="0" u="none" strike="noStrike" dirty="0">
                        <a:solidFill>
                          <a:schemeClr val="bg1"/>
                        </a:solidFill>
                        <a:effectLst/>
                        <a:latin typeface="华文中宋" panose="02010600040101010101" pitchFamily="2" charset="-122"/>
                        <a:ea typeface="华文中宋" panose="02010600040101010101" pitchFamily="2" charset="-122"/>
                      </a:endParaRPr>
                    </a:p>
                  </a:txBody>
                  <a:tcPr marL="9525" marR="9525" marT="9525" marB="0" anchor="ctr">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rgbClr val="184170">
                        <a:lumMod val="60000"/>
                        <a:lumOff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a） </a:t>
                      </a:r>
                      <a:r>
                        <a:rPr lang="zh-CN" altLang="en-US" sz="900" u="none" strike="noStrike" dirty="0">
                          <a:effectLst/>
                        </a:rPr>
                        <a:t>从应用场景、业务层面确定可能涉及个人金融信息</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1718357"/>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b） </a:t>
                      </a:r>
                      <a:r>
                        <a:rPr lang="zh-CN" altLang="en-US" sz="900" u="none" strike="noStrike" dirty="0">
                          <a:effectLst/>
                        </a:rPr>
                        <a:t>应根据业务需求识别出个人金融信息所面临的风险，确定需要进行脱敏的个人金融信息及具体实现方式</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5799995"/>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c） </a:t>
                      </a:r>
                      <a:r>
                        <a:rPr lang="zh-CN" altLang="en-US" sz="900" u="none" strike="noStrike" dirty="0">
                          <a:effectLst/>
                        </a:rPr>
                        <a:t>应保留脱敏前的有意义信息并能防止恶意攻击者进行破解</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9186350"/>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d） </a:t>
                      </a:r>
                      <a:r>
                        <a:rPr lang="zh-CN" altLang="en-US" sz="900" u="none" strike="noStrike" dirty="0">
                          <a:effectLst/>
                        </a:rPr>
                        <a:t>宜采用自动化工具对个人金融信息字段进行指定的脱敏处理，以保持组织内部脱敏方式的统一与规范</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5882284"/>
                  </a:ext>
                </a:extLst>
              </a:tr>
              <a:tr h="237600">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fontAlgn="t"/>
                      <a:r>
                        <a:rPr lang="en" sz="900" u="none" strike="noStrike" dirty="0">
                          <a:effectLst/>
                        </a:rPr>
                        <a:t>e） </a:t>
                      </a:r>
                      <a:r>
                        <a:rPr lang="zh-CN" altLang="en-US" sz="900" u="none" strike="noStrike" dirty="0">
                          <a:effectLst/>
                        </a:rPr>
                        <a:t>宜对个人金融信息脱敏设计过程进行文档记录，以便于后期的维护和追溯</a:t>
                      </a:r>
                      <a:endParaRPr lang="zh-CN" altLang="en-US" sz="900" b="0" i="0" u="none" strike="noStrike" dirty="0">
                        <a:solidFill>
                          <a:srgbClr val="000000"/>
                        </a:solidFill>
                        <a:effectLst/>
                        <a:latin typeface="华文中宋" panose="02010600040101010101" pitchFamily="2" charset="-122"/>
                        <a:ea typeface="华文中宋" panose="02010600040101010101" pitchFamily="2" charset="-122"/>
                      </a:endParaRPr>
                    </a:p>
                  </a:txBody>
                  <a:tcPr marL="9525" marR="9525" marT="9525" marB="0">
                    <a:lnL w="12700" cap="flat" cmpd="sng" algn="ctr">
                      <a:solidFill>
                        <a:srgbClr val="184170">
                          <a:lumMod val="60000"/>
                          <a:lumOff val="40000"/>
                        </a:srgbClr>
                      </a:solidFill>
                      <a:prstDash val="solid"/>
                      <a:round/>
                      <a:headEnd type="none" w="med" len="med"/>
                      <a:tailEnd type="none" w="med" len="med"/>
                    </a:lnL>
                    <a:lnR w="12700" cap="flat" cmpd="sng" algn="ctr">
                      <a:solidFill>
                        <a:srgbClr val="184170">
                          <a:lumMod val="60000"/>
                          <a:lumOff val="40000"/>
                        </a:srgbClr>
                      </a:solidFill>
                      <a:prstDash val="solid"/>
                      <a:round/>
                      <a:headEnd type="none" w="med" len="med"/>
                      <a:tailEnd type="none" w="med" len="med"/>
                    </a:lnR>
                    <a:lnT w="12700" cap="flat" cmpd="sng" algn="ctr">
                      <a:solidFill>
                        <a:srgbClr val="184170">
                          <a:lumMod val="60000"/>
                          <a:lumOff val="40000"/>
                        </a:srgbClr>
                      </a:solidFill>
                      <a:prstDash val="solid"/>
                      <a:round/>
                      <a:headEnd type="none" w="med" len="med"/>
                      <a:tailEnd type="none" w="med" len="med"/>
                    </a:lnT>
                    <a:lnB w="12700" cap="flat" cmpd="sng" algn="ctr">
                      <a:solidFill>
                        <a:srgbClr val="184170">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984152"/>
                  </a:ext>
                </a:extLst>
              </a:tr>
            </a:tbl>
          </a:graphicData>
        </a:graphic>
      </p:graphicFrame>
      <p:grpSp>
        <p:nvGrpSpPr>
          <p:cNvPr id="8" name="组合 7">
            <a:extLst>
              <a:ext uri="{FF2B5EF4-FFF2-40B4-BE49-F238E27FC236}">
                <a16:creationId xmlns:a16="http://schemas.microsoft.com/office/drawing/2014/main" id="{45541484-8AC0-4BB5-8D15-1B0FA05B6C70}"/>
              </a:ext>
            </a:extLst>
          </p:cNvPr>
          <p:cNvGrpSpPr/>
          <p:nvPr/>
        </p:nvGrpSpPr>
        <p:grpSpPr>
          <a:xfrm>
            <a:off x="545386" y="2718950"/>
            <a:ext cx="4297257" cy="3615417"/>
            <a:chOff x="679857" y="1621291"/>
            <a:chExt cx="4303623" cy="3615417"/>
          </a:xfrm>
        </p:grpSpPr>
        <p:graphicFrame>
          <p:nvGraphicFramePr>
            <p:cNvPr id="9" name="图示 8">
              <a:extLst>
                <a:ext uri="{FF2B5EF4-FFF2-40B4-BE49-F238E27FC236}">
                  <a16:creationId xmlns:a16="http://schemas.microsoft.com/office/drawing/2014/main" id="{DD135EAB-994F-4108-9E4B-EA50214DB54E}"/>
                </a:ext>
              </a:extLst>
            </p:cNvPr>
            <p:cNvGraphicFramePr/>
            <p:nvPr>
              <p:extLst>
                <p:ext uri="{D42A27DB-BD31-4B8C-83A1-F6EECF244321}">
                  <p14:modId xmlns:p14="http://schemas.microsoft.com/office/powerpoint/2010/main" val="3367281814"/>
                </p:ext>
              </p:extLst>
            </p:nvPr>
          </p:nvGraphicFramePr>
          <p:xfrm>
            <a:off x="679857" y="1621291"/>
            <a:ext cx="4303623" cy="3615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9">
              <a:extLst>
                <a:ext uri="{FF2B5EF4-FFF2-40B4-BE49-F238E27FC236}">
                  <a16:creationId xmlns:a16="http://schemas.microsoft.com/office/drawing/2014/main" id="{DB65A0A6-4EC8-4C8D-AB16-E24FC1296A72}"/>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55166" y="4590686"/>
              <a:ext cx="564372" cy="564372"/>
            </a:xfrm>
            <a:prstGeom prst="rect">
              <a:avLst/>
            </a:prstGeom>
          </p:spPr>
        </p:pic>
        <p:pic>
          <p:nvPicPr>
            <p:cNvPr id="11" name="图片 10">
              <a:extLst>
                <a:ext uri="{FF2B5EF4-FFF2-40B4-BE49-F238E27FC236}">
                  <a16:creationId xmlns:a16="http://schemas.microsoft.com/office/drawing/2014/main" id="{22D0CDD7-1F14-487B-9906-19357ADD86CC}"/>
                </a:ext>
              </a:extLst>
            </p:cNvPr>
            <p:cNvPicPr>
              <a:picLocks noChangeAspect="1"/>
            </p:cNvPicPr>
            <p:nvPr/>
          </p:nvPicPr>
          <p:blipFill>
            <a:blip r:embed="rId8" cstate="print">
              <a:duotone>
                <a:prstClr val="black"/>
                <a:srgbClr val="008BC9">
                  <a:tint val="45000"/>
                  <a:satMod val="400000"/>
                </a:srgbClr>
              </a:duotone>
              <a:extLst>
                <a:ext uri="{28A0092B-C50C-407E-A947-70E740481C1C}">
                  <a14:useLocalDpi xmlns:a14="http://schemas.microsoft.com/office/drawing/2010/main" val="0"/>
                </a:ext>
              </a:extLst>
            </a:blip>
            <a:stretch>
              <a:fillRect/>
            </a:stretch>
          </p:blipFill>
          <p:spPr>
            <a:xfrm>
              <a:off x="807568" y="3728952"/>
              <a:ext cx="446315" cy="446315"/>
            </a:xfrm>
            <a:prstGeom prst="rect">
              <a:avLst/>
            </a:prstGeom>
          </p:spPr>
        </p:pic>
        <p:pic>
          <p:nvPicPr>
            <p:cNvPr id="12" name="图片 11">
              <a:extLst>
                <a:ext uri="{FF2B5EF4-FFF2-40B4-BE49-F238E27FC236}">
                  <a16:creationId xmlns:a16="http://schemas.microsoft.com/office/drawing/2014/main" id="{B46236EA-BA22-4650-98A8-11D53AF2A7EA}"/>
                </a:ext>
              </a:extLst>
            </p:cNvPr>
            <p:cNvPicPr>
              <a:picLocks noChangeAspect="1"/>
            </p:cNvPicPr>
            <p:nvPr/>
          </p:nvPicPr>
          <p:blipFill>
            <a:blip r:embed="rId9" cstate="print">
              <a:duotone>
                <a:prstClr val="black"/>
                <a:srgbClr val="768394">
                  <a:tint val="45000"/>
                  <a:satMod val="400000"/>
                </a:srgbClr>
              </a:duotone>
              <a:extLst>
                <a:ext uri="{28A0092B-C50C-407E-A947-70E740481C1C}">
                  <a14:useLocalDpi xmlns:a14="http://schemas.microsoft.com/office/drawing/2010/main" val="0"/>
                </a:ext>
              </a:extLst>
            </a:blip>
            <a:stretch>
              <a:fillRect/>
            </a:stretch>
          </p:blipFill>
          <p:spPr>
            <a:xfrm>
              <a:off x="748540" y="2835600"/>
              <a:ext cx="564372" cy="564372"/>
            </a:xfrm>
            <a:prstGeom prst="rect">
              <a:avLst/>
            </a:prstGeom>
          </p:spPr>
        </p:pic>
        <p:pic>
          <p:nvPicPr>
            <p:cNvPr id="13" name="图片 12">
              <a:extLst>
                <a:ext uri="{FF2B5EF4-FFF2-40B4-BE49-F238E27FC236}">
                  <a16:creationId xmlns:a16="http://schemas.microsoft.com/office/drawing/2014/main" id="{2A9CA979-5CCD-4EC0-A23A-59C0A906AE93}"/>
                </a:ext>
              </a:extLst>
            </p:cNvPr>
            <p:cNvPicPr>
              <a:picLocks noChangeAspect="1"/>
            </p:cNvPicPr>
            <p:nvPr/>
          </p:nvPicPr>
          <p:blipFill>
            <a:blip r:embed="rId10" cstate="print">
              <a:duotone>
                <a:srgbClr val="184170">
                  <a:shade val="45000"/>
                  <a:satMod val="135000"/>
                </a:srgbClr>
                <a:prstClr val="white"/>
              </a:duotone>
              <a:extLst>
                <a:ext uri="{28A0092B-C50C-407E-A947-70E740481C1C}">
                  <a14:useLocalDpi xmlns:a14="http://schemas.microsoft.com/office/drawing/2010/main" val="0"/>
                </a:ext>
              </a:extLst>
            </a:blip>
            <a:stretch>
              <a:fillRect/>
            </a:stretch>
          </p:blipFill>
          <p:spPr>
            <a:xfrm>
              <a:off x="798708" y="1974480"/>
              <a:ext cx="474729" cy="474729"/>
            </a:xfrm>
            <a:prstGeom prst="rect">
              <a:avLst/>
            </a:prstGeom>
          </p:spPr>
        </p:pic>
      </p:grpSp>
      <p:sp>
        <p:nvSpPr>
          <p:cNvPr id="14" name="左中括号 13">
            <a:extLst>
              <a:ext uri="{FF2B5EF4-FFF2-40B4-BE49-F238E27FC236}">
                <a16:creationId xmlns:a16="http://schemas.microsoft.com/office/drawing/2014/main" id="{0421D6E6-0B9C-47AE-A2A6-D55D9269905A}"/>
              </a:ext>
            </a:extLst>
          </p:cNvPr>
          <p:cNvSpPr/>
          <p:nvPr/>
        </p:nvSpPr>
        <p:spPr>
          <a:xfrm>
            <a:off x="5507699" y="1395570"/>
            <a:ext cx="172009" cy="4646386"/>
          </a:xfrm>
          <a:prstGeom prst="leftBracket">
            <a:avLst/>
          </a:prstGeom>
          <a:noFill/>
          <a:ln w="19050" cap="flat" cmpd="sng" algn="ctr">
            <a:solidFill>
              <a:srgbClr val="18417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sp>
        <p:nvSpPr>
          <p:cNvPr id="15" name="左中括号 14">
            <a:extLst>
              <a:ext uri="{FF2B5EF4-FFF2-40B4-BE49-F238E27FC236}">
                <a16:creationId xmlns:a16="http://schemas.microsoft.com/office/drawing/2014/main" id="{83C855B2-6590-4CB6-AA8B-26B5D923442C}"/>
              </a:ext>
            </a:extLst>
          </p:cNvPr>
          <p:cNvSpPr/>
          <p:nvPr/>
        </p:nvSpPr>
        <p:spPr>
          <a:xfrm>
            <a:off x="5507699" y="2882196"/>
            <a:ext cx="172009" cy="1660624"/>
          </a:xfrm>
          <a:prstGeom prst="leftBracket">
            <a:avLst/>
          </a:prstGeom>
          <a:noFill/>
          <a:ln w="19050" cap="flat" cmpd="sng" algn="ctr">
            <a:solidFill>
              <a:srgbClr val="18417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grpSp>
        <p:nvGrpSpPr>
          <p:cNvPr id="16" name="组合 15">
            <a:extLst>
              <a:ext uri="{FF2B5EF4-FFF2-40B4-BE49-F238E27FC236}">
                <a16:creationId xmlns:a16="http://schemas.microsoft.com/office/drawing/2014/main" id="{B1C99269-D639-4CF9-B77A-01E0F6B7429A}"/>
              </a:ext>
            </a:extLst>
          </p:cNvPr>
          <p:cNvGrpSpPr/>
          <p:nvPr/>
        </p:nvGrpSpPr>
        <p:grpSpPr>
          <a:xfrm>
            <a:off x="527109" y="875550"/>
            <a:ext cx="3784295" cy="1105341"/>
            <a:chOff x="661580" y="507997"/>
            <a:chExt cx="3784295" cy="1105341"/>
          </a:xfrm>
        </p:grpSpPr>
        <p:sp>
          <p:nvSpPr>
            <p:cNvPr id="17" name="矩形 16">
              <a:extLst>
                <a:ext uri="{FF2B5EF4-FFF2-40B4-BE49-F238E27FC236}">
                  <a16:creationId xmlns:a16="http://schemas.microsoft.com/office/drawing/2014/main" id="{9E461401-6BD3-4585-B9C9-3C50FC8B52E9}"/>
                </a:ext>
              </a:extLst>
            </p:cNvPr>
            <p:cNvSpPr/>
            <p:nvPr/>
          </p:nvSpPr>
          <p:spPr>
            <a:xfrm>
              <a:off x="661580" y="507997"/>
              <a:ext cx="3784295" cy="1105341"/>
            </a:xfrm>
            <a:prstGeom prst="rect">
              <a:avLst/>
            </a:prstGeom>
            <a:noFill/>
            <a:ln w="12700" cap="flat" cmpd="sng" algn="ctr">
              <a:solidFill>
                <a:srgbClr val="8497B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8" name="图片 17">
              <a:extLst>
                <a:ext uri="{FF2B5EF4-FFF2-40B4-BE49-F238E27FC236}">
                  <a16:creationId xmlns:a16="http://schemas.microsoft.com/office/drawing/2014/main" id="{317673C8-112A-428E-8CAF-6EAB570574CE}"/>
                </a:ext>
              </a:extLst>
            </p:cNvPr>
            <p:cNvPicPr>
              <a:picLocks noChangeAspect="1"/>
            </p:cNvPicPr>
            <p:nvPr/>
          </p:nvPicPr>
          <p:blipFill>
            <a:blip r:embed="rId11"/>
            <a:stretch>
              <a:fillRect/>
            </a:stretch>
          </p:blipFill>
          <p:spPr>
            <a:xfrm>
              <a:off x="661580" y="582590"/>
              <a:ext cx="3746826" cy="939405"/>
            </a:xfrm>
            <a:prstGeom prst="rect">
              <a:avLst/>
            </a:prstGeom>
          </p:spPr>
        </p:pic>
      </p:grpSp>
      <p:cxnSp>
        <p:nvCxnSpPr>
          <p:cNvPr id="19" name="直线连接符 31">
            <a:extLst>
              <a:ext uri="{FF2B5EF4-FFF2-40B4-BE49-F238E27FC236}">
                <a16:creationId xmlns:a16="http://schemas.microsoft.com/office/drawing/2014/main" id="{CACEE9FD-EBB0-45B6-B684-C9A4EB6F7CBF}"/>
              </a:ext>
            </a:extLst>
          </p:cNvPr>
          <p:cNvCxnSpPr>
            <a:cxnSpLocks/>
          </p:cNvCxnSpPr>
          <p:nvPr/>
        </p:nvCxnSpPr>
        <p:spPr>
          <a:xfrm>
            <a:off x="1764397" y="1933925"/>
            <a:ext cx="0" cy="479926"/>
          </a:xfrm>
          <a:prstGeom prst="line">
            <a:avLst/>
          </a:prstGeom>
          <a:noFill/>
          <a:ln w="19050" cap="flat" cmpd="sng" algn="ctr">
            <a:solidFill>
              <a:srgbClr val="008BC9"/>
            </a:solidFill>
            <a:prstDash val="dash"/>
            <a:miter lim="800000"/>
            <a:headEnd type="stealth" w="lg" len="lg"/>
            <a:tailEnd type="none" w="med" len="med"/>
          </a:ln>
          <a:effectLst/>
        </p:spPr>
      </p:cxnSp>
      <p:sp>
        <p:nvSpPr>
          <p:cNvPr id="20" name="矩形 19">
            <a:extLst>
              <a:ext uri="{FF2B5EF4-FFF2-40B4-BE49-F238E27FC236}">
                <a16:creationId xmlns:a16="http://schemas.microsoft.com/office/drawing/2014/main" id="{6EBC1816-230A-4B2A-A45C-56AC46A97D13}"/>
              </a:ext>
            </a:extLst>
          </p:cNvPr>
          <p:cNvSpPr/>
          <p:nvPr/>
        </p:nvSpPr>
        <p:spPr>
          <a:xfrm>
            <a:off x="2245791" y="2413851"/>
            <a:ext cx="902811" cy="307777"/>
          </a:xfrm>
          <a:prstGeom prst="rect">
            <a:avLst/>
          </a:prstGeom>
        </p:spPr>
        <p:txBody>
          <a:bodyPr wrap="none">
            <a:spAutoFit/>
          </a:bodyPr>
          <a:lstStyle/>
          <a:p>
            <a:r>
              <a:rPr lang="zh-CN" altLang="en-US" sz="1400" b="1" dirty="0">
                <a:solidFill>
                  <a:srgbClr val="000000"/>
                </a:solidFill>
                <a:latin typeface="微软雅黑"/>
                <a:ea typeface="微软雅黑"/>
              </a:rPr>
              <a:t>设计步骤</a:t>
            </a:r>
            <a:endParaRPr lang="zh-CN" altLang="en-US" sz="1400" dirty="0">
              <a:solidFill>
                <a:srgbClr val="000000"/>
              </a:solidFill>
              <a:latin typeface="Arial"/>
              <a:ea typeface="微软雅黑"/>
            </a:endParaRPr>
          </a:p>
        </p:txBody>
      </p:sp>
      <p:cxnSp>
        <p:nvCxnSpPr>
          <p:cNvPr id="21" name="直线连接符 37">
            <a:extLst>
              <a:ext uri="{FF2B5EF4-FFF2-40B4-BE49-F238E27FC236}">
                <a16:creationId xmlns:a16="http://schemas.microsoft.com/office/drawing/2014/main" id="{2215EC0F-61F2-49CB-BD20-5B889A3FAD96}"/>
              </a:ext>
            </a:extLst>
          </p:cNvPr>
          <p:cNvCxnSpPr>
            <a:cxnSpLocks/>
          </p:cNvCxnSpPr>
          <p:nvPr/>
        </p:nvCxnSpPr>
        <p:spPr>
          <a:xfrm>
            <a:off x="1752822" y="2413851"/>
            <a:ext cx="1925290" cy="0"/>
          </a:xfrm>
          <a:prstGeom prst="line">
            <a:avLst/>
          </a:prstGeom>
          <a:noFill/>
          <a:ln w="22225" cap="flat" cmpd="sng" algn="ctr">
            <a:solidFill>
              <a:srgbClr val="008BC9"/>
            </a:solidFill>
            <a:prstDash val="solid"/>
            <a:miter lim="800000"/>
          </a:ln>
          <a:effectLst/>
        </p:spPr>
      </p:cxnSp>
      <p:sp>
        <p:nvSpPr>
          <p:cNvPr id="22" name="矩形 21">
            <a:extLst>
              <a:ext uri="{FF2B5EF4-FFF2-40B4-BE49-F238E27FC236}">
                <a16:creationId xmlns:a16="http://schemas.microsoft.com/office/drawing/2014/main" id="{22E97010-81E7-4B03-992E-96D69E17E93D}"/>
              </a:ext>
            </a:extLst>
          </p:cNvPr>
          <p:cNvSpPr/>
          <p:nvPr/>
        </p:nvSpPr>
        <p:spPr>
          <a:xfrm>
            <a:off x="5189883" y="3235454"/>
            <a:ext cx="307559" cy="954107"/>
          </a:xfrm>
          <a:prstGeom prst="rect">
            <a:avLst/>
          </a:prstGeom>
        </p:spPr>
        <p:txBody>
          <a:bodyPr wrap="square">
            <a:spAutoFit/>
          </a:bodyPr>
          <a:lstStyle/>
          <a:p>
            <a:r>
              <a:rPr lang="zh-CN" altLang="en-US" sz="1400" b="1" dirty="0">
                <a:solidFill>
                  <a:srgbClr val="000000"/>
                </a:solidFill>
                <a:latin typeface="微软雅黑"/>
                <a:ea typeface="微软雅黑"/>
              </a:rPr>
              <a:t>设计要求</a:t>
            </a:r>
            <a:endParaRPr lang="zh-CN" altLang="en-US" sz="1400" dirty="0">
              <a:solidFill>
                <a:srgbClr val="000000"/>
              </a:solidFill>
              <a:latin typeface="Arial"/>
              <a:ea typeface="微软雅黑"/>
            </a:endParaRPr>
          </a:p>
        </p:txBody>
      </p:sp>
    </p:spTree>
    <p:extLst>
      <p:ext uri="{BB962C8B-B14F-4D97-AF65-F5344CB8AC3E}">
        <p14:creationId xmlns:p14="http://schemas.microsoft.com/office/powerpoint/2010/main" val="254519731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dirty="0"/>
              <a:t>步骤四：实施数据安全建设</a:t>
            </a:r>
            <a:r>
              <a:rPr lang="en-US" altLang="zh-CN" dirty="0"/>
              <a:t>_</a:t>
            </a:r>
            <a:r>
              <a:rPr lang="zh-CN" altLang="en-US" dirty="0"/>
              <a:t>数据安全治理规划</a:t>
            </a:r>
          </a:p>
        </p:txBody>
      </p:sp>
      <p:grpSp>
        <p:nvGrpSpPr>
          <p:cNvPr id="4" name="Group 46">
            <a:extLst>
              <a:ext uri="{FF2B5EF4-FFF2-40B4-BE49-F238E27FC236}">
                <a16:creationId xmlns:a16="http://schemas.microsoft.com/office/drawing/2014/main" id="{4F929433-C1DD-4114-AA32-DC894200CB0F}"/>
              </a:ext>
            </a:extLst>
          </p:cNvPr>
          <p:cNvGrpSpPr/>
          <p:nvPr/>
        </p:nvGrpSpPr>
        <p:grpSpPr>
          <a:xfrm>
            <a:off x="968368" y="2011938"/>
            <a:ext cx="4670436" cy="609600"/>
            <a:chOff x="228600" y="3200399"/>
            <a:chExt cx="6858000" cy="371344"/>
          </a:xfrm>
        </p:grpSpPr>
        <p:sp>
          <p:nvSpPr>
            <p:cNvPr id="5" name="Rectangle 122">
              <a:extLst>
                <a:ext uri="{FF2B5EF4-FFF2-40B4-BE49-F238E27FC236}">
                  <a16:creationId xmlns:a16="http://schemas.microsoft.com/office/drawing/2014/main" id="{671EE023-FE35-455E-85C1-ADB9C8A3E29A}"/>
                </a:ext>
              </a:extLst>
            </p:cNvPr>
            <p:cNvSpPr/>
            <p:nvPr/>
          </p:nvSpPr>
          <p:spPr>
            <a:xfrm>
              <a:off x="228600" y="3200399"/>
              <a:ext cx="6858000" cy="371344"/>
            </a:xfrm>
            <a:prstGeom prst="rect">
              <a:avLst/>
            </a:prstGeom>
            <a:solidFill>
              <a:srgbClr val="4BC1DD">
                <a:lumMod val="60000"/>
                <a:lumOff val="40000"/>
                <a:alpha val="80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6" name="Rounded Rectangle 123">
              <a:extLst>
                <a:ext uri="{FF2B5EF4-FFF2-40B4-BE49-F238E27FC236}">
                  <a16:creationId xmlns:a16="http://schemas.microsoft.com/office/drawing/2014/main" id="{62FA8677-A402-46D1-A4B0-3C081B4E3307}"/>
                </a:ext>
              </a:extLst>
            </p:cNvPr>
            <p:cNvSpPr/>
            <p:nvPr/>
          </p:nvSpPr>
          <p:spPr>
            <a:xfrm>
              <a:off x="320039" y="3242305"/>
              <a:ext cx="1280160" cy="282222"/>
            </a:xfrm>
            <a:prstGeom prst="roundRect">
              <a:avLst>
                <a:gd name="adj" fmla="val 34901"/>
              </a:avLst>
            </a:prstGeom>
            <a:solidFill>
              <a:srgbClr val="4BC1DD">
                <a:lumMod val="60000"/>
                <a:lumOff val="40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数据安全治理原则</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7" name="Rounded Rectangle 124">
              <a:extLst>
                <a:ext uri="{FF2B5EF4-FFF2-40B4-BE49-F238E27FC236}">
                  <a16:creationId xmlns:a16="http://schemas.microsoft.com/office/drawing/2014/main" id="{7EDF996A-DBE5-4ACB-9ABD-6FA499CD3763}"/>
                </a:ext>
              </a:extLst>
            </p:cNvPr>
            <p:cNvSpPr/>
            <p:nvPr/>
          </p:nvSpPr>
          <p:spPr>
            <a:xfrm>
              <a:off x="1645920" y="3242305"/>
              <a:ext cx="1280160" cy="282222"/>
            </a:xfrm>
            <a:prstGeom prst="roundRect">
              <a:avLst>
                <a:gd name="adj" fmla="val 34901"/>
              </a:avLst>
            </a:prstGeom>
            <a:solidFill>
              <a:srgbClr val="4BC1DD">
                <a:lumMod val="60000"/>
                <a:lumOff val="40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数据安全治理策略</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grpSp>
      <p:grpSp>
        <p:nvGrpSpPr>
          <p:cNvPr id="8" name="Group 52">
            <a:extLst>
              <a:ext uri="{FF2B5EF4-FFF2-40B4-BE49-F238E27FC236}">
                <a16:creationId xmlns:a16="http://schemas.microsoft.com/office/drawing/2014/main" id="{72CF4342-2BC5-4DDA-970A-51D467D829BD}"/>
              </a:ext>
            </a:extLst>
          </p:cNvPr>
          <p:cNvGrpSpPr/>
          <p:nvPr/>
        </p:nvGrpSpPr>
        <p:grpSpPr>
          <a:xfrm>
            <a:off x="968365" y="1451017"/>
            <a:ext cx="4670437" cy="609600"/>
            <a:chOff x="228600" y="3209037"/>
            <a:chExt cx="6858000" cy="371347"/>
          </a:xfrm>
        </p:grpSpPr>
        <p:sp>
          <p:nvSpPr>
            <p:cNvPr id="9" name="Rectangle 118">
              <a:extLst>
                <a:ext uri="{FF2B5EF4-FFF2-40B4-BE49-F238E27FC236}">
                  <a16:creationId xmlns:a16="http://schemas.microsoft.com/office/drawing/2014/main" id="{4F314D76-15CE-43A4-AE2C-937945404F38}"/>
                </a:ext>
              </a:extLst>
            </p:cNvPr>
            <p:cNvSpPr/>
            <p:nvPr/>
          </p:nvSpPr>
          <p:spPr>
            <a:xfrm>
              <a:off x="228600" y="3209037"/>
              <a:ext cx="6858000" cy="371347"/>
            </a:xfrm>
            <a:prstGeom prst="rect">
              <a:avLst/>
            </a:prstGeom>
            <a:solidFill>
              <a:srgbClr val="4BC1DD">
                <a:lumMod val="40000"/>
                <a:lumOff val="60000"/>
                <a:alpha val="80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0" name="Rounded Rectangle 119">
              <a:extLst>
                <a:ext uri="{FF2B5EF4-FFF2-40B4-BE49-F238E27FC236}">
                  <a16:creationId xmlns:a16="http://schemas.microsoft.com/office/drawing/2014/main" id="{67E9D729-E131-41E5-B23B-007C2E691772}"/>
                </a:ext>
              </a:extLst>
            </p:cNvPr>
            <p:cNvSpPr/>
            <p:nvPr/>
          </p:nvSpPr>
          <p:spPr>
            <a:xfrm>
              <a:off x="320038" y="3243796"/>
              <a:ext cx="1280160" cy="280392"/>
            </a:xfrm>
            <a:prstGeom prst="roundRect">
              <a:avLst>
                <a:gd name="adj" fmla="val 34901"/>
              </a:avLst>
            </a:prstGeom>
            <a:solidFill>
              <a:srgbClr val="4BC1DD">
                <a:lumMod val="40000"/>
                <a:lumOff val="60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团队建设</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11" name="Rounded Rectangle 120">
              <a:extLst>
                <a:ext uri="{FF2B5EF4-FFF2-40B4-BE49-F238E27FC236}">
                  <a16:creationId xmlns:a16="http://schemas.microsoft.com/office/drawing/2014/main" id="{D64B37A5-83E1-4266-9CB7-D605F8F5329E}"/>
                </a:ext>
              </a:extLst>
            </p:cNvPr>
            <p:cNvSpPr/>
            <p:nvPr/>
          </p:nvSpPr>
          <p:spPr>
            <a:xfrm>
              <a:off x="1645920" y="3249674"/>
              <a:ext cx="1280160" cy="282222"/>
            </a:xfrm>
            <a:prstGeom prst="roundRect">
              <a:avLst>
                <a:gd name="adj" fmla="val 34901"/>
              </a:avLst>
            </a:prstGeom>
            <a:solidFill>
              <a:srgbClr val="4BC1DD">
                <a:lumMod val="40000"/>
                <a:lumOff val="60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关键职能</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12" name="Rounded Rectangle 121">
              <a:extLst>
                <a:ext uri="{FF2B5EF4-FFF2-40B4-BE49-F238E27FC236}">
                  <a16:creationId xmlns:a16="http://schemas.microsoft.com/office/drawing/2014/main" id="{94F37524-3F9C-4FA0-A277-873A0DF3F8F1}"/>
                </a:ext>
              </a:extLst>
            </p:cNvPr>
            <p:cNvSpPr/>
            <p:nvPr/>
          </p:nvSpPr>
          <p:spPr>
            <a:xfrm>
              <a:off x="2971800" y="3249674"/>
              <a:ext cx="1280160" cy="282222"/>
            </a:xfrm>
            <a:prstGeom prst="roundRect">
              <a:avLst>
                <a:gd name="adj" fmla="val 34901"/>
              </a:avLst>
            </a:prstGeom>
            <a:solidFill>
              <a:srgbClr val="4BC1DD">
                <a:lumMod val="40000"/>
                <a:lumOff val="60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职责矩阵</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grpSp>
      <p:grpSp>
        <p:nvGrpSpPr>
          <p:cNvPr id="13" name="Group 88">
            <a:extLst>
              <a:ext uri="{FF2B5EF4-FFF2-40B4-BE49-F238E27FC236}">
                <a16:creationId xmlns:a16="http://schemas.microsoft.com/office/drawing/2014/main" id="{E80769A7-29A1-4941-B6C4-9B2260AE6F00}"/>
              </a:ext>
            </a:extLst>
          </p:cNvPr>
          <p:cNvGrpSpPr/>
          <p:nvPr/>
        </p:nvGrpSpPr>
        <p:grpSpPr>
          <a:xfrm>
            <a:off x="968368" y="2616182"/>
            <a:ext cx="4670437" cy="609600"/>
            <a:chOff x="228600" y="3200401"/>
            <a:chExt cx="6858000" cy="371347"/>
          </a:xfrm>
        </p:grpSpPr>
        <p:sp>
          <p:nvSpPr>
            <p:cNvPr id="14" name="Rectangle 114">
              <a:extLst>
                <a:ext uri="{FF2B5EF4-FFF2-40B4-BE49-F238E27FC236}">
                  <a16:creationId xmlns:a16="http://schemas.microsoft.com/office/drawing/2014/main" id="{04513F69-9F68-4FF4-840B-3E9B44166538}"/>
                </a:ext>
              </a:extLst>
            </p:cNvPr>
            <p:cNvSpPr/>
            <p:nvPr/>
          </p:nvSpPr>
          <p:spPr>
            <a:xfrm>
              <a:off x="228600" y="3200401"/>
              <a:ext cx="6858000" cy="371347"/>
            </a:xfrm>
            <a:prstGeom prst="rect">
              <a:avLst/>
            </a:prstGeom>
            <a:solidFill>
              <a:srgbClr val="6EA6FF">
                <a:alpha val="80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5" name="Rounded Rectangle 115">
              <a:extLst>
                <a:ext uri="{FF2B5EF4-FFF2-40B4-BE49-F238E27FC236}">
                  <a16:creationId xmlns:a16="http://schemas.microsoft.com/office/drawing/2014/main" id="{90E415A1-9570-478B-8015-A6FC5129967A}"/>
                </a:ext>
              </a:extLst>
            </p:cNvPr>
            <p:cNvSpPr/>
            <p:nvPr/>
          </p:nvSpPr>
          <p:spPr>
            <a:xfrm>
              <a:off x="320040" y="3249674"/>
              <a:ext cx="1280160" cy="282224"/>
            </a:xfrm>
            <a:prstGeom prst="roundRect">
              <a:avLst>
                <a:gd name="adj" fmla="val 34901"/>
              </a:avLst>
            </a:prstGeom>
            <a:solidFill>
              <a:srgbClr val="6EA6FF"/>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分级原则</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16" name="Rounded Rectangle 116">
              <a:extLst>
                <a:ext uri="{FF2B5EF4-FFF2-40B4-BE49-F238E27FC236}">
                  <a16:creationId xmlns:a16="http://schemas.microsoft.com/office/drawing/2014/main" id="{62B0E93A-9768-437B-B7CD-02CFB2B2676B}"/>
                </a:ext>
              </a:extLst>
            </p:cNvPr>
            <p:cNvSpPr/>
            <p:nvPr/>
          </p:nvSpPr>
          <p:spPr>
            <a:xfrm>
              <a:off x="1645920" y="3249674"/>
              <a:ext cx="1280160" cy="282224"/>
            </a:xfrm>
            <a:prstGeom prst="roundRect">
              <a:avLst>
                <a:gd name="adj" fmla="val 34901"/>
              </a:avLst>
            </a:prstGeom>
            <a:solidFill>
              <a:srgbClr val="6EA6FF"/>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数据分级</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17" name="Rounded Rectangle 117">
              <a:extLst>
                <a:ext uri="{FF2B5EF4-FFF2-40B4-BE49-F238E27FC236}">
                  <a16:creationId xmlns:a16="http://schemas.microsoft.com/office/drawing/2014/main" id="{40440B01-2173-4439-85C1-2411B7B5BA4F}"/>
                </a:ext>
              </a:extLst>
            </p:cNvPr>
            <p:cNvSpPr/>
            <p:nvPr/>
          </p:nvSpPr>
          <p:spPr>
            <a:xfrm>
              <a:off x="2971800" y="3249674"/>
              <a:ext cx="1280160" cy="282224"/>
            </a:xfrm>
            <a:prstGeom prst="roundRect">
              <a:avLst>
                <a:gd name="adj" fmla="val 34901"/>
              </a:avLst>
            </a:prstGeom>
            <a:solidFill>
              <a:srgbClr val="6EA6FF"/>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数据定级</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grpSp>
      <p:grpSp>
        <p:nvGrpSpPr>
          <p:cNvPr id="18" name="Group 89">
            <a:extLst>
              <a:ext uri="{FF2B5EF4-FFF2-40B4-BE49-F238E27FC236}">
                <a16:creationId xmlns:a16="http://schemas.microsoft.com/office/drawing/2014/main" id="{7870F8FB-E3D5-47A1-AAAB-1A269A8D80A8}"/>
              </a:ext>
            </a:extLst>
          </p:cNvPr>
          <p:cNvGrpSpPr/>
          <p:nvPr/>
        </p:nvGrpSpPr>
        <p:grpSpPr>
          <a:xfrm>
            <a:off x="968368" y="3220465"/>
            <a:ext cx="4670436" cy="609600"/>
            <a:chOff x="228600" y="3200399"/>
            <a:chExt cx="6858000" cy="371347"/>
          </a:xfrm>
        </p:grpSpPr>
        <p:sp>
          <p:nvSpPr>
            <p:cNvPr id="19" name="Rectangle 108">
              <a:extLst>
                <a:ext uri="{FF2B5EF4-FFF2-40B4-BE49-F238E27FC236}">
                  <a16:creationId xmlns:a16="http://schemas.microsoft.com/office/drawing/2014/main" id="{96763C17-82E8-4208-B2AB-879977FE2610}"/>
                </a:ext>
              </a:extLst>
            </p:cNvPr>
            <p:cNvSpPr/>
            <p:nvPr/>
          </p:nvSpPr>
          <p:spPr>
            <a:xfrm>
              <a:off x="228600" y="3200399"/>
              <a:ext cx="6858000" cy="371347"/>
            </a:xfrm>
            <a:prstGeom prst="rect">
              <a:avLst/>
            </a:prstGeom>
            <a:solidFill>
              <a:srgbClr val="92D050">
                <a:alpha val="80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0" name="Rounded Rectangle 109">
              <a:extLst>
                <a:ext uri="{FF2B5EF4-FFF2-40B4-BE49-F238E27FC236}">
                  <a16:creationId xmlns:a16="http://schemas.microsoft.com/office/drawing/2014/main" id="{F058349D-EFD8-438E-A67D-6FE1C73B2D4E}"/>
                </a:ext>
              </a:extLst>
            </p:cNvPr>
            <p:cNvSpPr/>
            <p:nvPr/>
          </p:nvSpPr>
          <p:spPr>
            <a:xfrm>
              <a:off x="320040" y="3249672"/>
              <a:ext cx="1280160" cy="282222"/>
            </a:xfrm>
            <a:prstGeom prst="roundRect">
              <a:avLst>
                <a:gd name="adj" fmla="val 34901"/>
              </a:avLst>
            </a:prstGeom>
            <a:solidFill>
              <a:srgbClr val="92D050"/>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入职数据安全培训</a:t>
              </a:r>
              <a:endParaRPr kumimoji="0" lang="en-US" altLang="zh-CN"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21" name="Rounded Rectangle 110">
              <a:extLst>
                <a:ext uri="{FF2B5EF4-FFF2-40B4-BE49-F238E27FC236}">
                  <a16:creationId xmlns:a16="http://schemas.microsoft.com/office/drawing/2014/main" id="{AEB8AAB6-0654-44B8-B12E-7ADD5191E8AA}"/>
                </a:ext>
              </a:extLst>
            </p:cNvPr>
            <p:cNvSpPr/>
            <p:nvPr/>
          </p:nvSpPr>
          <p:spPr>
            <a:xfrm>
              <a:off x="1645920" y="3249672"/>
              <a:ext cx="1280160" cy="282222"/>
            </a:xfrm>
            <a:prstGeom prst="roundRect">
              <a:avLst>
                <a:gd name="adj" fmla="val 34901"/>
              </a:avLst>
            </a:prstGeom>
            <a:solidFill>
              <a:srgbClr val="92D050"/>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员工数据安全合规要求</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grpSp>
      <p:grpSp>
        <p:nvGrpSpPr>
          <p:cNvPr id="22" name="Group 90">
            <a:extLst>
              <a:ext uri="{FF2B5EF4-FFF2-40B4-BE49-F238E27FC236}">
                <a16:creationId xmlns:a16="http://schemas.microsoft.com/office/drawing/2014/main" id="{CFEE2B8B-2838-4A73-9BFE-01A337592F4C}"/>
              </a:ext>
            </a:extLst>
          </p:cNvPr>
          <p:cNvGrpSpPr/>
          <p:nvPr/>
        </p:nvGrpSpPr>
        <p:grpSpPr>
          <a:xfrm>
            <a:off x="968366" y="3859358"/>
            <a:ext cx="4670436" cy="609600"/>
            <a:chOff x="228600" y="3200401"/>
            <a:chExt cx="6858000" cy="371347"/>
          </a:xfrm>
        </p:grpSpPr>
        <p:sp>
          <p:nvSpPr>
            <p:cNvPr id="23" name="Rectangle 104">
              <a:extLst>
                <a:ext uri="{FF2B5EF4-FFF2-40B4-BE49-F238E27FC236}">
                  <a16:creationId xmlns:a16="http://schemas.microsoft.com/office/drawing/2014/main" id="{8E7D610A-90E4-4C3C-8FED-6DAF7AE11D67}"/>
                </a:ext>
              </a:extLst>
            </p:cNvPr>
            <p:cNvSpPr/>
            <p:nvPr/>
          </p:nvSpPr>
          <p:spPr>
            <a:xfrm>
              <a:off x="228600" y="3200401"/>
              <a:ext cx="6858000" cy="371347"/>
            </a:xfrm>
            <a:prstGeom prst="rect">
              <a:avLst/>
            </a:prstGeom>
            <a:solidFill>
              <a:srgbClr val="92D050">
                <a:lumMod val="75000"/>
                <a:alpha val="80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4" name="Rounded Rectangle 105">
              <a:extLst>
                <a:ext uri="{FF2B5EF4-FFF2-40B4-BE49-F238E27FC236}">
                  <a16:creationId xmlns:a16="http://schemas.microsoft.com/office/drawing/2014/main" id="{3443DDF1-7B5E-4793-8972-68A89F99E1E7}"/>
                </a:ext>
              </a:extLst>
            </p:cNvPr>
            <p:cNvSpPr/>
            <p:nvPr/>
          </p:nvSpPr>
          <p:spPr>
            <a:xfrm>
              <a:off x="320040" y="3241038"/>
              <a:ext cx="1280160" cy="282222"/>
            </a:xfrm>
            <a:prstGeom prst="roundRect">
              <a:avLst>
                <a:gd name="adj" fmla="val 34901"/>
              </a:avLst>
            </a:prstGeom>
            <a:solidFill>
              <a:srgbClr val="92D050">
                <a:lumMod val="75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管理岗位</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25" name="Rounded Rectangle 106">
              <a:extLst>
                <a:ext uri="{FF2B5EF4-FFF2-40B4-BE49-F238E27FC236}">
                  <a16:creationId xmlns:a16="http://schemas.microsoft.com/office/drawing/2014/main" id="{41FE54DB-842F-43AA-A3D1-6D45D614E1B1}"/>
                </a:ext>
              </a:extLst>
            </p:cNvPr>
            <p:cNvSpPr/>
            <p:nvPr/>
          </p:nvSpPr>
          <p:spPr>
            <a:xfrm>
              <a:off x="1645920" y="3241038"/>
              <a:ext cx="1280160" cy="282222"/>
            </a:xfrm>
            <a:prstGeom prst="roundRect">
              <a:avLst>
                <a:gd name="adj" fmla="val 34901"/>
              </a:avLst>
            </a:prstGeom>
            <a:solidFill>
              <a:srgbClr val="92D050">
                <a:lumMod val="75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数据安全</a:t>
              </a:r>
              <a:endParaRPr kumimoji="0" lang="en-US" altLang="zh-CN"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培训</a:t>
              </a:r>
              <a:endParaRPr kumimoji="0" lang="en-US" altLang="zh-CN"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26" name="Rounded Rectangle 107">
              <a:extLst>
                <a:ext uri="{FF2B5EF4-FFF2-40B4-BE49-F238E27FC236}">
                  <a16:creationId xmlns:a16="http://schemas.microsoft.com/office/drawing/2014/main" id="{E4C44273-9A82-4028-905D-E8A3E36B7B72}"/>
                </a:ext>
              </a:extLst>
            </p:cNvPr>
            <p:cNvSpPr/>
            <p:nvPr/>
          </p:nvSpPr>
          <p:spPr>
            <a:xfrm>
              <a:off x="2971800" y="3241038"/>
              <a:ext cx="1280160" cy="282222"/>
            </a:xfrm>
            <a:prstGeom prst="roundRect">
              <a:avLst>
                <a:gd name="adj" fmla="val 34901"/>
              </a:avLst>
            </a:prstGeom>
            <a:solidFill>
              <a:srgbClr val="92D050">
                <a:lumMod val="75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意识宣贯</a:t>
              </a:r>
              <a:endParaRPr kumimoji="0" lang="en-US" altLang="zh-CN"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grpSp>
      <p:sp>
        <p:nvSpPr>
          <p:cNvPr id="27" name="Rectangle 98">
            <a:extLst>
              <a:ext uri="{FF2B5EF4-FFF2-40B4-BE49-F238E27FC236}">
                <a16:creationId xmlns:a16="http://schemas.microsoft.com/office/drawing/2014/main" id="{A95E1C4C-FAB1-4F0B-9B9F-7DFD41383670}"/>
              </a:ext>
            </a:extLst>
          </p:cNvPr>
          <p:cNvSpPr/>
          <p:nvPr/>
        </p:nvSpPr>
        <p:spPr>
          <a:xfrm>
            <a:off x="968366" y="4443232"/>
            <a:ext cx="4670434" cy="609600"/>
          </a:xfrm>
          <a:prstGeom prst="rect">
            <a:avLst/>
          </a:prstGeom>
          <a:solidFill>
            <a:srgbClr val="4BC1DD">
              <a:alpha val="80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8" name="Rounded Rectangle 99">
            <a:extLst>
              <a:ext uri="{FF2B5EF4-FFF2-40B4-BE49-F238E27FC236}">
                <a16:creationId xmlns:a16="http://schemas.microsoft.com/office/drawing/2014/main" id="{9BF8FFA3-5FB6-45A6-B03F-C51ADAF35D0E}"/>
              </a:ext>
            </a:extLst>
          </p:cNvPr>
          <p:cNvSpPr/>
          <p:nvPr/>
        </p:nvSpPr>
        <p:spPr>
          <a:xfrm>
            <a:off x="1043995" y="4616187"/>
            <a:ext cx="1058794" cy="463294"/>
          </a:xfrm>
          <a:prstGeom prst="roundRect">
            <a:avLst>
              <a:gd name="adj" fmla="val 34901"/>
            </a:avLst>
          </a:prstGeom>
          <a:solidFill>
            <a:srgbClr val="4BC1DD"/>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网络安全</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29" name="Rounded Rectangle 100">
            <a:extLst>
              <a:ext uri="{FF2B5EF4-FFF2-40B4-BE49-F238E27FC236}">
                <a16:creationId xmlns:a16="http://schemas.microsoft.com/office/drawing/2014/main" id="{A9C9BFBC-17C9-41A6-97FC-A7B998C17B02}"/>
              </a:ext>
            </a:extLst>
          </p:cNvPr>
          <p:cNvSpPr/>
          <p:nvPr/>
        </p:nvSpPr>
        <p:spPr>
          <a:xfrm>
            <a:off x="2140602" y="4616187"/>
            <a:ext cx="1058794" cy="463294"/>
          </a:xfrm>
          <a:prstGeom prst="roundRect">
            <a:avLst>
              <a:gd name="adj" fmla="val 34901"/>
            </a:avLst>
          </a:prstGeom>
          <a:solidFill>
            <a:srgbClr val="4BC1DD"/>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平台安全</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30" name="Rounded Rectangle 101">
            <a:extLst>
              <a:ext uri="{FF2B5EF4-FFF2-40B4-BE49-F238E27FC236}">
                <a16:creationId xmlns:a16="http://schemas.microsoft.com/office/drawing/2014/main" id="{C50D6ABE-D686-423C-8590-E0BEB149CF98}"/>
              </a:ext>
            </a:extLst>
          </p:cNvPr>
          <p:cNvSpPr/>
          <p:nvPr/>
        </p:nvSpPr>
        <p:spPr>
          <a:xfrm>
            <a:off x="3237210" y="4616187"/>
            <a:ext cx="1058794" cy="463294"/>
          </a:xfrm>
          <a:prstGeom prst="roundRect">
            <a:avLst>
              <a:gd name="adj" fmla="val 34901"/>
            </a:avLst>
          </a:prstGeom>
          <a:solidFill>
            <a:srgbClr val="4BC1DD"/>
          </a:solidFill>
          <a:ln w="12700" cap="flat" cmpd="sng" algn="ctr">
            <a:noFill/>
            <a:prstDash val="solid"/>
            <a:miter lim="800000"/>
          </a:ln>
          <a:effectLst/>
        </p:spPr>
        <p:txBody>
          <a:bodyPr rot="0" spcFirstLastPara="0" vertOverflow="overflow" horzOverflow="overflow" vert="horz" wrap="square" lIns="53340" tIns="15240" rIns="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加密与脱敏</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31" name="Rounded Rectangle 102">
            <a:extLst>
              <a:ext uri="{FF2B5EF4-FFF2-40B4-BE49-F238E27FC236}">
                <a16:creationId xmlns:a16="http://schemas.microsoft.com/office/drawing/2014/main" id="{FBD91A79-DBCD-4438-80AC-4BF9517AD8BE}"/>
              </a:ext>
            </a:extLst>
          </p:cNvPr>
          <p:cNvSpPr/>
          <p:nvPr/>
        </p:nvSpPr>
        <p:spPr>
          <a:xfrm>
            <a:off x="4333816" y="4616187"/>
            <a:ext cx="1121118" cy="463294"/>
          </a:xfrm>
          <a:prstGeom prst="roundRect">
            <a:avLst>
              <a:gd name="adj" fmla="val 34901"/>
            </a:avLst>
          </a:prstGeom>
          <a:solidFill>
            <a:srgbClr val="4BC1DD"/>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系统安全</a:t>
            </a:r>
            <a:r>
              <a:rPr kumimoji="0" lang="en-US" altLang="zh-CN"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32" name="Rectangle 93">
            <a:extLst>
              <a:ext uri="{FF2B5EF4-FFF2-40B4-BE49-F238E27FC236}">
                <a16:creationId xmlns:a16="http://schemas.microsoft.com/office/drawing/2014/main" id="{B9ED7A1D-5ADC-43B6-90FE-9308F693577D}"/>
              </a:ext>
            </a:extLst>
          </p:cNvPr>
          <p:cNvSpPr/>
          <p:nvPr/>
        </p:nvSpPr>
        <p:spPr>
          <a:xfrm>
            <a:off x="968368" y="5050991"/>
            <a:ext cx="4670435" cy="610576"/>
          </a:xfrm>
          <a:prstGeom prst="rect">
            <a:avLst/>
          </a:prstGeom>
          <a:solidFill>
            <a:srgbClr val="4BC1DD">
              <a:lumMod val="75000"/>
              <a:alpha val="80000"/>
            </a:srgbClr>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33" name="Rounded Rectangle 94">
            <a:extLst>
              <a:ext uri="{FF2B5EF4-FFF2-40B4-BE49-F238E27FC236}">
                <a16:creationId xmlns:a16="http://schemas.microsoft.com/office/drawing/2014/main" id="{38C00AA2-867A-499C-B613-7785BF2492BE}"/>
              </a:ext>
            </a:extLst>
          </p:cNvPr>
          <p:cNvSpPr/>
          <p:nvPr/>
        </p:nvSpPr>
        <p:spPr>
          <a:xfrm>
            <a:off x="1043995" y="5149327"/>
            <a:ext cx="1058794" cy="463296"/>
          </a:xfrm>
          <a:prstGeom prst="roundRect">
            <a:avLst>
              <a:gd name="adj" fmla="val 34901"/>
            </a:avLst>
          </a:prstGeom>
          <a:solidFill>
            <a:srgbClr val="4BC1DD">
              <a:lumMod val="75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en-US" altLang="zh-CN"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XX</a:t>
            </a: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数据平台操作细则</a:t>
            </a:r>
            <a:endParaRPr kumimoji="0" lang="en-US" altLang="zh-CN"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34" name="Rounded Rectangle 95">
            <a:extLst>
              <a:ext uri="{FF2B5EF4-FFF2-40B4-BE49-F238E27FC236}">
                <a16:creationId xmlns:a16="http://schemas.microsoft.com/office/drawing/2014/main" id="{14D0E993-B1B6-4DC3-8531-83A29ED0C33A}"/>
              </a:ext>
            </a:extLst>
          </p:cNvPr>
          <p:cNvSpPr/>
          <p:nvPr/>
        </p:nvSpPr>
        <p:spPr>
          <a:xfrm>
            <a:off x="2140603" y="5149327"/>
            <a:ext cx="1058794" cy="463296"/>
          </a:xfrm>
          <a:prstGeom prst="roundRect">
            <a:avLst>
              <a:gd name="adj" fmla="val 34901"/>
            </a:avLst>
          </a:prstGeom>
          <a:solidFill>
            <a:srgbClr val="4BC1DD">
              <a:lumMod val="75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业务数据使用安全细则</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35" name="Rounded Rectangle 96">
            <a:extLst>
              <a:ext uri="{FF2B5EF4-FFF2-40B4-BE49-F238E27FC236}">
                <a16:creationId xmlns:a16="http://schemas.microsoft.com/office/drawing/2014/main" id="{16DFE82A-915D-489F-A1C8-1B5100721E2D}"/>
              </a:ext>
            </a:extLst>
          </p:cNvPr>
          <p:cNvSpPr/>
          <p:nvPr/>
        </p:nvSpPr>
        <p:spPr>
          <a:xfrm>
            <a:off x="3237210" y="5149327"/>
            <a:ext cx="1058794" cy="463296"/>
          </a:xfrm>
          <a:prstGeom prst="roundRect">
            <a:avLst>
              <a:gd name="adj" fmla="val 34901"/>
            </a:avLst>
          </a:prstGeom>
          <a:solidFill>
            <a:srgbClr val="4BC1DD">
              <a:lumMod val="75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生产数据提取细则</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36" name="Rectangle 125">
            <a:extLst>
              <a:ext uri="{FF2B5EF4-FFF2-40B4-BE49-F238E27FC236}">
                <a16:creationId xmlns:a16="http://schemas.microsoft.com/office/drawing/2014/main" id="{D543D40C-D38B-4985-8CFD-D8C595B94D8A}"/>
              </a:ext>
            </a:extLst>
          </p:cNvPr>
          <p:cNvSpPr/>
          <p:nvPr/>
        </p:nvSpPr>
        <p:spPr>
          <a:xfrm>
            <a:off x="803762" y="943095"/>
            <a:ext cx="1146468" cy="323165"/>
          </a:xfrm>
          <a:prstGeom prst="rect">
            <a:avLst/>
          </a:prstGeom>
          <a:solidFill>
            <a:srgbClr val="4BC1DD">
              <a:lumMod val="75000"/>
            </a:srgbClr>
          </a:solidFill>
        </p:spPr>
        <p:txBody>
          <a:bodyPr wrap="none">
            <a:sp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1.</a:t>
            </a:r>
            <a:r>
              <a:rPr kumimoji="0" lang="zh-CN" altLang="en-US" sz="15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关键任务</a:t>
            </a:r>
            <a:endParaRPr kumimoji="0" lang="en-US" sz="15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7" name="object 27">
            <a:extLst>
              <a:ext uri="{FF2B5EF4-FFF2-40B4-BE49-F238E27FC236}">
                <a16:creationId xmlns:a16="http://schemas.microsoft.com/office/drawing/2014/main" id="{51F1E861-BF3A-4802-8C5B-F7F9DBBC73B1}"/>
              </a:ext>
            </a:extLst>
          </p:cNvPr>
          <p:cNvSpPr txBox="1"/>
          <p:nvPr/>
        </p:nvSpPr>
        <p:spPr>
          <a:xfrm>
            <a:off x="44824" y="2775305"/>
            <a:ext cx="460382" cy="258532"/>
          </a:xfrm>
          <a:prstGeom prst="rect">
            <a:avLst/>
          </a:prstGeom>
        </p:spPr>
        <p:txBody>
          <a:bodyPr wrap="none">
            <a:spAutoFit/>
          </a:bodyPr>
          <a:lstStyle>
            <a:defPPr>
              <a:defRPr lang="en-US"/>
            </a:defPPr>
            <a:lvl1pPr>
              <a:defRPr>
                <a:solidFill>
                  <a:schemeClr val="tx2">
                    <a:lumMod val="75000"/>
                  </a:schemeClr>
                </a:solidFill>
                <a:latin typeface="黑体" panose="02010609060101010101" pitchFamily="49" charset="-122"/>
                <a:ea typeface="黑体" panose="02010609060101010101" pitchFamily="49"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8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数据</a:t>
            </a:r>
            <a:endParaRPr kumimoji="0" sz="108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38" name="矩形 37">
            <a:extLst>
              <a:ext uri="{FF2B5EF4-FFF2-40B4-BE49-F238E27FC236}">
                <a16:creationId xmlns:a16="http://schemas.microsoft.com/office/drawing/2014/main" id="{BF215F43-A171-49E3-8BE3-4C0DBB3C7474}"/>
              </a:ext>
            </a:extLst>
          </p:cNvPr>
          <p:cNvSpPr/>
          <p:nvPr/>
        </p:nvSpPr>
        <p:spPr>
          <a:xfrm>
            <a:off x="44824" y="3340625"/>
            <a:ext cx="1019077" cy="424732"/>
          </a:xfrm>
          <a:prstGeom prst="rect">
            <a:avLst/>
          </a:prstGeom>
        </p:spPr>
        <p:txBody>
          <a:bodyPr wrap="square">
            <a:spAutoFit/>
          </a:bodyPr>
          <a:lstStyle/>
          <a:p>
            <a:r>
              <a:rPr lang="zh-CN" altLang="en-US" sz="1080" dirty="0">
                <a:solidFill>
                  <a:prstClr val="black"/>
                </a:solidFill>
                <a:latin typeface="黑体" panose="02010609060101010101" pitchFamily="49" charset="-122"/>
                <a:ea typeface="黑体" panose="02010609060101010101" pitchFamily="49" charset="-122"/>
              </a:rPr>
              <a:t>文化、道德和行为</a:t>
            </a:r>
          </a:p>
        </p:txBody>
      </p:sp>
      <p:sp>
        <p:nvSpPr>
          <p:cNvPr id="39" name="矩形 38">
            <a:extLst>
              <a:ext uri="{FF2B5EF4-FFF2-40B4-BE49-F238E27FC236}">
                <a16:creationId xmlns:a16="http://schemas.microsoft.com/office/drawing/2014/main" id="{915A4A6E-0B3A-423F-A216-AE6F8DBC03C9}"/>
              </a:ext>
            </a:extLst>
          </p:cNvPr>
          <p:cNvSpPr/>
          <p:nvPr/>
        </p:nvSpPr>
        <p:spPr>
          <a:xfrm>
            <a:off x="44824" y="2137903"/>
            <a:ext cx="877583" cy="424732"/>
          </a:xfrm>
          <a:prstGeom prst="rect">
            <a:avLst/>
          </a:prstGeom>
        </p:spPr>
        <p:txBody>
          <a:bodyPr wrap="square">
            <a:spAutoFit/>
          </a:bodyPr>
          <a:lstStyle/>
          <a:p>
            <a:r>
              <a:rPr lang="zh-CN" altLang="en-US" sz="1080" dirty="0">
                <a:solidFill>
                  <a:prstClr val="black"/>
                </a:solidFill>
                <a:latin typeface="黑体" panose="02010609060101010101" pitchFamily="49" charset="-122"/>
                <a:ea typeface="黑体" panose="02010609060101010101" pitchFamily="49" charset="-122"/>
              </a:rPr>
              <a:t>原则</a:t>
            </a:r>
            <a:r>
              <a:rPr lang="en-US" altLang="zh-CN" sz="1080" dirty="0">
                <a:solidFill>
                  <a:prstClr val="black"/>
                </a:solidFill>
                <a:latin typeface="黑体" panose="02010609060101010101" pitchFamily="49" charset="-122"/>
                <a:ea typeface="黑体" panose="02010609060101010101" pitchFamily="49" charset="-122"/>
              </a:rPr>
              <a:t>/</a:t>
            </a:r>
            <a:r>
              <a:rPr lang="zh-CN" altLang="en-US" sz="1080" dirty="0">
                <a:solidFill>
                  <a:prstClr val="black"/>
                </a:solidFill>
                <a:latin typeface="黑体" panose="02010609060101010101" pitchFamily="49" charset="-122"/>
                <a:ea typeface="黑体" panose="02010609060101010101" pitchFamily="49" charset="-122"/>
              </a:rPr>
              <a:t>政策</a:t>
            </a:r>
            <a:r>
              <a:rPr lang="en-US" altLang="zh-CN" sz="1080" dirty="0">
                <a:solidFill>
                  <a:prstClr val="black"/>
                </a:solidFill>
                <a:latin typeface="黑体" panose="02010609060101010101" pitchFamily="49" charset="-122"/>
                <a:ea typeface="黑体" panose="02010609060101010101" pitchFamily="49" charset="-122"/>
              </a:rPr>
              <a:t>/</a:t>
            </a:r>
            <a:r>
              <a:rPr lang="zh-CN" altLang="en-US" sz="1080" dirty="0">
                <a:solidFill>
                  <a:prstClr val="black"/>
                </a:solidFill>
                <a:latin typeface="黑体" panose="02010609060101010101" pitchFamily="49" charset="-122"/>
                <a:ea typeface="黑体" panose="02010609060101010101" pitchFamily="49" charset="-122"/>
              </a:rPr>
              <a:t>程序</a:t>
            </a:r>
          </a:p>
        </p:txBody>
      </p:sp>
      <p:sp>
        <p:nvSpPr>
          <p:cNvPr id="40" name="矩形 39">
            <a:extLst>
              <a:ext uri="{FF2B5EF4-FFF2-40B4-BE49-F238E27FC236}">
                <a16:creationId xmlns:a16="http://schemas.microsoft.com/office/drawing/2014/main" id="{0A59C661-FD2B-49F5-9679-B29E8E30F6B9}"/>
              </a:ext>
            </a:extLst>
          </p:cNvPr>
          <p:cNvSpPr/>
          <p:nvPr/>
        </p:nvSpPr>
        <p:spPr>
          <a:xfrm>
            <a:off x="44824" y="1589211"/>
            <a:ext cx="736099" cy="258532"/>
          </a:xfrm>
          <a:prstGeom prst="rect">
            <a:avLst/>
          </a:prstGeom>
        </p:spPr>
        <p:txBody>
          <a:bodyPr wrap="none">
            <a:spAutoFit/>
          </a:bodyPr>
          <a:lstStyle/>
          <a:p>
            <a:r>
              <a:rPr lang="zh-CN" altLang="en-US" sz="1080" dirty="0">
                <a:solidFill>
                  <a:prstClr val="black"/>
                </a:solidFill>
                <a:latin typeface="黑体" panose="02010609060101010101" pitchFamily="49" charset="-122"/>
                <a:ea typeface="黑体" panose="02010609060101010101" pitchFamily="49" charset="-122"/>
              </a:rPr>
              <a:t>组织架构</a:t>
            </a:r>
          </a:p>
        </p:txBody>
      </p:sp>
      <p:sp>
        <p:nvSpPr>
          <p:cNvPr id="41" name="矩形 40">
            <a:extLst>
              <a:ext uri="{FF2B5EF4-FFF2-40B4-BE49-F238E27FC236}">
                <a16:creationId xmlns:a16="http://schemas.microsoft.com/office/drawing/2014/main" id="{C4FAE54E-91D8-4644-879A-CD924CDDC7ED}"/>
              </a:ext>
            </a:extLst>
          </p:cNvPr>
          <p:cNvSpPr/>
          <p:nvPr/>
        </p:nvSpPr>
        <p:spPr>
          <a:xfrm>
            <a:off x="44824" y="5189274"/>
            <a:ext cx="460382" cy="258532"/>
          </a:xfrm>
          <a:prstGeom prst="rect">
            <a:avLst/>
          </a:prstGeom>
        </p:spPr>
        <p:txBody>
          <a:bodyPr wrap="none">
            <a:spAutoFit/>
          </a:bodyPr>
          <a:lstStyle/>
          <a:p>
            <a:r>
              <a:rPr lang="zh-CN" altLang="en-US" sz="1080" dirty="0">
                <a:solidFill>
                  <a:prstClr val="black"/>
                </a:solidFill>
                <a:latin typeface="黑体" panose="02010609060101010101" pitchFamily="49" charset="-122"/>
                <a:ea typeface="黑体" panose="02010609060101010101" pitchFamily="49" charset="-122"/>
              </a:rPr>
              <a:t>流程</a:t>
            </a:r>
          </a:p>
        </p:txBody>
      </p:sp>
      <p:sp>
        <p:nvSpPr>
          <p:cNvPr id="42" name="矩形 41">
            <a:extLst>
              <a:ext uri="{FF2B5EF4-FFF2-40B4-BE49-F238E27FC236}">
                <a16:creationId xmlns:a16="http://schemas.microsoft.com/office/drawing/2014/main" id="{3375F3E7-D090-4227-B2B5-70FB6CD96BF1}"/>
              </a:ext>
            </a:extLst>
          </p:cNvPr>
          <p:cNvSpPr/>
          <p:nvPr/>
        </p:nvSpPr>
        <p:spPr>
          <a:xfrm>
            <a:off x="44824" y="4587046"/>
            <a:ext cx="1040155" cy="424732"/>
          </a:xfrm>
          <a:prstGeom prst="rect">
            <a:avLst/>
          </a:prstGeom>
        </p:spPr>
        <p:txBody>
          <a:bodyPr wrap="square">
            <a:spAutoFit/>
          </a:bodyPr>
          <a:lstStyle/>
          <a:p>
            <a:r>
              <a:rPr lang="zh-CN" altLang="en-US" sz="1080" dirty="0">
                <a:solidFill>
                  <a:prstClr val="black"/>
                </a:solidFill>
                <a:latin typeface="黑体" panose="02010609060101010101" pitchFamily="49" charset="-122"/>
                <a:ea typeface="黑体" panose="02010609060101010101" pitchFamily="49" charset="-122"/>
              </a:rPr>
              <a:t>服务</a:t>
            </a:r>
            <a:r>
              <a:rPr lang="en-US" altLang="zh-CN" sz="1080" dirty="0">
                <a:solidFill>
                  <a:prstClr val="black"/>
                </a:solidFill>
                <a:latin typeface="黑体" panose="02010609060101010101" pitchFamily="49" charset="-122"/>
                <a:ea typeface="黑体" panose="02010609060101010101" pitchFamily="49" charset="-122"/>
              </a:rPr>
              <a:t>/</a:t>
            </a:r>
            <a:r>
              <a:rPr lang="zh-CN" altLang="en-US" sz="1080" dirty="0">
                <a:solidFill>
                  <a:prstClr val="black"/>
                </a:solidFill>
                <a:latin typeface="黑体" panose="02010609060101010101" pitchFamily="49" charset="-122"/>
                <a:ea typeface="黑体" panose="02010609060101010101" pitchFamily="49" charset="-122"/>
              </a:rPr>
              <a:t>基础设施</a:t>
            </a:r>
            <a:r>
              <a:rPr lang="en-US" altLang="zh-CN" sz="1080" dirty="0">
                <a:solidFill>
                  <a:prstClr val="black"/>
                </a:solidFill>
                <a:latin typeface="黑体" panose="02010609060101010101" pitchFamily="49" charset="-122"/>
                <a:ea typeface="黑体" panose="02010609060101010101" pitchFamily="49" charset="-122"/>
              </a:rPr>
              <a:t>/</a:t>
            </a:r>
            <a:r>
              <a:rPr lang="zh-CN" altLang="en-US" sz="1080" dirty="0">
                <a:solidFill>
                  <a:prstClr val="black"/>
                </a:solidFill>
                <a:latin typeface="黑体" panose="02010609060101010101" pitchFamily="49" charset="-122"/>
                <a:ea typeface="黑体" panose="02010609060101010101" pitchFamily="49" charset="-122"/>
              </a:rPr>
              <a:t>应用程序</a:t>
            </a:r>
          </a:p>
        </p:txBody>
      </p:sp>
      <p:sp>
        <p:nvSpPr>
          <p:cNvPr id="43" name="矩形 42">
            <a:extLst>
              <a:ext uri="{FF2B5EF4-FFF2-40B4-BE49-F238E27FC236}">
                <a16:creationId xmlns:a16="http://schemas.microsoft.com/office/drawing/2014/main" id="{AA951408-7565-42B4-8349-6760816662A1}"/>
              </a:ext>
            </a:extLst>
          </p:cNvPr>
          <p:cNvSpPr/>
          <p:nvPr/>
        </p:nvSpPr>
        <p:spPr>
          <a:xfrm>
            <a:off x="44824" y="3923057"/>
            <a:ext cx="1012760" cy="424732"/>
          </a:xfrm>
          <a:prstGeom prst="rect">
            <a:avLst/>
          </a:prstGeom>
        </p:spPr>
        <p:txBody>
          <a:bodyPr wrap="square">
            <a:spAutoFit/>
          </a:bodyPr>
          <a:lstStyle/>
          <a:p>
            <a:r>
              <a:rPr lang="zh-CN" altLang="en-US" sz="1080" dirty="0">
                <a:solidFill>
                  <a:prstClr val="black"/>
                </a:solidFill>
                <a:latin typeface="黑体" panose="02010609060101010101" pitchFamily="49" charset="-122"/>
                <a:ea typeface="黑体" panose="02010609060101010101" pitchFamily="49" charset="-122"/>
              </a:rPr>
              <a:t>人员</a:t>
            </a:r>
            <a:r>
              <a:rPr lang="en-US" altLang="zh-CN" sz="1080" dirty="0">
                <a:solidFill>
                  <a:prstClr val="black"/>
                </a:solidFill>
                <a:latin typeface="黑体" panose="02010609060101010101" pitchFamily="49" charset="-122"/>
                <a:ea typeface="黑体" panose="02010609060101010101" pitchFamily="49" charset="-122"/>
              </a:rPr>
              <a:t>/</a:t>
            </a:r>
            <a:r>
              <a:rPr lang="zh-CN" altLang="en-US" sz="1080" dirty="0">
                <a:solidFill>
                  <a:prstClr val="black"/>
                </a:solidFill>
                <a:latin typeface="黑体" panose="02010609060101010101" pitchFamily="49" charset="-122"/>
                <a:ea typeface="黑体" panose="02010609060101010101" pitchFamily="49" charset="-122"/>
              </a:rPr>
              <a:t>技能</a:t>
            </a:r>
            <a:r>
              <a:rPr lang="en-US" altLang="zh-CN" sz="1080" dirty="0">
                <a:solidFill>
                  <a:prstClr val="black"/>
                </a:solidFill>
                <a:latin typeface="黑体" panose="02010609060101010101" pitchFamily="49" charset="-122"/>
                <a:ea typeface="黑体" panose="02010609060101010101" pitchFamily="49" charset="-122"/>
              </a:rPr>
              <a:t>/</a:t>
            </a:r>
            <a:r>
              <a:rPr lang="zh-CN" altLang="en-US" sz="1080" dirty="0">
                <a:solidFill>
                  <a:prstClr val="black"/>
                </a:solidFill>
                <a:latin typeface="黑体" panose="02010609060101010101" pitchFamily="49" charset="-122"/>
                <a:ea typeface="黑体" panose="02010609060101010101" pitchFamily="49" charset="-122"/>
              </a:rPr>
              <a:t>能力</a:t>
            </a:r>
          </a:p>
        </p:txBody>
      </p:sp>
      <p:sp>
        <p:nvSpPr>
          <p:cNvPr id="44" name="Rounded Rectangle 107">
            <a:extLst>
              <a:ext uri="{FF2B5EF4-FFF2-40B4-BE49-F238E27FC236}">
                <a16:creationId xmlns:a16="http://schemas.microsoft.com/office/drawing/2014/main" id="{2795A528-0CAB-4783-93AF-7820AB879D2D}"/>
              </a:ext>
            </a:extLst>
          </p:cNvPr>
          <p:cNvSpPr/>
          <p:nvPr/>
        </p:nvSpPr>
        <p:spPr>
          <a:xfrm>
            <a:off x="3810395" y="3913349"/>
            <a:ext cx="1058794" cy="463294"/>
          </a:xfrm>
          <a:prstGeom prst="roundRect">
            <a:avLst>
              <a:gd name="adj" fmla="val 34901"/>
            </a:avLst>
          </a:prstGeom>
          <a:solidFill>
            <a:srgbClr val="92D050">
              <a:lumMod val="75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系统</a:t>
            </a:r>
            <a:r>
              <a:rPr kumimoji="0" lang="en-US" altLang="zh-CN"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a:t>
            </a: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工具操作培训</a:t>
            </a:r>
            <a:endParaRPr kumimoji="0" lang="en-US" altLang="zh-CN"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45" name="Rounded Rectangle 117">
            <a:extLst>
              <a:ext uri="{FF2B5EF4-FFF2-40B4-BE49-F238E27FC236}">
                <a16:creationId xmlns:a16="http://schemas.microsoft.com/office/drawing/2014/main" id="{85B6243A-2339-4FE2-A8A6-3FD97DADFC30}"/>
              </a:ext>
            </a:extLst>
          </p:cNvPr>
          <p:cNvSpPr/>
          <p:nvPr/>
        </p:nvSpPr>
        <p:spPr>
          <a:xfrm>
            <a:off x="3810395" y="2708922"/>
            <a:ext cx="1058795" cy="463296"/>
          </a:xfrm>
          <a:prstGeom prst="roundRect">
            <a:avLst>
              <a:gd name="adj" fmla="val 34901"/>
            </a:avLst>
          </a:prstGeom>
          <a:solidFill>
            <a:srgbClr val="6EA6FF"/>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数据访问基本权限</a:t>
            </a:r>
            <a:endParaRPr kumimoji="0" 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46" name="Rounded Rectangle 124">
            <a:extLst>
              <a:ext uri="{FF2B5EF4-FFF2-40B4-BE49-F238E27FC236}">
                <a16:creationId xmlns:a16="http://schemas.microsoft.com/office/drawing/2014/main" id="{D47718C9-B34F-41C6-85CD-A1F0F35D800D}"/>
              </a:ext>
            </a:extLst>
          </p:cNvPr>
          <p:cNvSpPr/>
          <p:nvPr/>
        </p:nvSpPr>
        <p:spPr>
          <a:xfrm>
            <a:off x="2883983" y="2090694"/>
            <a:ext cx="1058794" cy="463297"/>
          </a:xfrm>
          <a:prstGeom prst="roundRect">
            <a:avLst>
              <a:gd name="adj" fmla="val 34901"/>
            </a:avLst>
          </a:prstGeom>
          <a:solidFill>
            <a:srgbClr val="4BC1DD">
              <a:lumMod val="60000"/>
              <a:lumOff val="40000"/>
            </a:srgbClr>
          </a:solidFill>
          <a:ln w="12700" cap="flat" cmpd="sng" algn="ctr">
            <a:noFill/>
            <a:prstDash val="solid"/>
            <a:miter lim="800000"/>
          </a:ln>
          <a:effectLst/>
        </p:spPr>
        <p:txBody>
          <a:bodyPr rot="0" spcFirstLastPara="0" vertOverflow="overflow" horzOverflow="overflow" vert="horz" wrap="square" lIns="53340" tIns="15240" rIns="38100" bIns="15240" numCol="1" spcCol="0" rtlCol="0" fromWordArt="0" anchor="ctr" anchorCtr="0" forceAA="0" compatLnSpc="1">
            <a:prstTxWarp prst="textNoShape">
              <a:avLst/>
            </a:prstTxWarp>
            <a:no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zh-CN" altLang="en-US"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rPr>
              <a:t>数据安全管理办法</a:t>
            </a:r>
            <a:endParaRPr kumimoji="0" lang="en-US" altLang="zh-CN" sz="1166" b="0" i="1"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a:endParaRPr>
          </a:p>
        </p:txBody>
      </p:sp>
      <p:sp>
        <p:nvSpPr>
          <p:cNvPr id="47" name="Rectangle 125">
            <a:extLst>
              <a:ext uri="{FF2B5EF4-FFF2-40B4-BE49-F238E27FC236}">
                <a16:creationId xmlns:a16="http://schemas.microsoft.com/office/drawing/2014/main" id="{AEFC9136-67C0-461C-A9CD-FC5B7C62CCDB}"/>
              </a:ext>
            </a:extLst>
          </p:cNvPr>
          <p:cNvSpPr/>
          <p:nvPr/>
        </p:nvSpPr>
        <p:spPr>
          <a:xfrm>
            <a:off x="6399477" y="949459"/>
            <a:ext cx="1146468" cy="323165"/>
          </a:xfrm>
          <a:prstGeom prst="rect">
            <a:avLst/>
          </a:prstGeom>
          <a:solidFill>
            <a:srgbClr val="4BC1DD">
              <a:lumMod val="75000"/>
            </a:srgbClr>
          </a:solidFill>
        </p:spPr>
        <p:txBody>
          <a:bodyPr wrap="none">
            <a:sp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2.</a:t>
            </a:r>
            <a:r>
              <a:rPr kumimoji="0" lang="zh-CN" altLang="en-US" sz="15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路径规划</a:t>
            </a:r>
            <a:endParaRPr kumimoji="0" lang="en-US" sz="15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48" name="Rectangle 125">
            <a:extLst>
              <a:ext uri="{FF2B5EF4-FFF2-40B4-BE49-F238E27FC236}">
                <a16:creationId xmlns:a16="http://schemas.microsoft.com/office/drawing/2014/main" id="{955C27DC-7474-438E-B32F-EDA3189003FC}"/>
              </a:ext>
            </a:extLst>
          </p:cNvPr>
          <p:cNvSpPr/>
          <p:nvPr/>
        </p:nvSpPr>
        <p:spPr>
          <a:xfrm>
            <a:off x="6417173" y="2918367"/>
            <a:ext cx="1338828" cy="323165"/>
          </a:xfrm>
          <a:prstGeom prst="rect">
            <a:avLst/>
          </a:prstGeom>
          <a:solidFill>
            <a:srgbClr val="4BC1DD">
              <a:lumMod val="75000"/>
            </a:srgbClr>
          </a:solidFill>
        </p:spPr>
        <p:txBody>
          <a:bodyPr wrap="none">
            <a:spAutoFit/>
          </a:bodyPr>
          <a:lstStyle/>
          <a:p>
            <a:pPr marL="0" marR="0" lvl="0" indent="0" defTabSz="914341"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3.</a:t>
            </a:r>
            <a:r>
              <a:rPr kumimoji="0" lang="zh-CN" altLang="en-US" sz="15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成熟度建设</a:t>
            </a:r>
            <a:endParaRPr kumimoji="0" lang="en-US" sz="15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grpSp>
        <p:nvGrpSpPr>
          <p:cNvPr id="49" name="组合 48">
            <a:extLst>
              <a:ext uri="{FF2B5EF4-FFF2-40B4-BE49-F238E27FC236}">
                <a16:creationId xmlns:a16="http://schemas.microsoft.com/office/drawing/2014/main" id="{A4A0E232-5696-4881-9E92-805152F5CFFE}"/>
              </a:ext>
            </a:extLst>
          </p:cNvPr>
          <p:cNvGrpSpPr/>
          <p:nvPr/>
        </p:nvGrpSpPr>
        <p:grpSpPr>
          <a:xfrm>
            <a:off x="6041424" y="3362680"/>
            <a:ext cx="6162144" cy="3175281"/>
            <a:chOff x="5034520" y="2999161"/>
            <a:chExt cx="5135120" cy="2646067"/>
          </a:xfrm>
        </p:grpSpPr>
        <p:sp>
          <p:nvSpPr>
            <p:cNvPr id="50" name="矩形 49">
              <a:extLst>
                <a:ext uri="{FF2B5EF4-FFF2-40B4-BE49-F238E27FC236}">
                  <a16:creationId xmlns:a16="http://schemas.microsoft.com/office/drawing/2014/main" id="{784842AD-A2AC-4F17-9000-868D0BD50C2B}"/>
                </a:ext>
              </a:extLst>
            </p:cNvPr>
            <p:cNvSpPr/>
            <p:nvPr/>
          </p:nvSpPr>
          <p:spPr>
            <a:xfrm>
              <a:off x="5424626" y="5230471"/>
              <a:ext cx="4093990" cy="378467"/>
            </a:xfrm>
            <a:prstGeom prst="rect">
              <a:avLst/>
            </a:prstGeom>
            <a:solidFill>
              <a:srgbClr val="4BC1DD">
                <a:lumMod val="50000"/>
              </a:srgb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51" name="矩形 50">
              <a:extLst>
                <a:ext uri="{FF2B5EF4-FFF2-40B4-BE49-F238E27FC236}">
                  <a16:creationId xmlns:a16="http://schemas.microsoft.com/office/drawing/2014/main" id="{4A2AC7C4-D2C4-4FC5-BC94-485282A9588F}"/>
                </a:ext>
              </a:extLst>
            </p:cNvPr>
            <p:cNvSpPr/>
            <p:nvPr/>
          </p:nvSpPr>
          <p:spPr>
            <a:xfrm>
              <a:off x="6012048" y="4852004"/>
              <a:ext cx="1959611" cy="378467"/>
            </a:xfrm>
            <a:prstGeom prst="rect">
              <a:avLst/>
            </a:prstGeom>
            <a:solidFill>
              <a:srgbClr val="16D9DE"/>
            </a:solidFill>
            <a:ln w="12700" cap="flat" cmpd="sng" algn="ctr">
              <a:noFill/>
              <a:prstDash val="solid"/>
              <a:miter lim="800000"/>
            </a:ln>
            <a:effectLst/>
          </p:spPr>
          <p:txBody>
            <a:bodyPr rtlCol="0" anchor="ctr"/>
            <a:lstStyle/>
            <a:p>
              <a:pPr marL="0" marR="0" lvl="0" indent="0" algn="r" defTabSz="914364" eaLnBrk="1" fontAlgn="auto" latinLnBrk="0" hangingPunct="1">
                <a:lnSpc>
                  <a:spcPct val="100000"/>
                </a:lnSpc>
                <a:spcBef>
                  <a:spcPts val="0"/>
                </a:spcBef>
                <a:spcAft>
                  <a:spcPts val="0"/>
                </a:spcAft>
                <a:buClrTx/>
                <a:buSzTx/>
                <a:buFontTx/>
                <a:buNone/>
                <a:tabLst/>
                <a:defRPr/>
              </a:pPr>
              <a:endParaRPr kumimoji="0" lang="zh-CN" altLang="en-US" sz="96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52" name="矩形 51">
              <a:extLst>
                <a:ext uri="{FF2B5EF4-FFF2-40B4-BE49-F238E27FC236}">
                  <a16:creationId xmlns:a16="http://schemas.microsoft.com/office/drawing/2014/main" id="{56D7E260-E5E5-4A49-8EBA-9C6D5C919008}"/>
                </a:ext>
              </a:extLst>
            </p:cNvPr>
            <p:cNvSpPr/>
            <p:nvPr/>
          </p:nvSpPr>
          <p:spPr>
            <a:xfrm>
              <a:off x="6452803" y="4473536"/>
              <a:ext cx="1959611" cy="378467"/>
            </a:xfrm>
            <a:prstGeom prst="rect">
              <a:avLst/>
            </a:prstGeom>
            <a:solidFill>
              <a:srgbClr val="4BC1DD">
                <a:lumMod val="40000"/>
                <a:lumOff val="60000"/>
              </a:srgb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r>
                <a:rPr kumimoji="0" lang="zh-CN" altLang="en-US" sz="108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                              </a:t>
              </a:r>
              <a:endParaRPr kumimoji="0" lang="zh-CN" altLang="en-US" sz="96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53" name="矩形 52">
              <a:extLst>
                <a:ext uri="{FF2B5EF4-FFF2-40B4-BE49-F238E27FC236}">
                  <a16:creationId xmlns:a16="http://schemas.microsoft.com/office/drawing/2014/main" id="{94B47B4B-358A-42C8-8892-D970AD21D0E4}"/>
                </a:ext>
              </a:extLst>
            </p:cNvPr>
            <p:cNvSpPr/>
            <p:nvPr/>
          </p:nvSpPr>
          <p:spPr>
            <a:xfrm>
              <a:off x="6991853" y="4095070"/>
              <a:ext cx="1959611" cy="378467"/>
            </a:xfrm>
            <a:prstGeom prst="rect">
              <a:avLst/>
            </a:prstGeom>
            <a:solidFill>
              <a:srgbClr val="4BC1DD">
                <a:lumMod val="60000"/>
                <a:lumOff val="40000"/>
              </a:srgb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r>
                <a:rPr kumimoji="0" lang="zh-CN" altLang="en-US" sz="108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                              </a:t>
              </a:r>
              <a:endParaRPr kumimoji="0" lang="zh-CN" altLang="en-US" sz="96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54" name="矩形 53">
              <a:extLst>
                <a:ext uri="{FF2B5EF4-FFF2-40B4-BE49-F238E27FC236}">
                  <a16:creationId xmlns:a16="http://schemas.microsoft.com/office/drawing/2014/main" id="{43DEE085-91A5-478D-BD4F-0E480BC87952}"/>
                </a:ext>
              </a:extLst>
            </p:cNvPr>
            <p:cNvSpPr/>
            <p:nvPr/>
          </p:nvSpPr>
          <p:spPr>
            <a:xfrm>
              <a:off x="7432608" y="3716602"/>
              <a:ext cx="1959611" cy="378467"/>
            </a:xfrm>
            <a:prstGeom prst="rect">
              <a:avLst/>
            </a:prstGeom>
            <a:solidFill>
              <a:srgbClr val="4BC1DD">
                <a:lumMod val="75000"/>
              </a:srgb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r>
                <a:rPr kumimoji="0" lang="zh-CN" altLang="en-US" sz="108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                              </a:t>
              </a:r>
              <a:endParaRPr kumimoji="0" lang="zh-CN" altLang="en-US" sz="96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55" name="矩形 54">
              <a:extLst>
                <a:ext uri="{FF2B5EF4-FFF2-40B4-BE49-F238E27FC236}">
                  <a16:creationId xmlns:a16="http://schemas.microsoft.com/office/drawing/2014/main" id="{1CF4AF96-BDD9-4358-88C8-C1405DC967C3}"/>
                </a:ext>
              </a:extLst>
            </p:cNvPr>
            <p:cNvSpPr/>
            <p:nvPr/>
          </p:nvSpPr>
          <p:spPr>
            <a:xfrm>
              <a:off x="8305226" y="3338136"/>
              <a:ext cx="1086993" cy="378467"/>
            </a:xfrm>
            <a:prstGeom prst="rect">
              <a:avLst/>
            </a:prstGeom>
            <a:solidFill>
              <a:srgbClr val="4BC1DD">
                <a:lumMod val="50000"/>
              </a:srgbClr>
            </a:solidFill>
            <a:ln w="12700" cap="flat" cmpd="sng" algn="ctr">
              <a:noFill/>
              <a:prstDash val="solid"/>
              <a:miter lim="800000"/>
            </a:ln>
            <a:effectLst/>
          </p:spPr>
          <p:txBody>
            <a:bodyPr rtlCol="0" anchor="ctr"/>
            <a:lstStyle/>
            <a:p>
              <a:pPr marL="0" marR="0" lvl="0" indent="0" algn="r" defTabSz="914364" eaLnBrk="1" fontAlgn="auto" latinLnBrk="0" hangingPunct="1">
                <a:lnSpc>
                  <a:spcPct val="100000"/>
                </a:lnSpc>
                <a:spcBef>
                  <a:spcPts val="0"/>
                </a:spcBef>
                <a:spcAft>
                  <a:spcPts val="0"/>
                </a:spcAft>
                <a:buClrTx/>
                <a:buSzTx/>
                <a:buFontTx/>
                <a:buNone/>
                <a:tabLst/>
                <a:defRPr/>
              </a:pPr>
              <a:endParaRPr kumimoji="0" lang="zh-CN" altLang="en-US" sz="84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56" name="等腰三角形 55">
              <a:extLst>
                <a:ext uri="{FF2B5EF4-FFF2-40B4-BE49-F238E27FC236}">
                  <a16:creationId xmlns:a16="http://schemas.microsoft.com/office/drawing/2014/main" id="{1CB9D26B-0EE4-449A-868B-DFA5B3751E76}"/>
                </a:ext>
              </a:extLst>
            </p:cNvPr>
            <p:cNvSpPr/>
            <p:nvPr/>
          </p:nvSpPr>
          <p:spPr>
            <a:xfrm rot="5400000">
              <a:off x="9231523" y="3385153"/>
              <a:ext cx="563310" cy="241917"/>
            </a:xfrm>
            <a:prstGeom prst="triangle">
              <a:avLst/>
            </a:prstGeom>
            <a:solidFill>
              <a:srgbClr val="4BC1DD">
                <a:lumMod val="50000"/>
              </a:srgb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57" name="矩形 56">
              <a:extLst>
                <a:ext uri="{FF2B5EF4-FFF2-40B4-BE49-F238E27FC236}">
                  <a16:creationId xmlns:a16="http://schemas.microsoft.com/office/drawing/2014/main" id="{D2821AD5-DF96-4D1D-A340-851D7ABBF950}"/>
                </a:ext>
              </a:extLst>
            </p:cNvPr>
            <p:cNvSpPr/>
            <p:nvPr/>
          </p:nvSpPr>
          <p:spPr>
            <a:xfrm>
              <a:off x="5424626" y="3049058"/>
              <a:ext cx="1855269" cy="228316"/>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84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58" name="矩形 57">
              <a:extLst>
                <a:ext uri="{FF2B5EF4-FFF2-40B4-BE49-F238E27FC236}">
                  <a16:creationId xmlns:a16="http://schemas.microsoft.com/office/drawing/2014/main" id="{E48ECAE6-F217-474C-BD19-CE98D7ABDE3E}"/>
                </a:ext>
              </a:extLst>
            </p:cNvPr>
            <p:cNvSpPr/>
            <p:nvPr/>
          </p:nvSpPr>
          <p:spPr>
            <a:xfrm>
              <a:off x="5424626" y="3297033"/>
              <a:ext cx="927634" cy="228316"/>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cs typeface="+mn-cs"/>
                </a:rPr>
                <a:t>  </a:t>
              </a:r>
              <a:r>
                <a:rPr kumimoji="0" lang="zh-CN" altLang="en-US"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数据安全标准</a:t>
              </a:r>
            </a:p>
          </p:txBody>
        </p:sp>
        <p:sp>
          <p:nvSpPr>
            <p:cNvPr id="59" name="矩形 58">
              <a:extLst>
                <a:ext uri="{FF2B5EF4-FFF2-40B4-BE49-F238E27FC236}">
                  <a16:creationId xmlns:a16="http://schemas.microsoft.com/office/drawing/2014/main" id="{382BFB3F-68BD-4755-AAC0-A00B6C05F2F7}"/>
                </a:ext>
              </a:extLst>
            </p:cNvPr>
            <p:cNvSpPr/>
            <p:nvPr/>
          </p:nvSpPr>
          <p:spPr>
            <a:xfrm>
              <a:off x="5424626" y="3520813"/>
              <a:ext cx="927634" cy="228316"/>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cs typeface="+mn-cs"/>
                </a:rPr>
                <a:t>  </a:t>
              </a:r>
              <a:r>
                <a:rPr kumimoji="0" lang="zh-CN" altLang="en-US"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数据分级定级</a:t>
              </a:r>
            </a:p>
          </p:txBody>
        </p:sp>
        <p:sp>
          <p:nvSpPr>
            <p:cNvPr id="60" name="矩形 59">
              <a:extLst>
                <a:ext uri="{FF2B5EF4-FFF2-40B4-BE49-F238E27FC236}">
                  <a16:creationId xmlns:a16="http://schemas.microsoft.com/office/drawing/2014/main" id="{B102CB1F-B8F4-4DEF-9CAD-D72A6098DF8C}"/>
                </a:ext>
              </a:extLst>
            </p:cNvPr>
            <p:cNvSpPr/>
            <p:nvPr/>
          </p:nvSpPr>
          <p:spPr>
            <a:xfrm>
              <a:off x="5424626" y="3738543"/>
              <a:ext cx="927634" cy="228316"/>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cs typeface="+mn-cs"/>
                </a:rPr>
                <a:t>   </a:t>
              </a:r>
              <a:r>
                <a:rPr kumimoji="0" lang="zh-CN" altLang="en-US"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人员</a:t>
              </a:r>
              <a:r>
                <a:rPr kumimoji="0" lang="en-US" altLang="zh-CN"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技能</a:t>
              </a:r>
              <a:r>
                <a:rPr kumimoji="0" lang="en-US" altLang="zh-CN"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能力</a:t>
              </a:r>
            </a:p>
          </p:txBody>
        </p:sp>
        <p:sp>
          <p:nvSpPr>
            <p:cNvPr id="61" name="矩形 60">
              <a:extLst>
                <a:ext uri="{FF2B5EF4-FFF2-40B4-BE49-F238E27FC236}">
                  <a16:creationId xmlns:a16="http://schemas.microsoft.com/office/drawing/2014/main" id="{68AB4503-9045-4427-8B62-8465B83DFCEC}"/>
                </a:ext>
              </a:extLst>
            </p:cNvPr>
            <p:cNvSpPr/>
            <p:nvPr/>
          </p:nvSpPr>
          <p:spPr>
            <a:xfrm>
              <a:off x="6352260" y="3297033"/>
              <a:ext cx="927634" cy="228316"/>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组织架构职责</a:t>
              </a:r>
            </a:p>
          </p:txBody>
        </p:sp>
        <p:sp>
          <p:nvSpPr>
            <p:cNvPr id="62" name="矩形 61">
              <a:extLst>
                <a:ext uri="{FF2B5EF4-FFF2-40B4-BE49-F238E27FC236}">
                  <a16:creationId xmlns:a16="http://schemas.microsoft.com/office/drawing/2014/main" id="{9E1EEAAA-59E3-4DBD-8A4E-D7156D2FDA30}"/>
                </a:ext>
              </a:extLst>
            </p:cNvPr>
            <p:cNvSpPr/>
            <p:nvPr/>
          </p:nvSpPr>
          <p:spPr>
            <a:xfrm>
              <a:off x="6352260" y="3520813"/>
              <a:ext cx="927634" cy="228316"/>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cs typeface="+mn-cs"/>
                </a:rPr>
                <a:t> </a:t>
              </a:r>
              <a:r>
                <a:rPr kumimoji="0" lang="zh-CN" altLang="en-US"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数据流程管控</a:t>
              </a:r>
            </a:p>
          </p:txBody>
        </p:sp>
        <p:sp>
          <p:nvSpPr>
            <p:cNvPr id="63" name="矩形 62">
              <a:extLst>
                <a:ext uri="{FF2B5EF4-FFF2-40B4-BE49-F238E27FC236}">
                  <a16:creationId xmlns:a16="http://schemas.microsoft.com/office/drawing/2014/main" id="{B096180D-E2D9-4B04-88EF-BB3D4375474F}"/>
                </a:ext>
              </a:extLst>
            </p:cNvPr>
            <p:cNvSpPr/>
            <p:nvPr/>
          </p:nvSpPr>
          <p:spPr>
            <a:xfrm>
              <a:off x="6352260" y="3738543"/>
              <a:ext cx="927634" cy="228316"/>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cs typeface="+mn-cs"/>
                </a:rPr>
                <a:t>   </a:t>
              </a:r>
              <a:r>
                <a:rPr kumimoji="0" lang="zh-CN" altLang="en-US"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服务</a:t>
              </a:r>
              <a:r>
                <a:rPr kumimoji="0" lang="en-US" altLang="zh-CN"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基础设施</a:t>
              </a:r>
              <a:r>
                <a:rPr kumimoji="0" lang="en-US" altLang="zh-CN"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84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应用程序</a:t>
              </a:r>
            </a:p>
          </p:txBody>
        </p:sp>
        <p:sp>
          <p:nvSpPr>
            <p:cNvPr id="64" name="矩形 63">
              <a:extLst>
                <a:ext uri="{FF2B5EF4-FFF2-40B4-BE49-F238E27FC236}">
                  <a16:creationId xmlns:a16="http://schemas.microsoft.com/office/drawing/2014/main" id="{96CE6DC8-DAF8-451F-A2F2-1F62348E5577}"/>
                </a:ext>
              </a:extLst>
            </p:cNvPr>
            <p:cNvSpPr/>
            <p:nvPr/>
          </p:nvSpPr>
          <p:spPr>
            <a:xfrm>
              <a:off x="5090045" y="2999161"/>
              <a:ext cx="243858" cy="79206"/>
            </a:xfrm>
            <a:prstGeom prst="rect">
              <a:avLst/>
            </a:prstGeom>
            <a:solidFill>
              <a:srgbClr val="4BC1DD">
                <a:lumMod val="40000"/>
                <a:lumOff val="60000"/>
              </a:srgb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65" name="矩形 64">
              <a:extLst>
                <a:ext uri="{FF2B5EF4-FFF2-40B4-BE49-F238E27FC236}">
                  <a16:creationId xmlns:a16="http://schemas.microsoft.com/office/drawing/2014/main" id="{514AC22B-2345-4256-A43F-C7FAE7A1979F}"/>
                </a:ext>
              </a:extLst>
            </p:cNvPr>
            <p:cNvSpPr/>
            <p:nvPr/>
          </p:nvSpPr>
          <p:spPr>
            <a:xfrm>
              <a:off x="5090045" y="5566022"/>
              <a:ext cx="243858" cy="79206"/>
            </a:xfrm>
            <a:prstGeom prst="rect">
              <a:avLst/>
            </a:prstGeom>
            <a:solidFill>
              <a:srgbClr val="4BC1DD">
                <a:lumMod val="40000"/>
                <a:lumOff val="60000"/>
              </a:srgb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66" name="矩形 65">
              <a:extLst>
                <a:ext uri="{FF2B5EF4-FFF2-40B4-BE49-F238E27FC236}">
                  <a16:creationId xmlns:a16="http://schemas.microsoft.com/office/drawing/2014/main" id="{513C16EB-9519-4B8E-AFA8-AEB825BA1B00}"/>
                </a:ext>
              </a:extLst>
            </p:cNvPr>
            <p:cNvSpPr/>
            <p:nvPr/>
          </p:nvSpPr>
          <p:spPr>
            <a:xfrm>
              <a:off x="5160372" y="3087167"/>
              <a:ext cx="98099" cy="2470055"/>
            </a:xfrm>
            <a:prstGeom prst="rect">
              <a:avLst/>
            </a:prstGeom>
            <a:solidFill>
              <a:srgbClr val="4BC1DD">
                <a:lumMod val="40000"/>
                <a:lumOff val="60000"/>
              </a:srgb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67" name="矩形 66">
              <a:extLst>
                <a:ext uri="{FF2B5EF4-FFF2-40B4-BE49-F238E27FC236}">
                  <a16:creationId xmlns:a16="http://schemas.microsoft.com/office/drawing/2014/main" id="{871C25C2-1C97-4250-A4DC-7FA31F937FF4}"/>
                </a:ext>
              </a:extLst>
            </p:cNvPr>
            <p:cNvSpPr/>
            <p:nvPr/>
          </p:nvSpPr>
          <p:spPr>
            <a:xfrm>
              <a:off x="5034520" y="4220890"/>
              <a:ext cx="344744" cy="25264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r>
                <a:rPr kumimoji="0" lang="zh-CN" altLang="en-US" sz="840" b="1" i="0" u="none" strike="noStrike" kern="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t>文化</a:t>
              </a:r>
              <a:endParaRPr kumimoji="0" lang="en-US" altLang="zh-CN" sz="840" b="1" i="0" u="none" strike="noStrike" kern="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a:p>
              <a:pPr marL="0" marR="0" lvl="0" indent="0" algn="ctr" defTabSz="914364" eaLnBrk="1" fontAlgn="auto" latinLnBrk="0" hangingPunct="1">
                <a:lnSpc>
                  <a:spcPct val="100000"/>
                </a:lnSpc>
                <a:spcBef>
                  <a:spcPts val="0"/>
                </a:spcBef>
                <a:spcAft>
                  <a:spcPts val="0"/>
                </a:spcAft>
                <a:buClrTx/>
                <a:buSzTx/>
                <a:buFontTx/>
                <a:buNone/>
                <a:tabLst/>
                <a:defRPr/>
              </a:pPr>
              <a:r>
                <a:rPr kumimoji="0" lang="zh-CN" altLang="en-US" sz="840" b="1" i="0" u="none" strike="noStrike" kern="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t>建设</a:t>
              </a:r>
            </a:p>
          </p:txBody>
        </p:sp>
        <p:sp>
          <p:nvSpPr>
            <p:cNvPr id="68" name="矩形 67">
              <a:extLst>
                <a:ext uri="{FF2B5EF4-FFF2-40B4-BE49-F238E27FC236}">
                  <a16:creationId xmlns:a16="http://schemas.microsoft.com/office/drawing/2014/main" id="{23F81290-14A9-4622-8EA1-EEFD7D93AE15}"/>
                </a:ext>
              </a:extLst>
            </p:cNvPr>
            <p:cNvSpPr/>
            <p:nvPr/>
          </p:nvSpPr>
          <p:spPr>
            <a:xfrm>
              <a:off x="5496498" y="3127789"/>
              <a:ext cx="75400" cy="7398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69" name="矩形 68">
              <a:extLst>
                <a:ext uri="{FF2B5EF4-FFF2-40B4-BE49-F238E27FC236}">
                  <a16:creationId xmlns:a16="http://schemas.microsoft.com/office/drawing/2014/main" id="{17CD9482-3345-4456-A055-85B4B1758C1C}"/>
                </a:ext>
              </a:extLst>
            </p:cNvPr>
            <p:cNvSpPr/>
            <p:nvPr/>
          </p:nvSpPr>
          <p:spPr>
            <a:xfrm>
              <a:off x="5911271" y="3125823"/>
              <a:ext cx="75400" cy="73989"/>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70" name="矩形 69">
              <a:extLst>
                <a:ext uri="{FF2B5EF4-FFF2-40B4-BE49-F238E27FC236}">
                  <a16:creationId xmlns:a16="http://schemas.microsoft.com/office/drawing/2014/main" id="{AB85A81C-B527-4CA5-B2C8-D85104904E16}"/>
                </a:ext>
              </a:extLst>
            </p:cNvPr>
            <p:cNvSpPr/>
            <p:nvPr/>
          </p:nvSpPr>
          <p:spPr>
            <a:xfrm>
              <a:off x="6541656" y="3125823"/>
              <a:ext cx="75400" cy="73989"/>
            </a:xfrm>
            <a:prstGeom prst="rect">
              <a:avLst/>
            </a:prstGeom>
            <a:solidFill>
              <a:srgbClr val="16D9DE"/>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71" name="矩形 70">
              <a:extLst>
                <a:ext uri="{FF2B5EF4-FFF2-40B4-BE49-F238E27FC236}">
                  <a16:creationId xmlns:a16="http://schemas.microsoft.com/office/drawing/2014/main" id="{69EAA1F3-185E-45F2-A153-6821A63B9A8D}"/>
                </a:ext>
              </a:extLst>
            </p:cNvPr>
            <p:cNvSpPr/>
            <p:nvPr/>
          </p:nvSpPr>
          <p:spPr>
            <a:xfrm>
              <a:off x="6632379" y="3125823"/>
              <a:ext cx="75400" cy="73989"/>
            </a:xfrm>
            <a:prstGeom prst="rect">
              <a:avLst/>
            </a:prstGeom>
            <a:solidFill>
              <a:srgbClr val="4BC1DD">
                <a:lumMod val="40000"/>
                <a:lumOff val="60000"/>
              </a:srgb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72" name="矩形 71">
              <a:extLst>
                <a:ext uri="{FF2B5EF4-FFF2-40B4-BE49-F238E27FC236}">
                  <a16:creationId xmlns:a16="http://schemas.microsoft.com/office/drawing/2014/main" id="{CF3E8B54-19CA-42B1-B27C-A0B57C015044}"/>
                </a:ext>
              </a:extLst>
            </p:cNvPr>
            <p:cNvSpPr/>
            <p:nvPr/>
          </p:nvSpPr>
          <p:spPr>
            <a:xfrm>
              <a:off x="6720953" y="3125823"/>
              <a:ext cx="75400" cy="73989"/>
            </a:xfrm>
            <a:prstGeom prst="rect">
              <a:avLst/>
            </a:prstGeom>
            <a:solidFill>
              <a:srgbClr val="4BC1DD">
                <a:lumMod val="60000"/>
                <a:lumOff val="40000"/>
              </a:srgb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73" name="矩形 72">
              <a:extLst>
                <a:ext uri="{FF2B5EF4-FFF2-40B4-BE49-F238E27FC236}">
                  <a16:creationId xmlns:a16="http://schemas.microsoft.com/office/drawing/2014/main" id="{F096E5FB-810C-4CF6-9193-6F06A5D680F6}"/>
                </a:ext>
              </a:extLst>
            </p:cNvPr>
            <p:cNvSpPr/>
            <p:nvPr/>
          </p:nvSpPr>
          <p:spPr>
            <a:xfrm>
              <a:off x="6811675" y="3125823"/>
              <a:ext cx="75400" cy="73989"/>
            </a:xfrm>
            <a:prstGeom prst="rect">
              <a:avLst/>
            </a:prstGeom>
            <a:solidFill>
              <a:srgbClr val="4BC1DD">
                <a:lumMod val="75000"/>
              </a:srgbClr>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74" name="文本框 73">
              <a:extLst>
                <a:ext uri="{FF2B5EF4-FFF2-40B4-BE49-F238E27FC236}">
                  <a16:creationId xmlns:a16="http://schemas.microsoft.com/office/drawing/2014/main" id="{EF15012F-2FC7-4DD8-88B1-39B7CD7E8AC0}"/>
                </a:ext>
              </a:extLst>
            </p:cNvPr>
            <p:cNvSpPr txBox="1"/>
            <p:nvPr/>
          </p:nvSpPr>
          <p:spPr>
            <a:xfrm>
              <a:off x="5566227" y="3096973"/>
              <a:ext cx="1599816" cy="138499"/>
            </a:xfrm>
            <a:prstGeom prst="rect">
              <a:avLst/>
            </a:prstGeom>
            <a:noFill/>
          </p:spPr>
          <p:txBody>
            <a:bodyPr wrap="square" rtlCol="0">
              <a:spAutoFit/>
            </a:bodyPr>
            <a:lstStyle/>
            <a:p>
              <a:pPr marL="0" marR="0" lvl="0" indent="0" defTabSz="914364" eaLnBrk="1" fontAlgn="auto" latinLnBrk="0" hangingPunct="1">
                <a:lnSpc>
                  <a:spcPct val="100000"/>
                </a:lnSpc>
                <a:spcBef>
                  <a:spcPts val="0"/>
                </a:spcBef>
                <a:spcAft>
                  <a:spcPts val="0"/>
                </a:spcAft>
                <a:buClrTx/>
                <a:buSzTx/>
                <a:buFontTx/>
                <a:buNone/>
                <a:tabLst/>
                <a:defRPr/>
              </a:pPr>
              <a:r>
                <a:rPr kumimoji="0" lang="zh-CN" altLang="en-US" sz="48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新增</a:t>
              </a:r>
              <a:r>
                <a:rPr kumimoji="0" lang="zh-CN" altLang="en-US" sz="48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         </a:t>
              </a:r>
              <a:r>
                <a:rPr kumimoji="0" lang="zh-CN" altLang="en-US" sz="48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回顾与完善</a:t>
              </a:r>
              <a:endParaRPr kumimoji="0" lang="zh-CN" altLang="en-US" sz="108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75" name="矩形 74">
              <a:extLst>
                <a:ext uri="{FF2B5EF4-FFF2-40B4-BE49-F238E27FC236}">
                  <a16:creationId xmlns:a16="http://schemas.microsoft.com/office/drawing/2014/main" id="{E9176DEC-E998-44C3-A8FC-B178C4638483}"/>
                </a:ext>
              </a:extLst>
            </p:cNvPr>
            <p:cNvSpPr/>
            <p:nvPr/>
          </p:nvSpPr>
          <p:spPr>
            <a:xfrm>
              <a:off x="6366135" y="4294562"/>
              <a:ext cx="780396" cy="184666"/>
            </a:xfrm>
            <a:prstGeom prst="rect">
              <a:avLst/>
            </a:prstGeom>
          </p:spPr>
          <p:txBody>
            <a:bodyPr wrap="none">
              <a:spAutoFit/>
            </a:bodyPr>
            <a:lstStyle/>
            <a:p>
              <a:pPr marL="0" marR="0" lvl="0" indent="0"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rPr>
                <a:t>定期回顾与发布</a:t>
              </a:r>
              <a:endParaRPr kumimoji="0" lang="zh-CN" altLang="en-US" sz="108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76" name="矩形 75">
              <a:extLst>
                <a:ext uri="{FF2B5EF4-FFF2-40B4-BE49-F238E27FC236}">
                  <a16:creationId xmlns:a16="http://schemas.microsoft.com/office/drawing/2014/main" id="{B207C0B0-6201-40F6-9498-68439B5B90A8}"/>
                </a:ext>
              </a:extLst>
            </p:cNvPr>
            <p:cNvSpPr/>
            <p:nvPr/>
          </p:nvSpPr>
          <p:spPr>
            <a:xfrm>
              <a:off x="7431040" y="3541484"/>
              <a:ext cx="780396" cy="184666"/>
            </a:xfrm>
            <a:prstGeom prst="rect">
              <a:avLst/>
            </a:prstGeom>
          </p:spPr>
          <p:txBody>
            <a:bodyPr wrap="none">
              <a:spAutoFit/>
            </a:bodyPr>
            <a:lstStyle/>
            <a:p>
              <a:pPr marL="0" marR="0" lvl="0" indent="0"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rPr>
                <a:t>定期回顾与发布</a:t>
              </a:r>
              <a:endParaRPr kumimoji="0" lang="zh-CN" altLang="en-US" sz="108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pic>
          <p:nvPicPr>
            <p:cNvPr id="77" name="图片 76">
              <a:extLst>
                <a:ext uri="{FF2B5EF4-FFF2-40B4-BE49-F238E27FC236}">
                  <a16:creationId xmlns:a16="http://schemas.microsoft.com/office/drawing/2014/main" id="{D58C2F08-9526-4876-89B0-4EC659421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261" y="4206064"/>
              <a:ext cx="176994" cy="176994"/>
            </a:xfrm>
            <a:prstGeom prst="rect">
              <a:avLst/>
            </a:prstGeom>
          </p:spPr>
        </p:pic>
        <p:pic>
          <p:nvPicPr>
            <p:cNvPr id="78" name="图片 77">
              <a:extLst>
                <a:ext uri="{FF2B5EF4-FFF2-40B4-BE49-F238E27FC236}">
                  <a16:creationId xmlns:a16="http://schemas.microsoft.com/office/drawing/2014/main" id="{BA1A67EA-08E6-41FD-B2D6-F180AE21A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123" y="3458897"/>
              <a:ext cx="176994" cy="176994"/>
            </a:xfrm>
            <a:prstGeom prst="rect">
              <a:avLst/>
            </a:prstGeom>
          </p:spPr>
        </p:pic>
        <p:sp>
          <p:nvSpPr>
            <p:cNvPr id="79" name="矩形 78">
              <a:extLst>
                <a:ext uri="{FF2B5EF4-FFF2-40B4-BE49-F238E27FC236}">
                  <a16:creationId xmlns:a16="http://schemas.microsoft.com/office/drawing/2014/main" id="{A19C52DE-2EA0-4F7E-B085-F98118C8812B}"/>
                </a:ext>
              </a:extLst>
            </p:cNvPr>
            <p:cNvSpPr/>
            <p:nvPr/>
          </p:nvSpPr>
          <p:spPr>
            <a:xfrm>
              <a:off x="8752529" y="3451239"/>
              <a:ext cx="511892" cy="184666"/>
            </a:xfrm>
            <a:prstGeom prst="rect">
              <a:avLst/>
            </a:prstGeom>
          </p:spPr>
          <p:txBody>
            <a:bodyPr wrap="none">
              <a:spAutoFit/>
            </a:bodyPr>
            <a:lstStyle/>
            <a:p>
              <a:pPr marL="0" marR="0" lvl="0" indent="0" algn="r" defTabSz="914364" eaLnBrk="1" fontAlgn="auto" latinLnBrk="0" hangingPunct="1">
                <a:lnSpc>
                  <a:spcPct val="100000"/>
                </a:lnSpc>
                <a:spcBef>
                  <a:spcPts val="0"/>
                </a:spcBef>
                <a:spcAft>
                  <a:spcPts val="0"/>
                </a:spcAft>
                <a:buClrTx/>
                <a:buSzTx/>
                <a:buFontTx/>
                <a:buNone/>
                <a:tabLst/>
                <a:defRPr/>
              </a:pPr>
              <a:r>
                <a:rPr kumimoji="0" lang="zh-CN" altLang="en-US" sz="84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全面治理</a:t>
              </a:r>
            </a:p>
          </p:txBody>
        </p:sp>
        <p:cxnSp>
          <p:nvCxnSpPr>
            <p:cNvPr id="80" name="直接连接符 79">
              <a:extLst>
                <a:ext uri="{FF2B5EF4-FFF2-40B4-BE49-F238E27FC236}">
                  <a16:creationId xmlns:a16="http://schemas.microsoft.com/office/drawing/2014/main" id="{F5BBA622-587E-40A3-B372-C654FBC6C2B2}"/>
                </a:ext>
              </a:extLst>
            </p:cNvPr>
            <p:cNvCxnSpPr>
              <a:cxnSpLocks/>
            </p:cNvCxnSpPr>
            <p:nvPr/>
          </p:nvCxnSpPr>
          <p:spPr>
            <a:xfrm>
              <a:off x="9792900" y="3000960"/>
              <a:ext cx="331136" cy="0"/>
            </a:xfrm>
            <a:prstGeom prst="line">
              <a:avLst/>
            </a:prstGeom>
            <a:noFill/>
            <a:ln w="19050" cap="flat" cmpd="sng" algn="ctr">
              <a:solidFill>
                <a:srgbClr val="4BC1DD"/>
              </a:solidFill>
              <a:prstDash val="solid"/>
              <a:miter lim="800000"/>
            </a:ln>
            <a:effectLst/>
          </p:spPr>
        </p:cxnSp>
        <p:cxnSp>
          <p:nvCxnSpPr>
            <p:cNvPr id="81" name="直接连接符 80">
              <a:extLst>
                <a:ext uri="{FF2B5EF4-FFF2-40B4-BE49-F238E27FC236}">
                  <a16:creationId xmlns:a16="http://schemas.microsoft.com/office/drawing/2014/main" id="{4DD9F179-D258-4999-BD59-EDBF9F5F663A}"/>
                </a:ext>
              </a:extLst>
            </p:cNvPr>
            <p:cNvCxnSpPr>
              <a:cxnSpLocks/>
            </p:cNvCxnSpPr>
            <p:nvPr/>
          </p:nvCxnSpPr>
          <p:spPr>
            <a:xfrm>
              <a:off x="9792900" y="5606769"/>
              <a:ext cx="331136" cy="0"/>
            </a:xfrm>
            <a:prstGeom prst="line">
              <a:avLst/>
            </a:prstGeom>
            <a:noFill/>
            <a:ln w="19050" cap="flat" cmpd="sng" algn="ctr">
              <a:solidFill>
                <a:srgbClr val="4BC1DD"/>
              </a:solidFill>
              <a:prstDash val="solid"/>
              <a:miter lim="800000"/>
            </a:ln>
            <a:effectLst/>
          </p:spPr>
        </p:cxnSp>
        <p:cxnSp>
          <p:nvCxnSpPr>
            <p:cNvPr id="82" name="直接连接符 81">
              <a:extLst>
                <a:ext uri="{FF2B5EF4-FFF2-40B4-BE49-F238E27FC236}">
                  <a16:creationId xmlns:a16="http://schemas.microsoft.com/office/drawing/2014/main" id="{0B689D99-332E-4A66-A6CC-280358F60970}"/>
                </a:ext>
              </a:extLst>
            </p:cNvPr>
            <p:cNvCxnSpPr>
              <a:cxnSpLocks/>
            </p:cNvCxnSpPr>
            <p:nvPr/>
          </p:nvCxnSpPr>
          <p:spPr>
            <a:xfrm>
              <a:off x="9792900" y="5232266"/>
              <a:ext cx="331136" cy="0"/>
            </a:xfrm>
            <a:prstGeom prst="line">
              <a:avLst/>
            </a:prstGeom>
            <a:noFill/>
            <a:ln w="19050" cap="flat" cmpd="sng" algn="ctr">
              <a:solidFill>
                <a:srgbClr val="4BC1DD"/>
              </a:solidFill>
              <a:prstDash val="solid"/>
              <a:miter lim="800000"/>
            </a:ln>
            <a:effectLst/>
          </p:spPr>
        </p:cxnSp>
        <p:sp>
          <p:nvSpPr>
            <p:cNvPr id="83" name="矩形 82">
              <a:extLst>
                <a:ext uri="{FF2B5EF4-FFF2-40B4-BE49-F238E27FC236}">
                  <a16:creationId xmlns:a16="http://schemas.microsoft.com/office/drawing/2014/main" id="{2F154F67-DD21-4FA0-823C-0C8A5EC2489B}"/>
                </a:ext>
              </a:extLst>
            </p:cNvPr>
            <p:cNvSpPr/>
            <p:nvPr/>
          </p:nvSpPr>
          <p:spPr>
            <a:xfrm>
              <a:off x="9836750" y="5300309"/>
              <a:ext cx="332890" cy="292388"/>
            </a:xfrm>
            <a:prstGeom prst="rect">
              <a:avLst/>
            </a:prstGeom>
          </p:spPr>
          <p:txBody>
            <a:bodyPr wrap="none">
              <a:spAutoFit/>
            </a:bodyPr>
            <a:lstStyle/>
            <a:p>
              <a:pPr marL="0" marR="0" lvl="0" indent="0"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rPr>
                <a:t>基础</a:t>
              </a:r>
              <a:endParaRPr kumimoji="0" lang="en-US" altLang="zh-CN"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endParaRPr>
            </a:p>
            <a:p>
              <a:pPr marL="0" marR="0" lvl="0" indent="0"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rPr>
                <a:t>建设</a:t>
              </a:r>
              <a:endParaRPr kumimoji="0" lang="zh-CN" altLang="en-US" sz="108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cxnSp>
          <p:nvCxnSpPr>
            <p:cNvPr id="84" name="直接连接符 83">
              <a:extLst>
                <a:ext uri="{FF2B5EF4-FFF2-40B4-BE49-F238E27FC236}">
                  <a16:creationId xmlns:a16="http://schemas.microsoft.com/office/drawing/2014/main" id="{E0856E95-AF17-4CC0-B3A9-223E6FC94B7E}"/>
                </a:ext>
              </a:extLst>
            </p:cNvPr>
            <p:cNvCxnSpPr>
              <a:cxnSpLocks/>
            </p:cNvCxnSpPr>
            <p:nvPr/>
          </p:nvCxnSpPr>
          <p:spPr>
            <a:xfrm>
              <a:off x="9792900" y="5093159"/>
              <a:ext cx="331136" cy="0"/>
            </a:xfrm>
            <a:prstGeom prst="line">
              <a:avLst/>
            </a:prstGeom>
            <a:noFill/>
            <a:ln w="19050" cap="flat" cmpd="sng" algn="ctr">
              <a:solidFill>
                <a:srgbClr val="4BC1DD"/>
              </a:solidFill>
              <a:prstDash val="solid"/>
              <a:miter lim="800000"/>
            </a:ln>
            <a:effectLst/>
          </p:spPr>
        </p:cxnSp>
        <p:sp>
          <p:nvSpPr>
            <p:cNvPr id="85" name="矩形 84">
              <a:extLst>
                <a:ext uri="{FF2B5EF4-FFF2-40B4-BE49-F238E27FC236}">
                  <a16:creationId xmlns:a16="http://schemas.microsoft.com/office/drawing/2014/main" id="{820545C3-24FE-43DC-98CC-691A09F820A4}"/>
                </a:ext>
              </a:extLst>
            </p:cNvPr>
            <p:cNvSpPr/>
            <p:nvPr/>
          </p:nvSpPr>
          <p:spPr>
            <a:xfrm>
              <a:off x="9832975" y="3927663"/>
              <a:ext cx="332890" cy="292388"/>
            </a:xfrm>
            <a:prstGeom prst="rect">
              <a:avLst/>
            </a:prstGeom>
          </p:spPr>
          <p:txBody>
            <a:bodyPr wrap="none">
              <a:spAutoFit/>
            </a:bodyPr>
            <a:lstStyle/>
            <a:p>
              <a:pPr marL="0" marR="0" lvl="0" indent="0"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rPr>
                <a:t>内容</a:t>
              </a:r>
              <a:endParaRPr kumimoji="0" lang="en-US" altLang="zh-CN"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endParaRPr>
            </a:p>
            <a:p>
              <a:pPr marL="0" marR="0" lvl="0" indent="0" defTabSz="914364" eaLnBrk="1" fontAlgn="auto" latinLnBrk="0" hangingPunct="1">
                <a:lnSpc>
                  <a:spcPct val="10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5B9BD5"/>
                  </a:solidFill>
                  <a:effectLst/>
                  <a:uLnTx/>
                  <a:uFillTx/>
                  <a:latin typeface="黑体" panose="02010609060101010101" pitchFamily="49" charset="-122"/>
                  <a:ea typeface="黑体" panose="02010609060101010101" pitchFamily="49" charset="-122"/>
                </a:rPr>
                <a:t>建设</a:t>
              </a:r>
              <a:endParaRPr kumimoji="0" lang="zh-CN" altLang="en-US" sz="108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cxnSp>
          <p:nvCxnSpPr>
            <p:cNvPr id="86" name="直接连接符 85">
              <a:extLst>
                <a:ext uri="{FF2B5EF4-FFF2-40B4-BE49-F238E27FC236}">
                  <a16:creationId xmlns:a16="http://schemas.microsoft.com/office/drawing/2014/main" id="{88519BC8-5D36-40FD-A3C6-BD9B59D63E23}"/>
                </a:ext>
              </a:extLst>
            </p:cNvPr>
            <p:cNvCxnSpPr>
              <a:cxnSpLocks/>
            </p:cNvCxnSpPr>
            <p:nvPr/>
          </p:nvCxnSpPr>
          <p:spPr>
            <a:xfrm>
              <a:off x="9960827" y="3007441"/>
              <a:ext cx="0" cy="845260"/>
            </a:xfrm>
            <a:prstGeom prst="line">
              <a:avLst/>
            </a:prstGeom>
            <a:noFill/>
            <a:ln w="19050" cap="flat" cmpd="sng" algn="ctr">
              <a:solidFill>
                <a:srgbClr val="4BC1DD"/>
              </a:solidFill>
              <a:prstDash val="solid"/>
              <a:miter lim="800000"/>
            </a:ln>
            <a:effectLst/>
          </p:spPr>
        </p:cxnSp>
        <p:cxnSp>
          <p:nvCxnSpPr>
            <p:cNvPr id="87" name="直接连接符 86">
              <a:extLst>
                <a:ext uri="{FF2B5EF4-FFF2-40B4-BE49-F238E27FC236}">
                  <a16:creationId xmlns:a16="http://schemas.microsoft.com/office/drawing/2014/main" id="{4E42817B-1666-41BE-9EAC-191085C8D484}"/>
                </a:ext>
              </a:extLst>
            </p:cNvPr>
            <p:cNvCxnSpPr>
              <a:cxnSpLocks/>
            </p:cNvCxnSpPr>
            <p:nvPr/>
          </p:nvCxnSpPr>
          <p:spPr>
            <a:xfrm>
              <a:off x="9957052" y="4240140"/>
              <a:ext cx="0" cy="845260"/>
            </a:xfrm>
            <a:prstGeom prst="line">
              <a:avLst/>
            </a:prstGeom>
            <a:noFill/>
            <a:ln w="19050" cap="flat" cmpd="sng" algn="ctr">
              <a:solidFill>
                <a:srgbClr val="4BC1DD"/>
              </a:solidFill>
              <a:prstDash val="solid"/>
              <a:miter lim="800000"/>
            </a:ln>
            <a:effectLst/>
          </p:spPr>
        </p:cxnSp>
        <p:sp>
          <p:nvSpPr>
            <p:cNvPr id="88" name="矩形 87">
              <a:extLst>
                <a:ext uri="{FF2B5EF4-FFF2-40B4-BE49-F238E27FC236}">
                  <a16:creationId xmlns:a16="http://schemas.microsoft.com/office/drawing/2014/main" id="{62E698E6-3E05-48C9-AB53-F24FFCE91A0D}"/>
                </a:ext>
              </a:extLst>
            </p:cNvPr>
            <p:cNvSpPr/>
            <p:nvPr/>
          </p:nvSpPr>
          <p:spPr>
            <a:xfrm>
              <a:off x="5807714" y="5415429"/>
              <a:ext cx="461475" cy="87149"/>
            </a:xfrm>
            <a:prstGeom prst="rect">
              <a:avLst/>
            </a:prstGeom>
            <a:solidFill>
              <a:sysClr val="window" lastClr="FFFFFF"/>
            </a:solid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89" name="矩形 88">
              <a:extLst>
                <a:ext uri="{FF2B5EF4-FFF2-40B4-BE49-F238E27FC236}">
                  <a16:creationId xmlns:a16="http://schemas.microsoft.com/office/drawing/2014/main" id="{FBD0441E-2D81-4164-9099-5D2C606F369A}"/>
                </a:ext>
              </a:extLst>
            </p:cNvPr>
            <p:cNvSpPr/>
            <p:nvPr/>
          </p:nvSpPr>
          <p:spPr>
            <a:xfrm>
              <a:off x="6776647" y="5415429"/>
              <a:ext cx="461475" cy="87149"/>
            </a:xfrm>
            <a:prstGeom prst="rect">
              <a:avLst/>
            </a:prstGeom>
            <a:solidFill>
              <a:sysClr val="window" lastClr="FFFFFF"/>
            </a:solid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0" name="矩形 89">
              <a:extLst>
                <a:ext uri="{FF2B5EF4-FFF2-40B4-BE49-F238E27FC236}">
                  <a16:creationId xmlns:a16="http://schemas.microsoft.com/office/drawing/2014/main" id="{BC82C9A4-E64A-4A4C-AE12-EFE0CA2AB98B}"/>
                </a:ext>
              </a:extLst>
            </p:cNvPr>
            <p:cNvSpPr/>
            <p:nvPr/>
          </p:nvSpPr>
          <p:spPr>
            <a:xfrm>
              <a:off x="7745581" y="5415429"/>
              <a:ext cx="461475" cy="87149"/>
            </a:xfrm>
            <a:prstGeom prst="rect">
              <a:avLst/>
            </a:prstGeom>
            <a:solidFill>
              <a:sysClr val="window" lastClr="FFFFFF"/>
            </a:solid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1" name="矩形 90">
              <a:extLst>
                <a:ext uri="{FF2B5EF4-FFF2-40B4-BE49-F238E27FC236}">
                  <a16:creationId xmlns:a16="http://schemas.microsoft.com/office/drawing/2014/main" id="{3E8BE9D1-9D74-406D-819B-405F23AE2E3A}"/>
                </a:ext>
              </a:extLst>
            </p:cNvPr>
            <p:cNvSpPr/>
            <p:nvPr/>
          </p:nvSpPr>
          <p:spPr>
            <a:xfrm>
              <a:off x="8714514" y="5415429"/>
              <a:ext cx="461475" cy="87149"/>
            </a:xfrm>
            <a:prstGeom prst="rect">
              <a:avLst/>
            </a:prstGeom>
            <a:solidFill>
              <a:sysClr val="window" lastClr="FFFFFF"/>
            </a:solid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2" name="矩形 91">
              <a:extLst>
                <a:ext uri="{FF2B5EF4-FFF2-40B4-BE49-F238E27FC236}">
                  <a16:creationId xmlns:a16="http://schemas.microsoft.com/office/drawing/2014/main" id="{FC5A3145-BD35-480C-B85D-9A1CDB7DA2AD}"/>
                </a:ext>
              </a:extLst>
            </p:cNvPr>
            <p:cNvSpPr/>
            <p:nvPr/>
          </p:nvSpPr>
          <p:spPr>
            <a:xfrm>
              <a:off x="7745581" y="5255060"/>
              <a:ext cx="461475" cy="133311"/>
            </a:xfrm>
            <a:prstGeom prst="rect">
              <a:avLst/>
            </a:prstGeom>
            <a:no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3" name="矩形 92">
              <a:extLst>
                <a:ext uri="{FF2B5EF4-FFF2-40B4-BE49-F238E27FC236}">
                  <a16:creationId xmlns:a16="http://schemas.microsoft.com/office/drawing/2014/main" id="{8C9FD76B-1BEF-4751-978B-8E2A6BEE4349}"/>
                </a:ext>
              </a:extLst>
            </p:cNvPr>
            <p:cNvSpPr/>
            <p:nvPr/>
          </p:nvSpPr>
          <p:spPr>
            <a:xfrm>
              <a:off x="6776647" y="5253518"/>
              <a:ext cx="461475" cy="133311"/>
            </a:xfrm>
            <a:prstGeom prst="rect">
              <a:avLst/>
            </a:prstGeom>
            <a:noFill/>
            <a:ln w="28575" cap="flat" cmpd="sng" algn="ctr">
              <a:solidFill>
                <a:sysClr val="window" lastClr="FFFFFF"/>
              </a:solidFill>
              <a:prstDash val="dash"/>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4" name="矩形 93">
              <a:extLst>
                <a:ext uri="{FF2B5EF4-FFF2-40B4-BE49-F238E27FC236}">
                  <a16:creationId xmlns:a16="http://schemas.microsoft.com/office/drawing/2014/main" id="{D3D5173C-A26E-47C9-9FBD-89AC533EB36B}"/>
                </a:ext>
              </a:extLst>
            </p:cNvPr>
            <p:cNvSpPr/>
            <p:nvPr/>
          </p:nvSpPr>
          <p:spPr>
            <a:xfrm>
              <a:off x="8714514" y="5253518"/>
              <a:ext cx="461475" cy="133311"/>
            </a:xfrm>
            <a:prstGeom prst="rect">
              <a:avLst/>
            </a:prstGeom>
            <a:no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5" name="矩形 94">
              <a:extLst>
                <a:ext uri="{FF2B5EF4-FFF2-40B4-BE49-F238E27FC236}">
                  <a16:creationId xmlns:a16="http://schemas.microsoft.com/office/drawing/2014/main" id="{D370D59A-E676-43F8-88F2-7F52D8FB59AB}"/>
                </a:ext>
              </a:extLst>
            </p:cNvPr>
            <p:cNvSpPr/>
            <p:nvPr/>
          </p:nvSpPr>
          <p:spPr>
            <a:xfrm>
              <a:off x="8714514" y="5327501"/>
              <a:ext cx="461475" cy="62362"/>
            </a:xfrm>
            <a:prstGeom prst="rect">
              <a:avLst/>
            </a:prstGeom>
            <a:solidFill>
              <a:sysClr val="window" lastClr="FFFFFF"/>
            </a:solid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6" name="矩形 95">
              <a:extLst>
                <a:ext uri="{FF2B5EF4-FFF2-40B4-BE49-F238E27FC236}">
                  <a16:creationId xmlns:a16="http://schemas.microsoft.com/office/drawing/2014/main" id="{89BBBAFB-6DDA-423A-92D2-5CEA0929B4FF}"/>
                </a:ext>
              </a:extLst>
            </p:cNvPr>
            <p:cNvSpPr/>
            <p:nvPr/>
          </p:nvSpPr>
          <p:spPr>
            <a:xfrm>
              <a:off x="5817077" y="5496061"/>
              <a:ext cx="466474" cy="138499"/>
            </a:xfrm>
            <a:prstGeom prst="rect">
              <a:avLst/>
            </a:prstGeom>
          </p:spPr>
          <p:txBody>
            <a:bodyPr wrap="none">
              <a:spAutoFit/>
            </a:bodyPr>
            <a:lstStyle/>
            <a:p>
              <a:pPr marL="0" marR="0" lvl="0" indent="0" defTabSz="914364" eaLnBrk="1" fontAlgn="auto" latinLnBrk="0" hangingPunct="1">
                <a:lnSpc>
                  <a:spcPct val="100000"/>
                </a:lnSpc>
                <a:spcBef>
                  <a:spcPts val="0"/>
                </a:spcBef>
                <a:spcAft>
                  <a:spcPts val="0"/>
                </a:spcAft>
                <a:buClrTx/>
                <a:buSzTx/>
                <a:buFontTx/>
                <a:buNone/>
                <a:tabLst/>
                <a:defRPr/>
              </a:pPr>
              <a:r>
                <a:rPr kumimoji="0" lang="zh-CN" altLang="en-US" sz="48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数据基础平台</a:t>
              </a:r>
              <a:endParaRPr kumimoji="0" lang="zh-CN" altLang="en-US" sz="108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97" name="矩形 96">
              <a:extLst>
                <a:ext uri="{FF2B5EF4-FFF2-40B4-BE49-F238E27FC236}">
                  <a16:creationId xmlns:a16="http://schemas.microsoft.com/office/drawing/2014/main" id="{4611B60A-93E4-4074-B61E-BE83ED53B678}"/>
                </a:ext>
              </a:extLst>
            </p:cNvPr>
            <p:cNvSpPr/>
            <p:nvPr/>
          </p:nvSpPr>
          <p:spPr>
            <a:xfrm>
              <a:off x="6744908" y="5496061"/>
              <a:ext cx="518572" cy="138499"/>
            </a:xfrm>
            <a:prstGeom prst="rect">
              <a:avLst/>
            </a:prstGeom>
          </p:spPr>
          <p:txBody>
            <a:bodyPr wrap="none">
              <a:spAutoFit/>
            </a:bodyPr>
            <a:lstStyle/>
            <a:p>
              <a:pPr marL="0" marR="0" lvl="0" indent="0" defTabSz="914364" eaLnBrk="1" fontAlgn="auto" latinLnBrk="0" hangingPunct="1">
                <a:lnSpc>
                  <a:spcPct val="100000"/>
                </a:lnSpc>
                <a:spcBef>
                  <a:spcPts val="0"/>
                </a:spcBef>
                <a:spcAft>
                  <a:spcPts val="0"/>
                </a:spcAft>
                <a:buClrTx/>
                <a:buSzTx/>
                <a:buFontTx/>
                <a:buNone/>
                <a:tabLst/>
                <a:defRPr/>
              </a:pPr>
              <a:r>
                <a:rPr kumimoji="0" lang="zh-CN" altLang="en-US" sz="48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数据采集与集成</a:t>
              </a:r>
              <a:endParaRPr kumimoji="0" lang="zh-CN" altLang="en-US" sz="108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98" name="矩形 97">
              <a:extLst>
                <a:ext uri="{FF2B5EF4-FFF2-40B4-BE49-F238E27FC236}">
                  <a16:creationId xmlns:a16="http://schemas.microsoft.com/office/drawing/2014/main" id="{FB76777E-2385-443D-BD2B-4EA56018D503}"/>
                </a:ext>
              </a:extLst>
            </p:cNvPr>
            <p:cNvSpPr/>
            <p:nvPr/>
          </p:nvSpPr>
          <p:spPr>
            <a:xfrm>
              <a:off x="7704188" y="5503072"/>
              <a:ext cx="518572" cy="138499"/>
            </a:xfrm>
            <a:prstGeom prst="rect">
              <a:avLst/>
            </a:prstGeom>
          </p:spPr>
          <p:txBody>
            <a:bodyPr wrap="none">
              <a:spAutoFit/>
            </a:bodyPr>
            <a:lstStyle/>
            <a:p>
              <a:pPr marL="0" marR="0" lvl="0" indent="0" defTabSz="914364" eaLnBrk="1" fontAlgn="auto" latinLnBrk="0" hangingPunct="1">
                <a:lnSpc>
                  <a:spcPct val="100000"/>
                </a:lnSpc>
                <a:spcBef>
                  <a:spcPts val="0"/>
                </a:spcBef>
                <a:spcAft>
                  <a:spcPts val="0"/>
                </a:spcAft>
                <a:buClrTx/>
                <a:buSzTx/>
                <a:buFontTx/>
                <a:buNone/>
                <a:tabLst/>
                <a:defRPr/>
              </a:pPr>
              <a:r>
                <a:rPr kumimoji="0" lang="zh-CN" altLang="en-US" sz="48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数据分析与挖掘</a:t>
              </a:r>
              <a:endParaRPr kumimoji="0" lang="zh-CN" altLang="en-US" sz="108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99" name="矩形 98">
              <a:extLst>
                <a:ext uri="{FF2B5EF4-FFF2-40B4-BE49-F238E27FC236}">
                  <a16:creationId xmlns:a16="http://schemas.microsoft.com/office/drawing/2014/main" id="{563DD821-4863-48DE-9C2C-B87789AE0193}"/>
                </a:ext>
              </a:extLst>
            </p:cNvPr>
            <p:cNvSpPr/>
            <p:nvPr/>
          </p:nvSpPr>
          <p:spPr>
            <a:xfrm>
              <a:off x="8709971" y="5498545"/>
              <a:ext cx="466474" cy="138499"/>
            </a:xfrm>
            <a:prstGeom prst="rect">
              <a:avLst/>
            </a:prstGeom>
          </p:spPr>
          <p:txBody>
            <a:bodyPr wrap="none">
              <a:spAutoFit/>
            </a:bodyPr>
            <a:lstStyle/>
            <a:p>
              <a:pPr marL="0" marR="0" lvl="0" indent="0" defTabSz="914364" eaLnBrk="1" fontAlgn="auto" latinLnBrk="0" hangingPunct="1">
                <a:lnSpc>
                  <a:spcPct val="100000"/>
                </a:lnSpc>
                <a:spcBef>
                  <a:spcPts val="0"/>
                </a:spcBef>
                <a:spcAft>
                  <a:spcPts val="0"/>
                </a:spcAft>
                <a:buClrTx/>
                <a:buSzTx/>
                <a:buFontTx/>
                <a:buNone/>
                <a:tabLst/>
                <a:defRPr/>
              </a:pPr>
              <a:r>
                <a:rPr kumimoji="0" lang="zh-CN" altLang="en-US" sz="48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数据应用服务</a:t>
              </a:r>
              <a:endParaRPr kumimoji="0" lang="zh-CN" altLang="en-US" sz="108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100" name="矩形 99">
              <a:extLst>
                <a:ext uri="{FF2B5EF4-FFF2-40B4-BE49-F238E27FC236}">
                  <a16:creationId xmlns:a16="http://schemas.microsoft.com/office/drawing/2014/main" id="{2A6081AC-968B-4901-A522-481D764DDAA1}"/>
                </a:ext>
              </a:extLst>
            </p:cNvPr>
            <p:cNvSpPr/>
            <p:nvPr/>
          </p:nvSpPr>
          <p:spPr>
            <a:xfrm>
              <a:off x="6033322" y="5139992"/>
              <a:ext cx="445093" cy="67375"/>
            </a:xfrm>
            <a:prstGeom prst="rect">
              <a:avLst/>
            </a:prstGeom>
            <a:solidFill>
              <a:sysClr val="window" lastClr="FFFFFF"/>
            </a:solid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1" name="矩形 100">
              <a:extLst>
                <a:ext uri="{FF2B5EF4-FFF2-40B4-BE49-F238E27FC236}">
                  <a16:creationId xmlns:a16="http://schemas.microsoft.com/office/drawing/2014/main" id="{B49AA345-910C-40B9-B998-63955831BF48}"/>
                </a:ext>
              </a:extLst>
            </p:cNvPr>
            <p:cNvSpPr/>
            <p:nvPr/>
          </p:nvSpPr>
          <p:spPr>
            <a:xfrm>
              <a:off x="6033322" y="4884531"/>
              <a:ext cx="445093" cy="230873"/>
            </a:xfrm>
            <a:prstGeom prst="rect">
              <a:avLst/>
            </a:prstGeom>
            <a:no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2" name="矩形 101">
              <a:extLst>
                <a:ext uri="{FF2B5EF4-FFF2-40B4-BE49-F238E27FC236}">
                  <a16:creationId xmlns:a16="http://schemas.microsoft.com/office/drawing/2014/main" id="{49120C15-CEB5-48E1-A6CE-B296B4911C40}"/>
                </a:ext>
              </a:extLst>
            </p:cNvPr>
            <p:cNvSpPr/>
            <p:nvPr/>
          </p:nvSpPr>
          <p:spPr>
            <a:xfrm>
              <a:off x="6055991" y="4975186"/>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3" name="矩形 102">
              <a:extLst>
                <a:ext uri="{FF2B5EF4-FFF2-40B4-BE49-F238E27FC236}">
                  <a16:creationId xmlns:a16="http://schemas.microsoft.com/office/drawing/2014/main" id="{7C5B1327-8AA0-4854-B551-193089EEFD91}"/>
                </a:ext>
              </a:extLst>
            </p:cNvPr>
            <p:cNvSpPr/>
            <p:nvPr/>
          </p:nvSpPr>
          <p:spPr>
            <a:xfrm>
              <a:off x="6055991" y="5039533"/>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4" name="矩形 103">
              <a:extLst>
                <a:ext uri="{FF2B5EF4-FFF2-40B4-BE49-F238E27FC236}">
                  <a16:creationId xmlns:a16="http://schemas.microsoft.com/office/drawing/2014/main" id="{9EABAC18-BC1E-45B6-B634-95D32917803E}"/>
                </a:ext>
              </a:extLst>
            </p:cNvPr>
            <p:cNvSpPr/>
            <p:nvPr/>
          </p:nvSpPr>
          <p:spPr>
            <a:xfrm>
              <a:off x="6124824" y="4909733"/>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5" name="矩形 104">
              <a:extLst>
                <a:ext uri="{FF2B5EF4-FFF2-40B4-BE49-F238E27FC236}">
                  <a16:creationId xmlns:a16="http://schemas.microsoft.com/office/drawing/2014/main" id="{EFD78E49-4369-494A-B089-534B5A7F6BED}"/>
                </a:ext>
              </a:extLst>
            </p:cNvPr>
            <p:cNvSpPr/>
            <p:nvPr/>
          </p:nvSpPr>
          <p:spPr>
            <a:xfrm>
              <a:off x="6195013" y="4974976"/>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6" name="矩形 105">
              <a:extLst>
                <a:ext uri="{FF2B5EF4-FFF2-40B4-BE49-F238E27FC236}">
                  <a16:creationId xmlns:a16="http://schemas.microsoft.com/office/drawing/2014/main" id="{67D8C8E8-DCD8-4712-9A2A-7F7588282B06}"/>
                </a:ext>
              </a:extLst>
            </p:cNvPr>
            <p:cNvSpPr/>
            <p:nvPr/>
          </p:nvSpPr>
          <p:spPr>
            <a:xfrm>
              <a:off x="6263496" y="4909320"/>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7" name="矩形 106">
              <a:extLst>
                <a:ext uri="{FF2B5EF4-FFF2-40B4-BE49-F238E27FC236}">
                  <a16:creationId xmlns:a16="http://schemas.microsoft.com/office/drawing/2014/main" id="{812374F5-58B9-4C92-BF8C-0B081A24CD0A}"/>
                </a:ext>
              </a:extLst>
            </p:cNvPr>
            <p:cNvSpPr/>
            <p:nvPr/>
          </p:nvSpPr>
          <p:spPr>
            <a:xfrm>
              <a:off x="6402518" y="5037644"/>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8" name="矩形 107">
              <a:extLst>
                <a:ext uri="{FF2B5EF4-FFF2-40B4-BE49-F238E27FC236}">
                  <a16:creationId xmlns:a16="http://schemas.microsoft.com/office/drawing/2014/main" id="{9186E2AE-2F97-47DF-958D-180F84792A24}"/>
                </a:ext>
              </a:extLst>
            </p:cNvPr>
            <p:cNvSpPr/>
            <p:nvPr/>
          </p:nvSpPr>
          <p:spPr>
            <a:xfrm>
              <a:off x="6480561" y="4757507"/>
              <a:ext cx="445093" cy="67375"/>
            </a:xfrm>
            <a:prstGeom prst="rect">
              <a:avLst/>
            </a:prstGeom>
            <a:solidFill>
              <a:sysClr val="window" lastClr="FFFFFF"/>
            </a:solid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9" name="矩形 108">
              <a:extLst>
                <a:ext uri="{FF2B5EF4-FFF2-40B4-BE49-F238E27FC236}">
                  <a16:creationId xmlns:a16="http://schemas.microsoft.com/office/drawing/2014/main" id="{25862777-44AD-40C6-92A6-C54209016DE3}"/>
                </a:ext>
              </a:extLst>
            </p:cNvPr>
            <p:cNvSpPr/>
            <p:nvPr/>
          </p:nvSpPr>
          <p:spPr>
            <a:xfrm>
              <a:off x="6480561" y="4502046"/>
              <a:ext cx="445093" cy="230873"/>
            </a:xfrm>
            <a:prstGeom prst="rect">
              <a:avLst/>
            </a:prstGeom>
            <a:no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0" name="矩形 109">
              <a:extLst>
                <a:ext uri="{FF2B5EF4-FFF2-40B4-BE49-F238E27FC236}">
                  <a16:creationId xmlns:a16="http://schemas.microsoft.com/office/drawing/2014/main" id="{E50324F8-AB6D-43BF-8A65-34AA82DB2015}"/>
                </a:ext>
              </a:extLst>
            </p:cNvPr>
            <p:cNvSpPr/>
            <p:nvPr/>
          </p:nvSpPr>
          <p:spPr>
            <a:xfrm>
              <a:off x="6503231" y="4592701"/>
              <a:ext cx="45964" cy="44034"/>
            </a:xfrm>
            <a:prstGeom prst="rect">
              <a:avLst/>
            </a:prstGeom>
            <a:solidFill>
              <a:srgbClr val="16D9DE"/>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1" name="矩形 110">
              <a:extLst>
                <a:ext uri="{FF2B5EF4-FFF2-40B4-BE49-F238E27FC236}">
                  <a16:creationId xmlns:a16="http://schemas.microsoft.com/office/drawing/2014/main" id="{C3A5483C-5089-4550-B274-79019831E892}"/>
                </a:ext>
              </a:extLst>
            </p:cNvPr>
            <p:cNvSpPr/>
            <p:nvPr/>
          </p:nvSpPr>
          <p:spPr>
            <a:xfrm>
              <a:off x="6503231" y="4657048"/>
              <a:ext cx="45964" cy="4403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2" name="矩形 111">
              <a:extLst>
                <a:ext uri="{FF2B5EF4-FFF2-40B4-BE49-F238E27FC236}">
                  <a16:creationId xmlns:a16="http://schemas.microsoft.com/office/drawing/2014/main" id="{0C7927C7-5794-4DE8-9FA4-A3F298CCDDFC}"/>
                </a:ext>
              </a:extLst>
            </p:cNvPr>
            <p:cNvSpPr/>
            <p:nvPr/>
          </p:nvSpPr>
          <p:spPr>
            <a:xfrm>
              <a:off x="6572064" y="4527248"/>
              <a:ext cx="45964" cy="44034"/>
            </a:xfrm>
            <a:prstGeom prst="rect">
              <a:avLst/>
            </a:prstGeom>
            <a:solidFill>
              <a:srgbClr val="16D9DE"/>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3" name="矩形 112">
              <a:extLst>
                <a:ext uri="{FF2B5EF4-FFF2-40B4-BE49-F238E27FC236}">
                  <a16:creationId xmlns:a16="http://schemas.microsoft.com/office/drawing/2014/main" id="{F1F02746-2E10-443A-B0CE-EA3F5EFA36D0}"/>
                </a:ext>
              </a:extLst>
            </p:cNvPr>
            <p:cNvSpPr/>
            <p:nvPr/>
          </p:nvSpPr>
          <p:spPr>
            <a:xfrm>
              <a:off x="6572064" y="4591434"/>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4" name="矩形 113">
              <a:extLst>
                <a:ext uri="{FF2B5EF4-FFF2-40B4-BE49-F238E27FC236}">
                  <a16:creationId xmlns:a16="http://schemas.microsoft.com/office/drawing/2014/main" id="{DA27FE38-FAD0-47D9-AAC2-7D7CA2A4945E}"/>
                </a:ext>
              </a:extLst>
            </p:cNvPr>
            <p:cNvSpPr/>
            <p:nvPr/>
          </p:nvSpPr>
          <p:spPr>
            <a:xfrm>
              <a:off x="6572064" y="4655781"/>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5" name="矩形 114">
              <a:extLst>
                <a:ext uri="{FF2B5EF4-FFF2-40B4-BE49-F238E27FC236}">
                  <a16:creationId xmlns:a16="http://schemas.microsoft.com/office/drawing/2014/main" id="{39086359-E17E-4439-88BA-25E49A9586A6}"/>
                </a:ext>
              </a:extLst>
            </p:cNvPr>
            <p:cNvSpPr/>
            <p:nvPr/>
          </p:nvSpPr>
          <p:spPr>
            <a:xfrm>
              <a:off x="6642253" y="4592491"/>
              <a:ext cx="45964" cy="44034"/>
            </a:xfrm>
            <a:prstGeom prst="rect">
              <a:avLst/>
            </a:prstGeom>
            <a:solidFill>
              <a:srgbClr val="16D9DE"/>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6" name="矩形 115">
              <a:extLst>
                <a:ext uri="{FF2B5EF4-FFF2-40B4-BE49-F238E27FC236}">
                  <a16:creationId xmlns:a16="http://schemas.microsoft.com/office/drawing/2014/main" id="{48D69491-DC3F-4B1A-ADE6-AAA85C8CC941}"/>
                </a:ext>
              </a:extLst>
            </p:cNvPr>
            <p:cNvSpPr/>
            <p:nvPr/>
          </p:nvSpPr>
          <p:spPr>
            <a:xfrm>
              <a:off x="6710735" y="4526835"/>
              <a:ext cx="45964" cy="4403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7" name="矩形 116">
              <a:extLst>
                <a:ext uri="{FF2B5EF4-FFF2-40B4-BE49-F238E27FC236}">
                  <a16:creationId xmlns:a16="http://schemas.microsoft.com/office/drawing/2014/main" id="{ABB1FA9B-192D-4DFC-9E9D-CF6544306B31}"/>
                </a:ext>
              </a:extLst>
            </p:cNvPr>
            <p:cNvSpPr/>
            <p:nvPr/>
          </p:nvSpPr>
          <p:spPr>
            <a:xfrm>
              <a:off x="6849757" y="4655159"/>
              <a:ext cx="45964" cy="44034"/>
            </a:xfrm>
            <a:prstGeom prst="rect">
              <a:avLst/>
            </a:prstGeom>
            <a:solidFill>
              <a:srgbClr val="16D9DE"/>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8" name="矩形 117">
              <a:extLst>
                <a:ext uri="{FF2B5EF4-FFF2-40B4-BE49-F238E27FC236}">
                  <a16:creationId xmlns:a16="http://schemas.microsoft.com/office/drawing/2014/main" id="{6D4CE0EA-8171-442D-838C-134FA8BE9E76}"/>
                </a:ext>
              </a:extLst>
            </p:cNvPr>
            <p:cNvSpPr/>
            <p:nvPr/>
          </p:nvSpPr>
          <p:spPr>
            <a:xfrm>
              <a:off x="7034566" y="4374546"/>
              <a:ext cx="445093" cy="67375"/>
            </a:xfrm>
            <a:prstGeom prst="rect">
              <a:avLst/>
            </a:prstGeom>
            <a:solidFill>
              <a:sysClr val="window" lastClr="FFFFFF"/>
            </a:solid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9" name="矩形 118">
              <a:extLst>
                <a:ext uri="{FF2B5EF4-FFF2-40B4-BE49-F238E27FC236}">
                  <a16:creationId xmlns:a16="http://schemas.microsoft.com/office/drawing/2014/main" id="{1E211090-585C-4593-A862-0E8F72B6B758}"/>
                </a:ext>
              </a:extLst>
            </p:cNvPr>
            <p:cNvSpPr/>
            <p:nvPr/>
          </p:nvSpPr>
          <p:spPr>
            <a:xfrm>
              <a:off x="7034566" y="4119085"/>
              <a:ext cx="445093" cy="230873"/>
            </a:xfrm>
            <a:prstGeom prst="rect">
              <a:avLst/>
            </a:prstGeom>
            <a:no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0" name="矩形 119">
              <a:extLst>
                <a:ext uri="{FF2B5EF4-FFF2-40B4-BE49-F238E27FC236}">
                  <a16:creationId xmlns:a16="http://schemas.microsoft.com/office/drawing/2014/main" id="{9262B41A-485A-4A3C-A7CA-464ACD88B698}"/>
                </a:ext>
              </a:extLst>
            </p:cNvPr>
            <p:cNvSpPr/>
            <p:nvPr/>
          </p:nvSpPr>
          <p:spPr>
            <a:xfrm>
              <a:off x="7057235" y="4145554"/>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1" name="矩形 120">
              <a:extLst>
                <a:ext uri="{FF2B5EF4-FFF2-40B4-BE49-F238E27FC236}">
                  <a16:creationId xmlns:a16="http://schemas.microsoft.com/office/drawing/2014/main" id="{08DCF304-71F8-4809-8043-071417803761}"/>
                </a:ext>
              </a:extLst>
            </p:cNvPr>
            <p:cNvSpPr/>
            <p:nvPr/>
          </p:nvSpPr>
          <p:spPr>
            <a:xfrm>
              <a:off x="7057235" y="4209740"/>
              <a:ext cx="45964" cy="44034"/>
            </a:xfrm>
            <a:prstGeom prst="rect">
              <a:avLst/>
            </a:prstGeom>
            <a:solidFill>
              <a:srgbClr val="BDD7EE"/>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2" name="矩形 121">
              <a:extLst>
                <a:ext uri="{FF2B5EF4-FFF2-40B4-BE49-F238E27FC236}">
                  <a16:creationId xmlns:a16="http://schemas.microsoft.com/office/drawing/2014/main" id="{8DFAF313-7B3B-404C-AA1A-01AFB40A54A8}"/>
                </a:ext>
              </a:extLst>
            </p:cNvPr>
            <p:cNvSpPr/>
            <p:nvPr/>
          </p:nvSpPr>
          <p:spPr>
            <a:xfrm>
              <a:off x="7057235" y="4274087"/>
              <a:ext cx="45964" cy="4403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3" name="矩形 122">
              <a:extLst>
                <a:ext uri="{FF2B5EF4-FFF2-40B4-BE49-F238E27FC236}">
                  <a16:creationId xmlns:a16="http://schemas.microsoft.com/office/drawing/2014/main" id="{CEE6FF72-DDA3-47E4-BC29-68F406A1E492}"/>
                </a:ext>
              </a:extLst>
            </p:cNvPr>
            <p:cNvSpPr/>
            <p:nvPr/>
          </p:nvSpPr>
          <p:spPr>
            <a:xfrm>
              <a:off x="7126068" y="4144286"/>
              <a:ext cx="45964" cy="4403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4" name="矩形 123">
              <a:extLst>
                <a:ext uri="{FF2B5EF4-FFF2-40B4-BE49-F238E27FC236}">
                  <a16:creationId xmlns:a16="http://schemas.microsoft.com/office/drawing/2014/main" id="{21FAC199-69F3-436D-8DE5-EE19EC02EC83}"/>
                </a:ext>
              </a:extLst>
            </p:cNvPr>
            <p:cNvSpPr/>
            <p:nvPr/>
          </p:nvSpPr>
          <p:spPr>
            <a:xfrm>
              <a:off x="7126068" y="4208473"/>
              <a:ext cx="45964" cy="44034"/>
            </a:xfrm>
            <a:prstGeom prst="rect">
              <a:avLst/>
            </a:prstGeom>
            <a:solidFill>
              <a:srgbClr val="BDD7EE"/>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5" name="矩形 124">
              <a:extLst>
                <a:ext uri="{FF2B5EF4-FFF2-40B4-BE49-F238E27FC236}">
                  <a16:creationId xmlns:a16="http://schemas.microsoft.com/office/drawing/2014/main" id="{185F445F-64D9-4A39-A719-85CB8406BC61}"/>
                </a:ext>
              </a:extLst>
            </p:cNvPr>
            <p:cNvSpPr/>
            <p:nvPr/>
          </p:nvSpPr>
          <p:spPr>
            <a:xfrm>
              <a:off x="7126068" y="4272820"/>
              <a:ext cx="45964" cy="44034"/>
            </a:xfrm>
            <a:prstGeom prst="rect">
              <a:avLst/>
            </a:prstGeom>
            <a:solidFill>
              <a:srgbClr val="BDD7EE"/>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6" name="矩形 125">
              <a:extLst>
                <a:ext uri="{FF2B5EF4-FFF2-40B4-BE49-F238E27FC236}">
                  <a16:creationId xmlns:a16="http://schemas.microsoft.com/office/drawing/2014/main" id="{E3A1DA10-D4E4-4B62-992D-6942A990FD61}"/>
                </a:ext>
              </a:extLst>
            </p:cNvPr>
            <p:cNvSpPr/>
            <p:nvPr/>
          </p:nvSpPr>
          <p:spPr>
            <a:xfrm>
              <a:off x="7196257" y="4145344"/>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7" name="矩形 126">
              <a:extLst>
                <a:ext uri="{FF2B5EF4-FFF2-40B4-BE49-F238E27FC236}">
                  <a16:creationId xmlns:a16="http://schemas.microsoft.com/office/drawing/2014/main" id="{D682D5CC-8A5B-48E4-9E21-B9DB847F67BC}"/>
                </a:ext>
              </a:extLst>
            </p:cNvPr>
            <p:cNvSpPr/>
            <p:nvPr/>
          </p:nvSpPr>
          <p:spPr>
            <a:xfrm>
              <a:off x="7196257" y="4209530"/>
              <a:ext cx="45964" cy="4403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8" name="矩形 127">
              <a:extLst>
                <a:ext uri="{FF2B5EF4-FFF2-40B4-BE49-F238E27FC236}">
                  <a16:creationId xmlns:a16="http://schemas.microsoft.com/office/drawing/2014/main" id="{6E0A9DF5-4203-4F9E-85F6-321FD61ED085}"/>
                </a:ext>
              </a:extLst>
            </p:cNvPr>
            <p:cNvSpPr/>
            <p:nvPr/>
          </p:nvSpPr>
          <p:spPr>
            <a:xfrm>
              <a:off x="7196257" y="4273877"/>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9" name="矩形 128">
              <a:extLst>
                <a:ext uri="{FF2B5EF4-FFF2-40B4-BE49-F238E27FC236}">
                  <a16:creationId xmlns:a16="http://schemas.microsoft.com/office/drawing/2014/main" id="{F459EDED-57CD-447F-A285-A13A1F17ABA0}"/>
                </a:ext>
              </a:extLst>
            </p:cNvPr>
            <p:cNvSpPr/>
            <p:nvPr/>
          </p:nvSpPr>
          <p:spPr>
            <a:xfrm>
              <a:off x="7333573" y="4142607"/>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30" name="矩形 129">
              <a:extLst>
                <a:ext uri="{FF2B5EF4-FFF2-40B4-BE49-F238E27FC236}">
                  <a16:creationId xmlns:a16="http://schemas.microsoft.com/office/drawing/2014/main" id="{14884182-79CA-4418-9C4F-769CC63685A7}"/>
                </a:ext>
              </a:extLst>
            </p:cNvPr>
            <p:cNvSpPr/>
            <p:nvPr/>
          </p:nvSpPr>
          <p:spPr>
            <a:xfrm>
              <a:off x="7403762" y="4272198"/>
              <a:ext cx="45964" cy="44034"/>
            </a:xfrm>
            <a:prstGeom prst="rect">
              <a:avLst/>
            </a:prstGeom>
            <a:solidFill>
              <a:srgbClr val="BDD7EE"/>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31" name="矩形 130">
              <a:extLst>
                <a:ext uri="{FF2B5EF4-FFF2-40B4-BE49-F238E27FC236}">
                  <a16:creationId xmlns:a16="http://schemas.microsoft.com/office/drawing/2014/main" id="{5DC50A8D-7E6C-4196-A4C0-4FCE8092275A}"/>
                </a:ext>
              </a:extLst>
            </p:cNvPr>
            <p:cNvSpPr/>
            <p:nvPr/>
          </p:nvSpPr>
          <p:spPr>
            <a:xfrm>
              <a:off x="7460011" y="3998731"/>
              <a:ext cx="445093" cy="67375"/>
            </a:xfrm>
            <a:prstGeom prst="rect">
              <a:avLst/>
            </a:prstGeom>
            <a:solidFill>
              <a:sysClr val="window" lastClr="FFFFFF"/>
            </a:solid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32" name="矩形 131">
              <a:extLst>
                <a:ext uri="{FF2B5EF4-FFF2-40B4-BE49-F238E27FC236}">
                  <a16:creationId xmlns:a16="http://schemas.microsoft.com/office/drawing/2014/main" id="{034916C5-9136-412F-BF41-A5B6101C0453}"/>
                </a:ext>
              </a:extLst>
            </p:cNvPr>
            <p:cNvSpPr/>
            <p:nvPr/>
          </p:nvSpPr>
          <p:spPr>
            <a:xfrm>
              <a:off x="7460011" y="3743270"/>
              <a:ext cx="445093" cy="230873"/>
            </a:xfrm>
            <a:prstGeom prst="rect">
              <a:avLst/>
            </a:prstGeom>
            <a:no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33" name="矩形 132">
              <a:extLst>
                <a:ext uri="{FF2B5EF4-FFF2-40B4-BE49-F238E27FC236}">
                  <a16:creationId xmlns:a16="http://schemas.microsoft.com/office/drawing/2014/main" id="{20138273-F16A-4F40-9FC0-D71891646D69}"/>
                </a:ext>
              </a:extLst>
            </p:cNvPr>
            <p:cNvSpPr/>
            <p:nvPr/>
          </p:nvSpPr>
          <p:spPr>
            <a:xfrm>
              <a:off x="7482681" y="3769739"/>
              <a:ext cx="45964" cy="44034"/>
            </a:xfrm>
            <a:prstGeom prst="rect">
              <a:avLst/>
            </a:prstGeom>
            <a:solidFill>
              <a:srgbClr val="9DC3E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34" name="矩形 133">
              <a:extLst>
                <a:ext uri="{FF2B5EF4-FFF2-40B4-BE49-F238E27FC236}">
                  <a16:creationId xmlns:a16="http://schemas.microsoft.com/office/drawing/2014/main" id="{0F3107DA-3615-4F63-8507-3D8478FA9DCA}"/>
                </a:ext>
              </a:extLst>
            </p:cNvPr>
            <p:cNvSpPr/>
            <p:nvPr/>
          </p:nvSpPr>
          <p:spPr>
            <a:xfrm>
              <a:off x="7482681" y="3833925"/>
              <a:ext cx="45964" cy="4403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35" name="矩形 134">
              <a:extLst>
                <a:ext uri="{FF2B5EF4-FFF2-40B4-BE49-F238E27FC236}">
                  <a16:creationId xmlns:a16="http://schemas.microsoft.com/office/drawing/2014/main" id="{E2670284-C7A6-4C20-8AD4-6BEF7139C18F}"/>
                </a:ext>
              </a:extLst>
            </p:cNvPr>
            <p:cNvSpPr/>
            <p:nvPr/>
          </p:nvSpPr>
          <p:spPr>
            <a:xfrm>
              <a:off x="7482681" y="3898272"/>
              <a:ext cx="45964" cy="44034"/>
            </a:xfrm>
            <a:prstGeom prst="rect">
              <a:avLst/>
            </a:prstGeom>
            <a:solidFill>
              <a:srgbClr val="9DC3E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36" name="矩形 135">
              <a:extLst>
                <a:ext uri="{FF2B5EF4-FFF2-40B4-BE49-F238E27FC236}">
                  <a16:creationId xmlns:a16="http://schemas.microsoft.com/office/drawing/2014/main" id="{989BB8C4-743B-4B06-A161-4914F652F382}"/>
                </a:ext>
              </a:extLst>
            </p:cNvPr>
            <p:cNvSpPr/>
            <p:nvPr/>
          </p:nvSpPr>
          <p:spPr>
            <a:xfrm>
              <a:off x="7551514" y="3768471"/>
              <a:ext cx="45964" cy="44034"/>
            </a:xfrm>
            <a:prstGeom prst="rect">
              <a:avLst/>
            </a:prstGeom>
            <a:solidFill>
              <a:srgbClr val="9DC3E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37" name="矩形 136">
              <a:extLst>
                <a:ext uri="{FF2B5EF4-FFF2-40B4-BE49-F238E27FC236}">
                  <a16:creationId xmlns:a16="http://schemas.microsoft.com/office/drawing/2014/main" id="{B1993839-8FA3-4A37-8745-31BBBF9DDFE9}"/>
                </a:ext>
              </a:extLst>
            </p:cNvPr>
            <p:cNvSpPr/>
            <p:nvPr/>
          </p:nvSpPr>
          <p:spPr>
            <a:xfrm>
              <a:off x="7551514" y="3832657"/>
              <a:ext cx="45964" cy="44034"/>
            </a:xfrm>
            <a:prstGeom prst="rect">
              <a:avLst/>
            </a:prstGeom>
            <a:solidFill>
              <a:srgbClr val="9DC3E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38" name="矩形 137">
              <a:extLst>
                <a:ext uri="{FF2B5EF4-FFF2-40B4-BE49-F238E27FC236}">
                  <a16:creationId xmlns:a16="http://schemas.microsoft.com/office/drawing/2014/main" id="{1058A9BB-ABCB-45E9-81DF-83104C90B4B5}"/>
                </a:ext>
              </a:extLst>
            </p:cNvPr>
            <p:cNvSpPr/>
            <p:nvPr/>
          </p:nvSpPr>
          <p:spPr>
            <a:xfrm>
              <a:off x="7551514" y="3897004"/>
              <a:ext cx="45964" cy="44034"/>
            </a:xfrm>
            <a:prstGeom prst="rect">
              <a:avLst/>
            </a:prstGeom>
            <a:solidFill>
              <a:srgbClr val="9DC3E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39" name="矩形 138">
              <a:extLst>
                <a:ext uri="{FF2B5EF4-FFF2-40B4-BE49-F238E27FC236}">
                  <a16:creationId xmlns:a16="http://schemas.microsoft.com/office/drawing/2014/main" id="{2E9AEAB4-F8CE-43BA-83FD-73C00FA4C5E3}"/>
                </a:ext>
              </a:extLst>
            </p:cNvPr>
            <p:cNvSpPr/>
            <p:nvPr/>
          </p:nvSpPr>
          <p:spPr>
            <a:xfrm>
              <a:off x="7621703" y="3769529"/>
              <a:ext cx="45964" cy="44034"/>
            </a:xfrm>
            <a:prstGeom prst="rect">
              <a:avLst/>
            </a:prstGeom>
            <a:solidFill>
              <a:srgbClr val="9DC3E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40" name="矩形 139">
              <a:extLst>
                <a:ext uri="{FF2B5EF4-FFF2-40B4-BE49-F238E27FC236}">
                  <a16:creationId xmlns:a16="http://schemas.microsoft.com/office/drawing/2014/main" id="{AA9CC1CA-DF68-4FBB-B551-3B5A8B4E36C8}"/>
                </a:ext>
              </a:extLst>
            </p:cNvPr>
            <p:cNvSpPr/>
            <p:nvPr/>
          </p:nvSpPr>
          <p:spPr>
            <a:xfrm>
              <a:off x="7621703" y="3833715"/>
              <a:ext cx="45964" cy="4403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41" name="矩形 140">
              <a:extLst>
                <a:ext uri="{FF2B5EF4-FFF2-40B4-BE49-F238E27FC236}">
                  <a16:creationId xmlns:a16="http://schemas.microsoft.com/office/drawing/2014/main" id="{BC741177-F009-4F90-8F26-9763BF844E24}"/>
                </a:ext>
              </a:extLst>
            </p:cNvPr>
            <p:cNvSpPr/>
            <p:nvPr/>
          </p:nvSpPr>
          <p:spPr>
            <a:xfrm>
              <a:off x="7621703" y="3898062"/>
              <a:ext cx="45964" cy="44034"/>
            </a:xfrm>
            <a:prstGeom prst="rect">
              <a:avLst/>
            </a:prstGeom>
            <a:solidFill>
              <a:srgbClr val="9DC3E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42" name="矩形 141">
              <a:extLst>
                <a:ext uri="{FF2B5EF4-FFF2-40B4-BE49-F238E27FC236}">
                  <a16:creationId xmlns:a16="http://schemas.microsoft.com/office/drawing/2014/main" id="{506B6BAE-03A0-4D16-8DB3-067720A0FD40}"/>
                </a:ext>
              </a:extLst>
            </p:cNvPr>
            <p:cNvSpPr/>
            <p:nvPr/>
          </p:nvSpPr>
          <p:spPr>
            <a:xfrm>
              <a:off x="7690185" y="3768059"/>
              <a:ext cx="45964" cy="44034"/>
            </a:xfrm>
            <a:prstGeom prst="rect">
              <a:avLst/>
            </a:prstGeom>
            <a:solidFill>
              <a:srgbClr val="9DC3E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43" name="矩形 142">
              <a:extLst>
                <a:ext uri="{FF2B5EF4-FFF2-40B4-BE49-F238E27FC236}">
                  <a16:creationId xmlns:a16="http://schemas.microsoft.com/office/drawing/2014/main" id="{AB68A8F8-581E-4702-BFAC-AFCC277C5065}"/>
                </a:ext>
              </a:extLst>
            </p:cNvPr>
            <p:cNvSpPr/>
            <p:nvPr/>
          </p:nvSpPr>
          <p:spPr>
            <a:xfrm>
              <a:off x="7690185" y="3832245"/>
              <a:ext cx="45964" cy="44034"/>
            </a:xfrm>
            <a:prstGeom prst="rect">
              <a:avLst/>
            </a:prstGeom>
            <a:solidFill>
              <a:srgbClr val="9DC3E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44" name="矩形 143">
              <a:extLst>
                <a:ext uri="{FF2B5EF4-FFF2-40B4-BE49-F238E27FC236}">
                  <a16:creationId xmlns:a16="http://schemas.microsoft.com/office/drawing/2014/main" id="{69FFF826-96D8-455F-8726-07151314C589}"/>
                </a:ext>
              </a:extLst>
            </p:cNvPr>
            <p:cNvSpPr/>
            <p:nvPr/>
          </p:nvSpPr>
          <p:spPr>
            <a:xfrm>
              <a:off x="7690185" y="3896592"/>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45" name="矩形 144">
              <a:extLst>
                <a:ext uri="{FF2B5EF4-FFF2-40B4-BE49-F238E27FC236}">
                  <a16:creationId xmlns:a16="http://schemas.microsoft.com/office/drawing/2014/main" id="{283CCE82-EECC-474E-A9BC-0D1952C1BF22}"/>
                </a:ext>
              </a:extLst>
            </p:cNvPr>
            <p:cNvSpPr/>
            <p:nvPr/>
          </p:nvSpPr>
          <p:spPr>
            <a:xfrm>
              <a:off x="7759018" y="3766792"/>
              <a:ext cx="45964" cy="44034"/>
            </a:xfrm>
            <a:prstGeom prst="rect">
              <a:avLst/>
            </a:prstGeom>
            <a:solidFill>
              <a:srgbClr val="9DC3E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46" name="矩形 145">
              <a:extLst>
                <a:ext uri="{FF2B5EF4-FFF2-40B4-BE49-F238E27FC236}">
                  <a16:creationId xmlns:a16="http://schemas.microsoft.com/office/drawing/2014/main" id="{3C60D39B-BBE0-4620-9761-A185F39007EB}"/>
                </a:ext>
              </a:extLst>
            </p:cNvPr>
            <p:cNvSpPr/>
            <p:nvPr/>
          </p:nvSpPr>
          <p:spPr>
            <a:xfrm>
              <a:off x="7759018" y="3830978"/>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47" name="矩形 146">
              <a:extLst>
                <a:ext uri="{FF2B5EF4-FFF2-40B4-BE49-F238E27FC236}">
                  <a16:creationId xmlns:a16="http://schemas.microsoft.com/office/drawing/2014/main" id="{C98A21ED-DB8C-4201-AF33-BC18DC55800F}"/>
                </a:ext>
              </a:extLst>
            </p:cNvPr>
            <p:cNvSpPr/>
            <p:nvPr/>
          </p:nvSpPr>
          <p:spPr>
            <a:xfrm>
              <a:off x="7829207" y="3767849"/>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48" name="矩形 147">
              <a:extLst>
                <a:ext uri="{FF2B5EF4-FFF2-40B4-BE49-F238E27FC236}">
                  <a16:creationId xmlns:a16="http://schemas.microsoft.com/office/drawing/2014/main" id="{31B7F2A7-BE78-4668-933A-9D7DA570C1C3}"/>
                </a:ext>
              </a:extLst>
            </p:cNvPr>
            <p:cNvSpPr/>
            <p:nvPr/>
          </p:nvSpPr>
          <p:spPr>
            <a:xfrm>
              <a:off x="7829207" y="3896382"/>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49" name="矩形 148">
              <a:extLst>
                <a:ext uri="{FF2B5EF4-FFF2-40B4-BE49-F238E27FC236}">
                  <a16:creationId xmlns:a16="http://schemas.microsoft.com/office/drawing/2014/main" id="{7919D42D-05B4-4A7E-BC0C-BCB8B467D464}"/>
                </a:ext>
              </a:extLst>
            </p:cNvPr>
            <p:cNvSpPr/>
            <p:nvPr/>
          </p:nvSpPr>
          <p:spPr>
            <a:xfrm>
              <a:off x="8327633" y="3627152"/>
              <a:ext cx="445093" cy="67375"/>
            </a:xfrm>
            <a:prstGeom prst="rect">
              <a:avLst/>
            </a:prstGeom>
            <a:solidFill>
              <a:sysClr val="window" lastClr="FFFFFF"/>
            </a:solid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50" name="矩形 149">
              <a:extLst>
                <a:ext uri="{FF2B5EF4-FFF2-40B4-BE49-F238E27FC236}">
                  <a16:creationId xmlns:a16="http://schemas.microsoft.com/office/drawing/2014/main" id="{2DD354EE-EC67-4968-A269-9A940DEE59E2}"/>
                </a:ext>
              </a:extLst>
            </p:cNvPr>
            <p:cNvSpPr/>
            <p:nvPr/>
          </p:nvSpPr>
          <p:spPr>
            <a:xfrm>
              <a:off x="8327633" y="3371692"/>
              <a:ext cx="445093" cy="230873"/>
            </a:xfrm>
            <a:prstGeom prst="rect">
              <a:avLst/>
            </a:prstGeom>
            <a:noFill/>
            <a:ln w="28575" cap="flat" cmpd="sng" algn="ctr">
              <a:solidFill>
                <a:sysClr val="window" lastClr="FFFFFF"/>
              </a:solid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1"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51" name="矩形 150">
              <a:extLst>
                <a:ext uri="{FF2B5EF4-FFF2-40B4-BE49-F238E27FC236}">
                  <a16:creationId xmlns:a16="http://schemas.microsoft.com/office/drawing/2014/main" id="{3EE5392A-05C0-4C97-9B38-34DE1342BBF0}"/>
                </a:ext>
              </a:extLst>
            </p:cNvPr>
            <p:cNvSpPr/>
            <p:nvPr/>
          </p:nvSpPr>
          <p:spPr>
            <a:xfrm>
              <a:off x="8350303" y="3398160"/>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52" name="矩形 151">
              <a:extLst>
                <a:ext uri="{FF2B5EF4-FFF2-40B4-BE49-F238E27FC236}">
                  <a16:creationId xmlns:a16="http://schemas.microsoft.com/office/drawing/2014/main" id="{AE1E4EF5-6B38-481A-B8F3-FA32EFF69B42}"/>
                </a:ext>
              </a:extLst>
            </p:cNvPr>
            <p:cNvSpPr/>
            <p:nvPr/>
          </p:nvSpPr>
          <p:spPr>
            <a:xfrm>
              <a:off x="8350303" y="3462346"/>
              <a:ext cx="45964" cy="4403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53" name="矩形 152">
              <a:extLst>
                <a:ext uri="{FF2B5EF4-FFF2-40B4-BE49-F238E27FC236}">
                  <a16:creationId xmlns:a16="http://schemas.microsoft.com/office/drawing/2014/main" id="{8507CE2A-6645-4D75-8A32-64CB3938A489}"/>
                </a:ext>
              </a:extLst>
            </p:cNvPr>
            <p:cNvSpPr/>
            <p:nvPr/>
          </p:nvSpPr>
          <p:spPr>
            <a:xfrm>
              <a:off x="8350303" y="3526693"/>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54" name="矩形 153">
              <a:extLst>
                <a:ext uri="{FF2B5EF4-FFF2-40B4-BE49-F238E27FC236}">
                  <a16:creationId xmlns:a16="http://schemas.microsoft.com/office/drawing/2014/main" id="{8DEFBD90-DE42-495E-84AF-9E114DFAD6B0}"/>
                </a:ext>
              </a:extLst>
            </p:cNvPr>
            <p:cNvSpPr/>
            <p:nvPr/>
          </p:nvSpPr>
          <p:spPr>
            <a:xfrm>
              <a:off x="8419136" y="3396893"/>
              <a:ext cx="45964" cy="4403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55" name="矩形 154">
              <a:extLst>
                <a:ext uri="{FF2B5EF4-FFF2-40B4-BE49-F238E27FC236}">
                  <a16:creationId xmlns:a16="http://schemas.microsoft.com/office/drawing/2014/main" id="{8B16AB5E-1219-4584-B3D5-01A0523BD940}"/>
                </a:ext>
              </a:extLst>
            </p:cNvPr>
            <p:cNvSpPr/>
            <p:nvPr/>
          </p:nvSpPr>
          <p:spPr>
            <a:xfrm>
              <a:off x="8419136" y="3461079"/>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56" name="矩形 155">
              <a:extLst>
                <a:ext uri="{FF2B5EF4-FFF2-40B4-BE49-F238E27FC236}">
                  <a16:creationId xmlns:a16="http://schemas.microsoft.com/office/drawing/2014/main" id="{523EA094-C8AE-4939-9E99-1C1487EF970E}"/>
                </a:ext>
              </a:extLst>
            </p:cNvPr>
            <p:cNvSpPr/>
            <p:nvPr/>
          </p:nvSpPr>
          <p:spPr>
            <a:xfrm>
              <a:off x="8419136" y="3525426"/>
              <a:ext cx="45964" cy="4403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57" name="矩形 156">
              <a:extLst>
                <a:ext uri="{FF2B5EF4-FFF2-40B4-BE49-F238E27FC236}">
                  <a16:creationId xmlns:a16="http://schemas.microsoft.com/office/drawing/2014/main" id="{B42A333D-E7A6-473F-81AF-7DC450578D77}"/>
                </a:ext>
              </a:extLst>
            </p:cNvPr>
            <p:cNvSpPr/>
            <p:nvPr/>
          </p:nvSpPr>
          <p:spPr>
            <a:xfrm>
              <a:off x="8489325" y="3397951"/>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58" name="矩形 157">
              <a:extLst>
                <a:ext uri="{FF2B5EF4-FFF2-40B4-BE49-F238E27FC236}">
                  <a16:creationId xmlns:a16="http://schemas.microsoft.com/office/drawing/2014/main" id="{5094DFB6-935A-4AE0-BD16-23444205230F}"/>
                </a:ext>
              </a:extLst>
            </p:cNvPr>
            <p:cNvSpPr/>
            <p:nvPr/>
          </p:nvSpPr>
          <p:spPr>
            <a:xfrm>
              <a:off x="8489325" y="3462137"/>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59" name="矩形 158">
              <a:extLst>
                <a:ext uri="{FF2B5EF4-FFF2-40B4-BE49-F238E27FC236}">
                  <a16:creationId xmlns:a16="http://schemas.microsoft.com/office/drawing/2014/main" id="{E0B775A7-56CA-4A95-B944-10802FD28480}"/>
                </a:ext>
              </a:extLst>
            </p:cNvPr>
            <p:cNvSpPr/>
            <p:nvPr/>
          </p:nvSpPr>
          <p:spPr>
            <a:xfrm>
              <a:off x="8489325" y="3526484"/>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0" name="矩形 159">
              <a:extLst>
                <a:ext uri="{FF2B5EF4-FFF2-40B4-BE49-F238E27FC236}">
                  <a16:creationId xmlns:a16="http://schemas.microsoft.com/office/drawing/2014/main" id="{8AB41E99-8394-4802-84DC-D1AB7B4CA571}"/>
                </a:ext>
              </a:extLst>
            </p:cNvPr>
            <p:cNvSpPr/>
            <p:nvPr/>
          </p:nvSpPr>
          <p:spPr>
            <a:xfrm>
              <a:off x="8557807" y="3396481"/>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1" name="矩形 160">
              <a:extLst>
                <a:ext uri="{FF2B5EF4-FFF2-40B4-BE49-F238E27FC236}">
                  <a16:creationId xmlns:a16="http://schemas.microsoft.com/office/drawing/2014/main" id="{2818E8F2-2B85-4683-8221-0382CD00E6D5}"/>
                </a:ext>
              </a:extLst>
            </p:cNvPr>
            <p:cNvSpPr/>
            <p:nvPr/>
          </p:nvSpPr>
          <p:spPr>
            <a:xfrm>
              <a:off x="8557807" y="3460667"/>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2" name="矩形 161">
              <a:extLst>
                <a:ext uri="{FF2B5EF4-FFF2-40B4-BE49-F238E27FC236}">
                  <a16:creationId xmlns:a16="http://schemas.microsoft.com/office/drawing/2014/main" id="{2A84B34A-307A-4909-871E-642D830F6EA4}"/>
                </a:ext>
              </a:extLst>
            </p:cNvPr>
            <p:cNvSpPr/>
            <p:nvPr/>
          </p:nvSpPr>
          <p:spPr>
            <a:xfrm>
              <a:off x="8557807" y="3525014"/>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3" name="矩形 162">
              <a:extLst>
                <a:ext uri="{FF2B5EF4-FFF2-40B4-BE49-F238E27FC236}">
                  <a16:creationId xmlns:a16="http://schemas.microsoft.com/office/drawing/2014/main" id="{3A5AFBB3-A0B9-4D90-B295-1D95080D1510}"/>
                </a:ext>
              </a:extLst>
            </p:cNvPr>
            <p:cNvSpPr/>
            <p:nvPr/>
          </p:nvSpPr>
          <p:spPr>
            <a:xfrm>
              <a:off x="8626640" y="3395213"/>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4" name="矩形 163">
              <a:extLst>
                <a:ext uri="{FF2B5EF4-FFF2-40B4-BE49-F238E27FC236}">
                  <a16:creationId xmlns:a16="http://schemas.microsoft.com/office/drawing/2014/main" id="{44434D61-18DE-45BF-BF15-AE0EAC035344}"/>
                </a:ext>
              </a:extLst>
            </p:cNvPr>
            <p:cNvSpPr/>
            <p:nvPr/>
          </p:nvSpPr>
          <p:spPr>
            <a:xfrm>
              <a:off x="8626640" y="3459399"/>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5" name="矩形 164">
              <a:extLst>
                <a:ext uri="{FF2B5EF4-FFF2-40B4-BE49-F238E27FC236}">
                  <a16:creationId xmlns:a16="http://schemas.microsoft.com/office/drawing/2014/main" id="{DE420E86-51AE-4176-889F-6CE6868EB0FF}"/>
                </a:ext>
              </a:extLst>
            </p:cNvPr>
            <p:cNvSpPr/>
            <p:nvPr/>
          </p:nvSpPr>
          <p:spPr>
            <a:xfrm>
              <a:off x="8626640" y="3523747"/>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6" name="矩形 165">
              <a:extLst>
                <a:ext uri="{FF2B5EF4-FFF2-40B4-BE49-F238E27FC236}">
                  <a16:creationId xmlns:a16="http://schemas.microsoft.com/office/drawing/2014/main" id="{B1724DBB-2C7D-4DC3-A9CD-E272C261BEE0}"/>
                </a:ext>
              </a:extLst>
            </p:cNvPr>
            <p:cNvSpPr/>
            <p:nvPr/>
          </p:nvSpPr>
          <p:spPr>
            <a:xfrm>
              <a:off x="8696829" y="3396271"/>
              <a:ext cx="45964" cy="44034"/>
            </a:xfrm>
            <a:prstGeom prst="rect">
              <a:avLst/>
            </a:prstGeom>
            <a:solidFill>
              <a:srgbClr val="2E75B6"/>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7" name="矩形 166">
              <a:extLst>
                <a:ext uri="{FF2B5EF4-FFF2-40B4-BE49-F238E27FC236}">
                  <a16:creationId xmlns:a16="http://schemas.microsoft.com/office/drawing/2014/main" id="{DDDA5319-F8B0-4C6D-B6A6-0CB35194D406}"/>
                </a:ext>
              </a:extLst>
            </p:cNvPr>
            <p:cNvSpPr/>
            <p:nvPr/>
          </p:nvSpPr>
          <p:spPr>
            <a:xfrm>
              <a:off x="8696829" y="3460457"/>
              <a:ext cx="45964" cy="4403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8" name="矩形 167">
              <a:extLst>
                <a:ext uri="{FF2B5EF4-FFF2-40B4-BE49-F238E27FC236}">
                  <a16:creationId xmlns:a16="http://schemas.microsoft.com/office/drawing/2014/main" id="{41888E45-8CA0-420B-8542-FF454E49A139}"/>
                </a:ext>
              </a:extLst>
            </p:cNvPr>
            <p:cNvSpPr/>
            <p:nvPr/>
          </p:nvSpPr>
          <p:spPr>
            <a:xfrm>
              <a:off x="8696829" y="3524804"/>
              <a:ext cx="45964" cy="4403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pic>
          <p:nvPicPr>
            <p:cNvPr id="169" name="图片 168">
              <a:extLst>
                <a:ext uri="{FF2B5EF4-FFF2-40B4-BE49-F238E27FC236}">
                  <a16:creationId xmlns:a16="http://schemas.microsoft.com/office/drawing/2014/main" id="{188352A0-B9CD-4CDA-A970-4C69D5FB8F1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84530" y="3356105"/>
              <a:ext cx="122622" cy="122622"/>
            </a:xfrm>
            <a:prstGeom prst="rect">
              <a:avLst/>
            </a:prstGeom>
          </p:spPr>
        </p:pic>
        <p:pic>
          <p:nvPicPr>
            <p:cNvPr id="170" name="图片 169">
              <a:extLst>
                <a:ext uri="{FF2B5EF4-FFF2-40B4-BE49-F238E27FC236}">
                  <a16:creationId xmlns:a16="http://schemas.microsoft.com/office/drawing/2014/main" id="{AEB52DFE-9C37-4C1E-84D6-6F2D7118CEA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flipH="1">
              <a:off x="5481788" y="3570508"/>
              <a:ext cx="130534" cy="130534"/>
            </a:xfrm>
            <a:prstGeom prst="rect">
              <a:avLst/>
            </a:prstGeom>
          </p:spPr>
        </p:pic>
        <p:pic>
          <p:nvPicPr>
            <p:cNvPr id="171" name="图片 170">
              <a:extLst>
                <a:ext uri="{FF2B5EF4-FFF2-40B4-BE49-F238E27FC236}">
                  <a16:creationId xmlns:a16="http://schemas.microsoft.com/office/drawing/2014/main" id="{4DE9D003-E7C1-4D59-A0A3-11FD7E34144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93347" y="3784841"/>
              <a:ext cx="118975" cy="118975"/>
            </a:xfrm>
            <a:prstGeom prst="rect">
              <a:avLst/>
            </a:prstGeom>
          </p:spPr>
        </p:pic>
        <p:pic>
          <p:nvPicPr>
            <p:cNvPr id="172" name="图片 171">
              <a:extLst>
                <a:ext uri="{FF2B5EF4-FFF2-40B4-BE49-F238E27FC236}">
                  <a16:creationId xmlns:a16="http://schemas.microsoft.com/office/drawing/2014/main" id="{B35D2ADE-4DC9-436A-B8B9-ADB8399414C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394367" y="3355621"/>
              <a:ext cx="130476" cy="130476"/>
            </a:xfrm>
            <a:prstGeom prst="rect">
              <a:avLst/>
            </a:prstGeom>
          </p:spPr>
        </p:pic>
        <p:pic>
          <p:nvPicPr>
            <p:cNvPr id="173" name="图片 172">
              <a:extLst>
                <a:ext uri="{FF2B5EF4-FFF2-40B4-BE49-F238E27FC236}">
                  <a16:creationId xmlns:a16="http://schemas.microsoft.com/office/drawing/2014/main" id="{6793ACD3-B40C-4651-A577-240107855415}"/>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398406" y="3572946"/>
              <a:ext cx="124050" cy="124050"/>
            </a:xfrm>
            <a:prstGeom prst="rect">
              <a:avLst/>
            </a:prstGeom>
          </p:spPr>
        </p:pic>
        <p:pic>
          <p:nvPicPr>
            <p:cNvPr id="174" name="图片 173">
              <a:extLst>
                <a:ext uri="{FF2B5EF4-FFF2-40B4-BE49-F238E27FC236}">
                  <a16:creationId xmlns:a16="http://schemas.microsoft.com/office/drawing/2014/main" id="{02B8F447-02F1-4192-9076-5A7ED20BA85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flipH="1">
              <a:off x="6403312" y="3789613"/>
              <a:ext cx="119143" cy="119143"/>
            </a:xfrm>
            <a:prstGeom prst="rect">
              <a:avLst/>
            </a:prstGeom>
          </p:spPr>
        </p:pic>
        <p:pic>
          <p:nvPicPr>
            <p:cNvPr id="175" name="图片 174">
              <a:extLst>
                <a:ext uri="{FF2B5EF4-FFF2-40B4-BE49-F238E27FC236}">
                  <a16:creationId xmlns:a16="http://schemas.microsoft.com/office/drawing/2014/main" id="{DD127CEC-FC57-434F-BEFC-36734BB471FC}"/>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966323" y="3850250"/>
              <a:ext cx="120194" cy="127981"/>
            </a:xfrm>
            <a:prstGeom prst="rect">
              <a:avLst/>
            </a:prstGeom>
          </p:spPr>
        </p:pic>
        <p:pic>
          <p:nvPicPr>
            <p:cNvPr id="176" name="图片 175">
              <a:extLst>
                <a:ext uri="{FF2B5EF4-FFF2-40B4-BE49-F238E27FC236}">
                  <a16:creationId xmlns:a16="http://schemas.microsoft.com/office/drawing/2014/main" id="{0EFA7B74-6ED3-4018-86DC-26DB4ED33070}"/>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flipH="1">
              <a:off x="8153305" y="3839318"/>
              <a:ext cx="141457" cy="150622"/>
            </a:xfrm>
            <a:prstGeom prst="rect">
              <a:avLst/>
            </a:prstGeom>
          </p:spPr>
        </p:pic>
        <p:pic>
          <p:nvPicPr>
            <p:cNvPr id="177" name="图片 176">
              <a:extLst>
                <a:ext uri="{FF2B5EF4-FFF2-40B4-BE49-F238E27FC236}">
                  <a16:creationId xmlns:a16="http://schemas.microsoft.com/office/drawing/2014/main" id="{C09F02F5-E653-4B40-A64A-2B0E17F1C80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358779" y="3852488"/>
              <a:ext cx="116619" cy="124175"/>
            </a:xfrm>
            <a:prstGeom prst="rect">
              <a:avLst/>
            </a:prstGeom>
          </p:spPr>
        </p:pic>
        <p:pic>
          <p:nvPicPr>
            <p:cNvPr id="178" name="图片 177">
              <a:extLst>
                <a:ext uri="{FF2B5EF4-FFF2-40B4-BE49-F238E27FC236}">
                  <a16:creationId xmlns:a16="http://schemas.microsoft.com/office/drawing/2014/main" id="{AA83BAEC-6B46-43FB-A5DD-0BFFF8E873E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547556" y="3844374"/>
              <a:ext cx="127892" cy="136178"/>
            </a:xfrm>
            <a:prstGeom prst="rect">
              <a:avLst/>
            </a:prstGeom>
          </p:spPr>
        </p:pic>
        <p:pic>
          <p:nvPicPr>
            <p:cNvPr id="179" name="图片 178">
              <a:extLst>
                <a:ext uri="{FF2B5EF4-FFF2-40B4-BE49-F238E27FC236}">
                  <a16:creationId xmlns:a16="http://schemas.microsoft.com/office/drawing/2014/main" id="{9F20E3D7-A637-4696-BDCC-E1F5BA9F976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737177" y="3851256"/>
              <a:ext cx="121594" cy="129471"/>
            </a:xfrm>
            <a:prstGeom prst="rect">
              <a:avLst/>
            </a:prstGeom>
          </p:spPr>
        </p:pic>
        <p:pic>
          <p:nvPicPr>
            <p:cNvPr id="180" name="图片 179">
              <a:extLst>
                <a:ext uri="{FF2B5EF4-FFF2-40B4-BE49-F238E27FC236}">
                  <a16:creationId xmlns:a16="http://schemas.microsoft.com/office/drawing/2014/main" id="{16FC8356-C125-440D-89CC-8EBC30151E8B}"/>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flipH="1">
              <a:off x="8927212" y="3851484"/>
              <a:ext cx="121594" cy="129471"/>
            </a:xfrm>
            <a:prstGeom prst="rect">
              <a:avLst/>
            </a:prstGeom>
          </p:spPr>
        </p:pic>
        <p:pic>
          <p:nvPicPr>
            <p:cNvPr id="181" name="图片 180">
              <a:extLst>
                <a:ext uri="{FF2B5EF4-FFF2-40B4-BE49-F238E27FC236}">
                  <a16:creationId xmlns:a16="http://schemas.microsoft.com/office/drawing/2014/main" id="{613F08C2-C647-4159-BC4E-45677E9D9D1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983597" y="4605955"/>
              <a:ext cx="120194" cy="127981"/>
            </a:xfrm>
            <a:prstGeom prst="rect">
              <a:avLst/>
            </a:prstGeom>
          </p:spPr>
        </p:pic>
        <p:pic>
          <p:nvPicPr>
            <p:cNvPr id="182" name="图片 181">
              <a:extLst>
                <a:ext uri="{FF2B5EF4-FFF2-40B4-BE49-F238E27FC236}">
                  <a16:creationId xmlns:a16="http://schemas.microsoft.com/office/drawing/2014/main" id="{2AF204E1-C5C5-41FB-94E2-8CF4009FB740}"/>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flipH="1">
              <a:off x="7170578" y="4595023"/>
              <a:ext cx="141457" cy="150622"/>
            </a:xfrm>
            <a:prstGeom prst="rect">
              <a:avLst/>
            </a:prstGeom>
          </p:spPr>
        </p:pic>
        <p:pic>
          <p:nvPicPr>
            <p:cNvPr id="183" name="图片 182">
              <a:extLst>
                <a:ext uri="{FF2B5EF4-FFF2-40B4-BE49-F238E27FC236}">
                  <a16:creationId xmlns:a16="http://schemas.microsoft.com/office/drawing/2014/main" id="{BC902CB1-244E-48D6-8FB2-AD03D33B710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376052" y="4608193"/>
              <a:ext cx="116619" cy="124175"/>
            </a:xfrm>
            <a:prstGeom prst="rect">
              <a:avLst/>
            </a:prstGeom>
          </p:spPr>
        </p:pic>
        <p:pic>
          <p:nvPicPr>
            <p:cNvPr id="184" name="图片 183">
              <a:extLst>
                <a:ext uri="{FF2B5EF4-FFF2-40B4-BE49-F238E27FC236}">
                  <a16:creationId xmlns:a16="http://schemas.microsoft.com/office/drawing/2014/main" id="{2D71E89D-36A7-4CDF-A38E-8ED6E58775E2}"/>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564829" y="4600078"/>
              <a:ext cx="127892" cy="136178"/>
            </a:xfrm>
            <a:prstGeom prst="rect">
              <a:avLst/>
            </a:prstGeom>
          </p:spPr>
        </p:pic>
        <p:pic>
          <p:nvPicPr>
            <p:cNvPr id="185" name="图片 184">
              <a:extLst>
                <a:ext uri="{FF2B5EF4-FFF2-40B4-BE49-F238E27FC236}">
                  <a16:creationId xmlns:a16="http://schemas.microsoft.com/office/drawing/2014/main" id="{2DFD2D86-9BCB-4BAE-A1B2-B2A28E8656ED}"/>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754450" y="4606961"/>
              <a:ext cx="121594" cy="129471"/>
            </a:xfrm>
            <a:prstGeom prst="rect">
              <a:avLst/>
            </a:prstGeom>
          </p:spPr>
        </p:pic>
        <p:pic>
          <p:nvPicPr>
            <p:cNvPr id="186" name="图片 185">
              <a:extLst>
                <a:ext uri="{FF2B5EF4-FFF2-40B4-BE49-F238E27FC236}">
                  <a16:creationId xmlns:a16="http://schemas.microsoft.com/office/drawing/2014/main" id="{84620A1A-976B-43AD-AECB-9C870231467A}"/>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flipH="1">
              <a:off x="7944485" y="4607189"/>
              <a:ext cx="121594" cy="129471"/>
            </a:xfrm>
            <a:prstGeom prst="rect">
              <a:avLst/>
            </a:prstGeom>
          </p:spPr>
        </p:pic>
        <p:pic>
          <p:nvPicPr>
            <p:cNvPr id="187" name="图片 186">
              <a:extLst>
                <a:ext uri="{FF2B5EF4-FFF2-40B4-BE49-F238E27FC236}">
                  <a16:creationId xmlns:a16="http://schemas.microsoft.com/office/drawing/2014/main" id="{8559280F-DCF9-4B96-83C2-35CE50EAA45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535840" y="4223657"/>
              <a:ext cx="120194" cy="127981"/>
            </a:xfrm>
            <a:prstGeom prst="rect">
              <a:avLst/>
            </a:prstGeom>
          </p:spPr>
        </p:pic>
        <p:pic>
          <p:nvPicPr>
            <p:cNvPr id="188" name="图片 187">
              <a:extLst>
                <a:ext uri="{FF2B5EF4-FFF2-40B4-BE49-F238E27FC236}">
                  <a16:creationId xmlns:a16="http://schemas.microsoft.com/office/drawing/2014/main" id="{57FFA2C7-E159-4963-B3BF-3890B22A26C0}"/>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flipH="1">
              <a:off x="7722822" y="4212725"/>
              <a:ext cx="141457" cy="150622"/>
            </a:xfrm>
            <a:prstGeom prst="rect">
              <a:avLst/>
            </a:prstGeom>
          </p:spPr>
        </p:pic>
        <p:pic>
          <p:nvPicPr>
            <p:cNvPr id="189" name="图片 188">
              <a:extLst>
                <a:ext uri="{FF2B5EF4-FFF2-40B4-BE49-F238E27FC236}">
                  <a16:creationId xmlns:a16="http://schemas.microsoft.com/office/drawing/2014/main" id="{E39E4FF7-F37C-41A5-9D88-9E3D7947604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928297" y="4225895"/>
              <a:ext cx="116619" cy="124175"/>
            </a:xfrm>
            <a:prstGeom prst="rect">
              <a:avLst/>
            </a:prstGeom>
          </p:spPr>
        </p:pic>
        <p:pic>
          <p:nvPicPr>
            <p:cNvPr id="190" name="图片 189">
              <a:extLst>
                <a:ext uri="{FF2B5EF4-FFF2-40B4-BE49-F238E27FC236}">
                  <a16:creationId xmlns:a16="http://schemas.microsoft.com/office/drawing/2014/main" id="{D86A3531-A4D1-420D-87C5-44C902B74BA9}"/>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117074" y="4217781"/>
              <a:ext cx="127892" cy="136178"/>
            </a:xfrm>
            <a:prstGeom prst="rect">
              <a:avLst/>
            </a:prstGeom>
          </p:spPr>
        </p:pic>
        <p:pic>
          <p:nvPicPr>
            <p:cNvPr id="191" name="图片 190">
              <a:extLst>
                <a:ext uri="{FF2B5EF4-FFF2-40B4-BE49-F238E27FC236}">
                  <a16:creationId xmlns:a16="http://schemas.microsoft.com/office/drawing/2014/main" id="{FF0EED1C-40DC-403A-A258-C656E74244B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306695" y="4224664"/>
              <a:ext cx="121594" cy="129471"/>
            </a:xfrm>
            <a:prstGeom prst="rect">
              <a:avLst/>
            </a:prstGeom>
          </p:spPr>
        </p:pic>
        <p:pic>
          <p:nvPicPr>
            <p:cNvPr id="192" name="图片 191">
              <a:extLst>
                <a:ext uri="{FF2B5EF4-FFF2-40B4-BE49-F238E27FC236}">
                  <a16:creationId xmlns:a16="http://schemas.microsoft.com/office/drawing/2014/main" id="{35167B2D-029C-4AA9-BEF9-E2573E3837C8}"/>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flipH="1">
              <a:off x="8496730" y="4224891"/>
              <a:ext cx="121594" cy="129471"/>
            </a:xfrm>
            <a:prstGeom prst="rect">
              <a:avLst/>
            </a:prstGeom>
          </p:spPr>
        </p:pic>
        <p:pic>
          <p:nvPicPr>
            <p:cNvPr id="193" name="图片 192">
              <a:extLst>
                <a:ext uri="{FF2B5EF4-FFF2-40B4-BE49-F238E27FC236}">
                  <a16:creationId xmlns:a16="http://schemas.microsoft.com/office/drawing/2014/main" id="{F3D15AFA-B979-4C8C-82B1-D813BBC9278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41540" y="4979056"/>
              <a:ext cx="120194" cy="127981"/>
            </a:xfrm>
            <a:prstGeom prst="rect">
              <a:avLst/>
            </a:prstGeom>
          </p:spPr>
        </p:pic>
        <p:pic>
          <p:nvPicPr>
            <p:cNvPr id="194" name="图片 193">
              <a:extLst>
                <a:ext uri="{FF2B5EF4-FFF2-40B4-BE49-F238E27FC236}">
                  <a16:creationId xmlns:a16="http://schemas.microsoft.com/office/drawing/2014/main" id="{39347F29-15E7-4A99-8340-A7D81107B246}"/>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flipH="1">
              <a:off x="6728521" y="4968124"/>
              <a:ext cx="141457" cy="150622"/>
            </a:xfrm>
            <a:prstGeom prst="rect">
              <a:avLst/>
            </a:prstGeom>
          </p:spPr>
        </p:pic>
        <p:pic>
          <p:nvPicPr>
            <p:cNvPr id="195" name="图片 194">
              <a:extLst>
                <a:ext uri="{FF2B5EF4-FFF2-40B4-BE49-F238E27FC236}">
                  <a16:creationId xmlns:a16="http://schemas.microsoft.com/office/drawing/2014/main" id="{A15CECDF-8F67-4EA2-9706-A33F723B380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933996" y="4981294"/>
              <a:ext cx="116619" cy="124175"/>
            </a:xfrm>
            <a:prstGeom prst="rect">
              <a:avLst/>
            </a:prstGeom>
          </p:spPr>
        </p:pic>
        <p:pic>
          <p:nvPicPr>
            <p:cNvPr id="196" name="图片 195">
              <a:extLst>
                <a:ext uri="{FF2B5EF4-FFF2-40B4-BE49-F238E27FC236}">
                  <a16:creationId xmlns:a16="http://schemas.microsoft.com/office/drawing/2014/main" id="{1C31DE08-FF74-4F1C-AE5F-096EBDBFD804}"/>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122773" y="4973179"/>
              <a:ext cx="127892" cy="136178"/>
            </a:xfrm>
            <a:prstGeom prst="rect">
              <a:avLst/>
            </a:prstGeom>
          </p:spPr>
        </p:pic>
        <p:pic>
          <p:nvPicPr>
            <p:cNvPr id="197" name="图片 196">
              <a:extLst>
                <a:ext uri="{FF2B5EF4-FFF2-40B4-BE49-F238E27FC236}">
                  <a16:creationId xmlns:a16="http://schemas.microsoft.com/office/drawing/2014/main" id="{7F466F80-17F1-44A1-81BD-6F3620607D0D}"/>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312394" y="4980062"/>
              <a:ext cx="121594" cy="129471"/>
            </a:xfrm>
            <a:prstGeom prst="rect">
              <a:avLst/>
            </a:prstGeom>
          </p:spPr>
        </p:pic>
        <p:pic>
          <p:nvPicPr>
            <p:cNvPr id="198" name="图片 197">
              <a:extLst>
                <a:ext uri="{FF2B5EF4-FFF2-40B4-BE49-F238E27FC236}">
                  <a16:creationId xmlns:a16="http://schemas.microsoft.com/office/drawing/2014/main" id="{70387F6F-7306-42DD-A3EA-33DA590DDAC6}"/>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flipH="1">
              <a:off x="7502429" y="4980290"/>
              <a:ext cx="121594" cy="129471"/>
            </a:xfrm>
            <a:prstGeom prst="rect">
              <a:avLst/>
            </a:prstGeom>
          </p:spPr>
        </p:pic>
        <p:sp>
          <p:nvSpPr>
            <p:cNvPr id="199" name="文本框 198">
              <a:extLst>
                <a:ext uri="{FF2B5EF4-FFF2-40B4-BE49-F238E27FC236}">
                  <a16:creationId xmlns:a16="http://schemas.microsoft.com/office/drawing/2014/main" id="{B15156FA-7CEF-45CB-8BD4-DCE70C791ECE}"/>
                </a:ext>
              </a:extLst>
            </p:cNvPr>
            <p:cNvSpPr txBox="1"/>
            <p:nvPr/>
          </p:nvSpPr>
          <p:spPr>
            <a:xfrm>
              <a:off x="7601605" y="4888164"/>
              <a:ext cx="429767" cy="3231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成熟度</a:t>
              </a:r>
              <a:r>
                <a:rPr kumimoji="0" lang="en-US" altLang="zh-CN"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1</a:t>
              </a:r>
              <a:endParaRPr kumimoji="0" lang="zh-CN" altLang="en-US"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0" name="文本框 199">
              <a:extLst>
                <a:ext uri="{FF2B5EF4-FFF2-40B4-BE49-F238E27FC236}">
                  <a16:creationId xmlns:a16="http://schemas.microsoft.com/office/drawing/2014/main" id="{80757265-2162-4426-8E62-54C7E592D3AA}"/>
                </a:ext>
              </a:extLst>
            </p:cNvPr>
            <p:cNvSpPr txBox="1"/>
            <p:nvPr/>
          </p:nvSpPr>
          <p:spPr>
            <a:xfrm>
              <a:off x="8044621" y="4509704"/>
              <a:ext cx="429767" cy="3231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成熟度</a:t>
              </a:r>
              <a:r>
                <a:rPr kumimoji="0" lang="en-US" altLang="zh-CN"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2</a:t>
              </a:r>
              <a:endParaRPr kumimoji="0" lang="zh-CN" altLang="en-US"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1" name="文本框 200">
              <a:extLst>
                <a:ext uri="{FF2B5EF4-FFF2-40B4-BE49-F238E27FC236}">
                  <a16:creationId xmlns:a16="http://schemas.microsoft.com/office/drawing/2014/main" id="{6DA3C574-4A67-4BC0-A602-A499EF6A909C}"/>
                </a:ext>
              </a:extLst>
            </p:cNvPr>
            <p:cNvSpPr txBox="1"/>
            <p:nvPr/>
          </p:nvSpPr>
          <p:spPr>
            <a:xfrm>
              <a:off x="8588763" y="4146768"/>
              <a:ext cx="429767" cy="3231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成熟度</a:t>
              </a:r>
              <a:r>
                <a:rPr kumimoji="0" lang="en-US" altLang="zh-CN"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3</a:t>
              </a:r>
              <a:endParaRPr kumimoji="0" lang="zh-CN" altLang="en-US"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2" name="文本框 201">
              <a:extLst>
                <a:ext uri="{FF2B5EF4-FFF2-40B4-BE49-F238E27FC236}">
                  <a16:creationId xmlns:a16="http://schemas.microsoft.com/office/drawing/2014/main" id="{CCEBDB76-2C48-46A6-9C8B-EED4B22FA832}"/>
                </a:ext>
              </a:extLst>
            </p:cNvPr>
            <p:cNvSpPr txBox="1"/>
            <p:nvPr/>
          </p:nvSpPr>
          <p:spPr>
            <a:xfrm>
              <a:off x="9022035" y="3758529"/>
              <a:ext cx="429767" cy="3231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成熟度</a:t>
              </a:r>
              <a:r>
                <a:rPr kumimoji="0" lang="en-US" altLang="zh-CN"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4</a:t>
              </a:r>
              <a:endParaRPr kumimoji="0" lang="zh-CN" altLang="en-US"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3" name="文本框 202">
              <a:extLst>
                <a:ext uri="{FF2B5EF4-FFF2-40B4-BE49-F238E27FC236}">
                  <a16:creationId xmlns:a16="http://schemas.microsoft.com/office/drawing/2014/main" id="{5573D695-8075-4D25-82DA-511966389E34}"/>
                </a:ext>
              </a:extLst>
            </p:cNvPr>
            <p:cNvSpPr txBox="1"/>
            <p:nvPr/>
          </p:nvSpPr>
          <p:spPr>
            <a:xfrm>
              <a:off x="9245199" y="3367025"/>
              <a:ext cx="429767" cy="3231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成熟度</a:t>
              </a:r>
              <a:r>
                <a:rPr kumimoji="0" lang="en-US" altLang="zh-CN"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5</a:t>
              </a:r>
              <a:endParaRPr kumimoji="0" lang="zh-CN" altLang="en-US" sz="96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4" name="文本框 203">
              <a:extLst>
                <a:ext uri="{FF2B5EF4-FFF2-40B4-BE49-F238E27FC236}">
                  <a16:creationId xmlns:a16="http://schemas.microsoft.com/office/drawing/2014/main" id="{BF172C56-47E8-40DF-865F-1C95918E3799}"/>
                </a:ext>
              </a:extLst>
            </p:cNvPr>
            <p:cNvSpPr txBox="1"/>
            <p:nvPr/>
          </p:nvSpPr>
          <p:spPr>
            <a:xfrm>
              <a:off x="6833424" y="3099721"/>
              <a:ext cx="753433" cy="1384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8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沉淀</a:t>
              </a:r>
            </a:p>
          </p:txBody>
        </p:sp>
      </p:grpSp>
      <p:sp>
        <p:nvSpPr>
          <p:cNvPr id="205" name="Text Box 35">
            <a:extLst>
              <a:ext uri="{FF2B5EF4-FFF2-40B4-BE49-F238E27FC236}">
                <a16:creationId xmlns:a16="http://schemas.microsoft.com/office/drawing/2014/main" id="{7332FEA7-9246-468D-ADA8-CE71B271195F}"/>
              </a:ext>
            </a:extLst>
          </p:cNvPr>
          <p:cNvSpPr txBox="1">
            <a:spLocks noChangeArrowheads="1"/>
          </p:cNvSpPr>
          <p:nvPr/>
        </p:nvSpPr>
        <p:spPr bwMode="auto">
          <a:xfrm>
            <a:off x="6482556" y="2083435"/>
            <a:ext cx="1488048" cy="246221"/>
          </a:xfrm>
          <a:prstGeom prst="rect">
            <a:avLst/>
          </a:prstGeom>
          <a:noFill/>
          <a:ln w="9525">
            <a:noFill/>
            <a:miter lim="800000"/>
            <a:headEnd/>
            <a:tailEnd/>
          </a:ln>
        </p:spPr>
        <p:txBody>
          <a:bodyPr wrap="square" lIns="36000" rIns="36000">
            <a:spAutoFit/>
          </a:bodyPr>
          <a:lstStyle/>
          <a:p>
            <a:pPr algn="ctr" defTabSz="914364">
              <a:spcBef>
                <a:spcPct val="50000"/>
              </a:spcBef>
              <a:defRPr/>
            </a:pPr>
            <a:r>
              <a:rPr lang="en-US" sz="1000" b="1" i="1" kern="0" dirty="0">
                <a:solidFill>
                  <a:srgbClr val="000000"/>
                </a:solidFill>
                <a:latin typeface="黑体" panose="02010609060101010101" pitchFamily="49" charset="-122"/>
                <a:ea typeface="黑体" panose="02010609060101010101" pitchFamily="49" charset="-122"/>
              </a:rPr>
              <a:t>“</a:t>
            </a:r>
            <a:r>
              <a:rPr lang="zh-TW" altLang="en-US" sz="1000" b="1" i="1" kern="0" dirty="0">
                <a:solidFill>
                  <a:srgbClr val="000000"/>
                </a:solidFill>
                <a:latin typeface="黑体" panose="02010609060101010101" pitchFamily="49" charset="-122"/>
                <a:ea typeface="黑体" panose="02010609060101010101" pitchFamily="49" charset="-122"/>
              </a:rPr>
              <a:t>我们目前的现况</a:t>
            </a:r>
            <a:r>
              <a:rPr lang="en-US" sz="1000" b="1" i="1" kern="0" dirty="0">
                <a:solidFill>
                  <a:srgbClr val="000000"/>
                </a:solidFill>
                <a:latin typeface="黑体" panose="02010609060101010101" pitchFamily="49" charset="-122"/>
                <a:ea typeface="黑体" panose="02010609060101010101" pitchFamily="49" charset="-122"/>
              </a:rPr>
              <a:t>”</a:t>
            </a:r>
          </a:p>
        </p:txBody>
      </p:sp>
      <p:sp>
        <p:nvSpPr>
          <p:cNvPr id="206" name="Text Box 36">
            <a:extLst>
              <a:ext uri="{FF2B5EF4-FFF2-40B4-BE49-F238E27FC236}">
                <a16:creationId xmlns:a16="http://schemas.microsoft.com/office/drawing/2014/main" id="{B807617A-40AF-4E78-BEB2-11E9A80816A9}"/>
              </a:ext>
            </a:extLst>
          </p:cNvPr>
          <p:cNvSpPr txBox="1">
            <a:spLocks noChangeArrowheads="1"/>
          </p:cNvSpPr>
          <p:nvPr/>
        </p:nvSpPr>
        <p:spPr bwMode="auto">
          <a:xfrm>
            <a:off x="7810820" y="2083435"/>
            <a:ext cx="1473659" cy="246221"/>
          </a:xfrm>
          <a:prstGeom prst="rect">
            <a:avLst/>
          </a:prstGeom>
          <a:noFill/>
          <a:ln w="9525">
            <a:noFill/>
            <a:miter lim="800000"/>
            <a:headEnd/>
            <a:tailEnd/>
          </a:ln>
        </p:spPr>
        <p:txBody>
          <a:bodyPr wrap="square" lIns="36000" rIns="36000">
            <a:spAutoFit/>
          </a:bodyPr>
          <a:lstStyle/>
          <a:p>
            <a:pPr algn="ctr" defTabSz="914364">
              <a:spcBef>
                <a:spcPct val="50000"/>
              </a:spcBef>
              <a:defRPr/>
            </a:pPr>
            <a:r>
              <a:rPr lang="en-US" sz="1000" b="1" i="1" kern="0" dirty="0">
                <a:solidFill>
                  <a:srgbClr val="000000"/>
                </a:solidFill>
                <a:latin typeface="黑体" panose="02010609060101010101" pitchFamily="49" charset="-122"/>
                <a:ea typeface="黑体" panose="02010609060101010101" pitchFamily="49" charset="-122"/>
              </a:rPr>
              <a:t>“</a:t>
            </a:r>
            <a:r>
              <a:rPr lang="zh-TW" altLang="en-US" sz="1000" b="1" i="1" kern="0" dirty="0">
                <a:solidFill>
                  <a:srgbClr val="000000"/>
                </a:solidFill>
                <a:latin typeface="黑体" panose="02010609060101010101" pitchFamily="49" charset="-122"/>
                <a:ea typeface="黑体" panose="02010609060101010101" pitchFamily="49" charset="-122"/>
              </a:rPr>
              <a:t>我们应关注甚么</a:t>
            </a:r>
            <a:r>
              <a:rPr lang="en-US" sz="1000" b="1" i="1" kern="0" dirty="0">
                <a:solidFill>
                  <a:srgbClr val="000000"/>
                </a:solidFill>
                <a:latin typeface="黑体" panose="02010609060101010101" pitchFamily="49" charset="-122"/>
                <a:ea typeface="黑体" panose="02010609060101010101" pitchFamily="49" charset="-122"/>
              </a:rPr>
              <a:t>”</a:t>
            </a:r>
          </a:p>
        </p:txBody>
      </p:sp>
      <p:sp>
        <p:nvSpPr>
          <p:cNvPr id="207" name="Text Box 37">
            <a:extLst>
              <a:ext uri="{FF2B5EF4-FFF2-40B4-BE49-F238E27FC236}">
                <a16:creationId xmlns:a16="http://schemas.microsoft.com/office/drawing/2014/main" id="{5D02C812-AFE0-4D67-B243-0883A03E12F4}"/>
              </a:ext>
            </a:extLst>
          </p:cNvPr>
          <p:cNvSpPr txBox="1">
            <a:spLocks noChangeArrowheads="1"/>
          </p:cNvSpPr>
          <p:nvPr/>
        </p:nvSpPr>
        <p:spPr bwMode="auto">
          <a:xfrm>
            <a:off x="9032469" y="2083435"/>
            <a:ext cx="1548898" cy="246221"/>
          </a:xfrm>
          <a:prstGeom prst="rect">
            <a:avLst/>
          </a:prstGeom>
          <a:noFill/>
          <a:ln w="9525">
            <a:noFill/>
            <a:miter lim="800000"/>
            <a:headEnd/>
            <a:tailEnd/>
          </a:ln>
        </p:spPr>
        <p:txBody>
          <a:bodyPr lIns="36000" rIns="36000">
            <a:spAutoFit/>
          </a:bodyPr>
          <a:lstStyle/>
          <a:p>
            <a:pPr algn="ctr" defTabSz="914364">
              <a:spcBef>
                <a:spcPct val="50000"/>
              </a:spcBef>
              <a:defRPr/>
            </a:pPr>
            <a:r>
              <a:rPr lang="en-US" sz="1000" b="1" i="1" kern="0" dirty="0">
                <a:solidFill>
                  <a:srgbClr val="000000"/>
                </a:solidFill>
                <a:latin typeface="黑体" panose="02010609060101010101" pitchFamily="49" charset="-122"/>
                <a:ea typeface="黑体" panose="02010609060101010101" pitchFamily="49" charset="-122"/>
              </a:rPr>
              <a:t>“</a:t>
            </a:r>
            <a:r>
              <a:rPr lang="zh-TW" altLang="en-US" sz="1000" b="1" i="1" kern="0" dirty="0">
                <a:solidFill>
                  <a:srgbClr val="000000"/>
                </a:solidFill>
                <a:latin typeface="黑体" panose="02010609060101010101" pitchFamily="49" charset="-122"/>
                <a:ea typeface="黑体" panose="02010609060101010101" pitchFamily="49" charset="-122"/>
              </a:rPr>
              <a:t>我们应如何改善</a:t>
            </a:r>
            <a:r>
              <a:rPr lang="en-US" sz="1000" b="1" i="1" kern="0" dirty="0">
                <a:solidFill>
                  <a:srgbClr val="000000"/>
                </a:solidFill>
                <a:latin typeface="黑体" panose="02010609060101010101" pitchFamily="49" charset="-122"/>
                <a:ea typeface="黑体" panose="02010609060101010101" pitchFamily="49" charset="-122"/>
              </a:rPr>
              <a:t>”</a:t>
            </a:r>
          </a:p>
        </p:txBody>
      </p:sp>
      <p:grpSp>
        <p:nvGrpSpPr>
          <p:cNvPr id="208" name="组合 207">
            <a:extLst>
              <a:ext uri="{FF2B5EF4-FFF2-40B4-BE49-F238E27FC236}">
                <a16:creationId xmlns:a16="http://schemas.microsoft.com/office/drawing/2014/main" id="{30991795-413F-42F8-B7A7-B40254CBDE58}"/>
              </a:ext>
            </a:extLst>
          </p:cNvPr>
          <p:cNvGrpSpPr/>
          <p:nvPr/>
        </p:nvGrpSpPr>
        <p:grpSpPr>
          <a:xfrm>
            <a:off x="6578146" y="1603712"/>
            <a:ext cx="5253599" cy="506940"/>
            <a:chOff x="4269165" y="921346"/>
            <a:chExt cx="6873684" cy="422450"/>
          </a:xfrm>
        </p:grpSpPr>
        <p:sp>
          <p:nvSpPr>
            <p:cNvPr id="209" name="AutoShape 64">
              <a:extLst>
                <a:ext uri="{FF2B5EF4-FFF2-40B4-BE49-F238E27FC236}">
                  <a16:creationId xmlns:a16="http://schemas.microsoft.com/office/drawing/2014/main" id="{EC15745A-CF24-4FF9-B7A3-A694198D800F}"/>
                </a:ext>
              </a:extLst>
            </p:cNvPr>
            <p:cNvSpPr>
              <a:spLocks noChangeArrowheads="1"/>
            </p:cNvSpPr>
            <p:nvPr/>
          </p:nvSpPr>
          <p:spPr bwMode="auto">
            <a:xfrm>
              <a:off x="4269165" y="921346"/>
              <a:ext cx="1775167" cy="419644"/>
            </a:xfrm>
            <a:prstGeom prst="chevron">
              <a:avLst>
                <a:gd name="adj" fmla="val 38807"/>
              </a:avLst>
            </a:prstGeom>
            <a:solidFill>
              <a:srgbClr val="4BC1DD">
                <a:lumMod val="75000"/>
              </a:srgbClr>
            </a:solidFill>
            <a:ln w="9525" algn="ctr">
              <a:noFill/>
              <a:miter lim="800000"/>
              <a:headEnd/>
              <a:tailEnd/>
            </a:ln>
          </p:spPr>
          <p:txBody>
            <a:bodyPr lIns="36000" tIns="36000" rIns="36000" bIns="36000" anchor="ctr"/>
            <a:lstStyle/>
            <a:p>
              <a:pPr marL="0" marR="0" lvl="0" indent="0" algn="ctr" defTabSz="914364" eaLnBrk="0" fontAlgn="auto" latinLnBrk="0" hangingPunct="0">
                <a:lnSpc>
                  <a:spcPct val="85000"/>
                </a:lnSpc>
                <a:spcBef>
                  <a:spcPts val="0"/>
                </a:spcBef>
                <a:spcAft>
                  <a:spcPts val="0"/>
                </a:spcAft>
                <a:buClrTx/>
                <a:buSzTx/>
                <a:buFontTx/>
                <a:buNone/>
                <a:tabLst/>
                <a:defRPr/>
              </a:pPr>
              <a:r>
                <a:rPr kumimoji="0" lang="zh-CN" altLang="en-US"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rPr>
                <a:t>治理蓝图</a:t>
              </a:r>
              <a:endParaRPr kumimoji="0" lang="en-US" altLang="zh-CN"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a:p>
              <a:pPr marL="0" marR="0" lvl="0" indent="0" algn="ctr" defTabSz="914364" eaLnBrk="0" fontAlgn="auto" latinLnBrk="0" hangingPunct="0">
                <a:lnSpc>
                  <a:spcPct val="85000"/>
                </a:lnSpc>
                <a:spcBef>
                  <a:spcPts val="0"/>
                </a:spcBef>
                <a:spcAft>
                  <a:spcPts val="0"/>
                </a:spcAft>
                <a:buClrTx/>
                <a:buSzTx/>
                <a:buFontTx/>
                <a:buNone/>
                <a:tabLst/>
                <a:defRPr/>
              </a:pPr>
              <a:r>
                <a:rPr kumimoji="0" lang="zh-CN" altLang="en-US"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rPr>
                <a:t>需求分析</a:t>
              </a:r>
            </a:p>
          </p:txBody>
        </p:sp>
        <p:sp>
          <p:nvSpPr>
            <p:cNvPr id="210" name="AutoShape 65">
              <a:extLst>
                <a:ext uri="{FF2B5EF4-FFF2-40B4-BE49-F238E27FC236}">
                  <a16:creationId xmlns:a16="http://schemas.microsoft.com/office/drawing/2014/main" id="{DF040A54-AD37-44B4-8676-79E2ABD33E7E}"/>
                </a:ext>
              </a:extLst>
            </p:cNvPr>
            <p:cNvSpPr>
              <a:spLocks noChangeArrowheads="1"/>
            </p:cNvSpPr>
            <p:nvPr/>
          </p:nvSpPr>
          <p:spPr bwMode="auto">
            <a:xfrm>
              <a:off x="5957660" y="925831"/>
              <a:ext cx="1776715" cy="417965"/>
            </a:xfrm>
            <a:prstGeom prst="chevron">
              <a:avLst>
                <a:gd name="adj" fmla="val 41046"/>
              </a:avLst>
            </a:prstGeom>
            <a:solidFill>
              <a:srgbClr val="4BC1DD">
                <a:lumMod val="75000"/>
              </a:srgbClr>
            </a:solidFill>
            <a:ln w="9525" algn="ctr">
              <a:noFill/>
              <a:miter lim="800000"/>
              <a:headEnd/>
              <a:tailEnd/>
            </a:ln>
          </p:spPr>
          <p:txBody>
            <a:bodyPr lIns="36000" tIns="36000" rIns="36000" bIns="36000" anchor="ctr"/>
            <a:lstStyle/>
            <a:p>
              <a:pPr marL="0" marR="0" lvl="0" indent="0" algn="ctr" defTabSz="914364" eaLnBrk="0" fontAlgn="auto" latinLnBrk="0" hangingPunct="0">
                <a:lnSpc>
                  <a:spcPct val="85000"/>
                </a:lnSpc>
                <a:spcBef>
                  <a:spcPts val="0"/>
                </a:spcBef>
                <a:spcAft>
                  <a:spcPts val="0"/>
                </a:spcAft>
                <a:buClrTx/>
                <a:buSzTx/>
                <a:buFontTx/>
                <a:buNone/>
                <a:tabLst/>
                <a:defRPr/>
              </a:pPr>
              <a:r>
                <a:rPr kumimoji="0" lang="zh-CN" altLang="en-US"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rPr>
                <a:t>设计数据安全</a:t>
              </a:r>
              <a:endParaRPr kumimoji="0" lang="en-US" altLang="zh-CN"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a:p>
              <a:pPr marL="0" marR="0" lvl="0" indent="0" algn="ctr" defTabSz="914364" eaLnBrk="0" fontAlgn="auto" latinLnBrk="0" hangingPunct="0">
                <a:lnSpc>
                  <a:spcPct val="85000"/>
                </a:lnSpc>
                <a:spcBef>
                  <a:spcPts val="0"/>
                </a:spcBef>
                <a:spcAft>
                  <a:spcPts val="0"/>
                </a:spcAft>
                <a:buClrTx/>
                <a:buSzTx/>
                <a:buFontTx/>
                <a:buNone/>
                <a:tabLst/>
                <a:defRPr/>
              </a:pPr>
              <a:r>
                <a:rPr kumimoji="0" lang="zh-CN" altLang="en-US"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rPr>
                <a:t>治理蓝图框架</a:t>
              </a:r>
              <a:endParaRPr kumimoji="0" lang="en-US"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p:txBody>
        </p:sp>
        <p:sp>
          <p:nvSpPr>
            <p:cNvPr id="211" name="AutoShape 66">
              <a:extLst>
                <a:ext uri="{FF2B5EF4-FFF2-40B4-BE49-F238E27FC236}">
                  <a16:creationId xmlns:a16="http://schemas.microsoft.com/office/drawing/2014/main" id="{3336DF92-CB4A-4F6A-B28E-5DF045B53EBC}"/>
                </a:ext>
              </a:extLst>
            </p:cNvPr>
            <p:cNvSpPr>
              <a:spLocks noChangeArrowheads="1"/>
            </p:cNvSpPr>
            <p:nvPr/>
          </p:nvSpPr>
          <p:spPr bwMode="auto">
            <a:xfrm>
              <a:off x="7647706" y="924427"/>
              <a:ext cx="1775165" cy="417966"/>
            </a:xfrm>
            <a:prstGeom prst="chevron">
              <a:avLst>
                <a:gd name="adj" fmla="val 41010"/>
              </a:avLst>
            </a:prstGeom>
            <a:solidFill>
              <a:srgbClr val="4BC1DD">
                <a:lumMod val="75000"/>
              </a:srgbClr>
            </a:solidFill>
            <a:ln w="9525" algn="ctr">
              <a:noFill/>
              <a:miter lim="800000"/>
              <a:headEnd/>
              <a:tailEnd/>
            </a:ln>
          </p:spPr>
          <p:txBody>
            <a:bodyPr lIns="36000" tIns="36000" rIns="36000" bIns="36000" anchor="ctr"/>
            <a:lstStyle/>
            <a:p>
              <a:pPr marL="0" marR="0" lvl="0" indent="0" algn="ctr" defTabSz="914364" eaLnBrk="0" fontAlgn="auto" latinLnBrk="0" hangingPunct="0">
                <a:lnSpc>
                  <a:spcPct val="85000"/>
                </a:lnSpc>
                <a:spcBef>
                  <a:spcPts val="0"/>
                </a:spcBef>
                <a:spcAft>
                  <a:spcPts val="0"/>
                </a:spcAft>
                <a:buClrTx/>
                <a:buSzTx/>
                <a:buFontTx/>
                <a:buNone/>
                <a:tabLst/>
                <a:defRPr/>
              </a:pPr>
              <a:r>
                <a:rPr kumimoji="0" lang="zh-CN" altLang="en-US"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rPr>
                <a:t>规划治理路径</a:t>
              </a:r>
              <a:endParaRPr kumimoji="0" lang="en-US"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p:txBody>
        </p:sp>
        <p:sp>
          <p:nvSpPr>
            <p:cNvPr id="212" name="AutoShape 66">
              <a:extLst>
                <a:ext uri="{FF2B5EF4-FFF2-40B4-BE49-F238E27FC236}">
                  <a16:creationId xmlns:a16="http://schemas.microsoft.com/office/drawing/2014/main" id="{7546CB39-F3CC-42F5-BDF5-8A249498FEB0}"/>
                </a:ext>
              </a:extLst>
            </p:cNvPr>
            <p:cNvSpPr>
              <a:spLocks noChangeArrowheads="1"/>
            </p:cNvSpPr>
            <p:nvPr/>
          </p:nvSpPr>
          <p:spPr bwMode="auto">
            <a:xfrm>
              <a:off x="9367684" y="924427"/>
              <a:ext cx="1775165" cy="417966"/>
            </a:xfrm>
            <a:prstGeom prst="chevron">
              <a:avLst>
                <a:gd name="adj" fmla="val 41010"/>
              </a:avLst>
            </a:prstGeom>
            <a:solidFill>
              <a:srgbClr val="4BC1DD">
                <a:lumMod val="75000"/>
              </a:srgbClr>
            </a:solidFill>
            <a:ln w="9525" algn="ctr">
              <a:noFill/>
              <a:miter lim="800000"/>
              <a:headEnd/>
              <a:tailEnd/>
            </a:ln>
          </p:spPr>
          <p:txBody>
            <a:bodyPr lIns="36000" tIns="36000" rIns="36000" bIns="36000" anchor="ctr"/>
            <a:lstStyle/>
            <a:p>
              <a:pPr marL="0" marR="0" lvl="0" indent="0" algn="ctr" defTabSz="914364" eaLnBrk="0" fontAlgn="auto" latinLnBrk="0" hangingPunct="0">
                <a:lnSpc>
                  <a:spcPct val="85000"/>
                </a:lnSpc>
                <a:spcBef>
                  <a:spcPts val="0"/>
                </a:spcBef>
                <a:spcAft>
                  <a:spcPts val="0"/>
                </a:spcAft>
                <a:buClrTx/>
                <a:buSzTx/>
                <a:buFontTx/>
                <a:buNone/>
                <a:tabLst/>
                <a:defRPr/>
              </a:pPr>
              <a:r>
                <a:rPr kumimoji="0" lang="zh-TW" altLang="en-US"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rPr>
                <a:t>实现行动方案</a:t>
              </a:r>
              <a:endParaRPr kumimoji="0" lang="en-US"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endParaRPr>
            </a:p>
          </p:txBody>
        </p:sp>
      </p:grpSp>
      <p:sp>
        <p:nvSpPr>
          <p:cNvPr id="213" name="Text Box 37">
            <a:extLst>
              <a:ext uri="{FF2B5EF4-FFF2-40B4-BE49-F238E27FC236}">
                <a16:creationId xmlns:a16="http://schemas.microsoft.com/office/drawing/2014/main" id="{97B7030C-B8D5-4866-95E9-661CF94D93CC}"/>
              </a:ext>
            </a:extLst>
          </p:cNvPr>
          <p:cNvSpPr txBox="1">
            <a:spLocks noChangeArrowheads="1"/>
          </p:cNvSpPr>
          <p:nvPr/>
        </p:nvSpPr>
        <p:spPr bwMode="auto">
          <a:xfrm>
            <a:off x="10300719" y="2083435"/>
            <a:ext cx="1548898" cy="246221"/>
          </a:xfrm>
          <a:prstGeom prst="rect">
            <a:avLst/>
          </a:prstGeom>
          <a:noFill/>
          <a:ln w="9525">
            <a:noFill/>
            <a:miter lim="800000"/>
            <a:headEnd/>
            <a:tailEnd/>
          </a:ln>
        </p:spPr>
        <p:txBody>
          <a:bodyPr lIns="36000" rIns="36000">
            <a:spAutoFit/>
          </a:bodyPr>
          <a:lstStyle/>
          <a:p>
            <a:pPr algn="ctr" defTabSz="914364">
              <a:spcBef>
                <a:spcPct val="50000"/>
              </a:spcBef>
              <a:defRPr/>
            </a:pPr>
            <a:r>
              <a:rPr lang="en-US" sz="1000" b="1" i="1" kern="0" dirty="0">
                <a:solidFill>
                  <a:srgbClr val="000000"/>
                </a:solidFill>
                <a:latin typeface="黑体" panose="02010609060101010101" pitchFamily="49" charset="-122"/>
                <a:ea typeface="黑体" panose="02010609060101010101" pitchFamily="49" charset="-122"/>
              </a:rPr>
              <a:t>“</a:t>
            </a:r>
            <a:r>
              <a:rPr lang="zh-TW" altLang="en-US" sz="1000" b="1" i="1" kern="0" dirty="0">
                <a:solidFill>
                  <a:srgbClr val="000000"/>
                </a:solidFill>
                <a:latin typeface="黑体" panose="02010609060101010101" pitchFamily="49" charset="-122"/>
                <a:ea typeface="黑体" panose="02010609060101010101" pitchFamily="49" charset="-122"/>
              </a:rPr>
              <a:t>准备实现</a:t>
            </a:r>
            <a:r>
              <a:rPr lang="en-US" sz="1000" b="1" i="1" kern="0" dirty="0">
                <a:solidFill>
                  <a:srgbClr val="000000"/>
                </a:solidFill>
                <a:latin typeface="黑体" panose="02010609060101010101" pitchFamily="49" charset="-122"/>
                <a:ea typeface="黑体" panose="02010609060101010101" pitchFamily="49" charset="-122"/>
              </a:rPr>
              <a:t>”</a:t>
            </a:r>
          </a:p>
        </p:txBody>
      </p:sp>
      <p:sp>
        <p:nvSpPr>
          <p:cNvPr id="214" name="箭头: 右 213">
            <a:extLst>
              <a:ext uri="{FF2B5EF4-FFF2-40B4-BE49-F238E27FC236}">
                <a16:creationId xmlns:a16="http://schemas.microsoft.com/office/drawing/2014/main" id="{87D5DB0E-5D6A-4025-BE22-07C224C4F6CD}"/>
              </a:ext>
            </a:extLst>
          </p:cNvPr>
          <p:cNvSpPr/>
          <p:nvPr/>
        </p:nvSpPr>
        <p:spPr>
          <a:xfrm rot="5400000">
            <a:off x="9020814" y="2728334"/>
            <a:ext cx="725606" cy="221147"/>
          </a:xfrm>
          <a:prstGeom prst="rightArrow">
            <a:avLst/>
          </a:prstGeom>
          <a:solidFill>
            <a:srgbClr val="4BC1DD"/>
          </a:solidFill>
          <a:ln w="12700" cap="flat" cmpd="sng" algn="ctr">
            <a:solidFill>
              <a:srgbClr val="4BC1D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16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5" name="箭头: 右 214">
            <a:extLst>
              <a:ext uri="{FF2B5EF4-FFF2-40B4-BE49-F238E27FC236}">
                <a16:creationId xmlns:a16="http://schemas.microsoft.com/office/drawing/2014/main" id="{DDB2A760-FE3F-4726-980D-B32E3370756A}"/>
              </a:ext>
            </a:extLst>
          </p:cNvPr>
          <p:cNvSpPr/>
          <p:nvPr/>
        </p:nvSpPr>
        <p:spPr>
          <a:xfrm>
            <a:off x="5691567" y="1738222"/>
            <a:ext cx="725606" cy="221147"/>
          </a:xfrm>
          <a:prstGeom prst="rightArrow">
            <a:avLst/>
          </a:prstGeom>
          <a:solidFill>
            <a:srgbClr val="4BC1DD"/>
          </a:solidFill>
          <a:ln w="12700" cap="flat" cmpd="sng" algn="ctr">
            <a:solidFill>
              <a:srgbClr val="4BC1D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16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5780654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dirty="0"/>
              <a:t>步骤四：实施数据安全建设</a:t>
            </a:r>
            <a:r>
              <a:rPr lang="en-US" altLang="zh-CN" dirty="0"/>
              <a:t>_</a:t>
            </a:r>
            <a:r>
              <a:rPr lang="zh-CN" altLang="en-US" dirty="0"/>
              <a:t>数据安全架构设计</a:t>
            </a:r>
          </a:p>
        </p:txBody>
      </p:sp>
      <p:sp>
        <p:nvSpPr>
          <p:cNvPr id="98" name="矩形: 圆角 97">
            <a:extLst>
              <a:ext uri="{FF2B5EF4-FFF2-40B4-BE49-F238E27FC236}">
                <a16:creationId xmlns:a16="http://schemas.microsoft.com/office/drawing/2014/main" id="{55CE5D2B-E42B-4449-A314-1FFF9C2D5791}"/>
              </a:ext>
            </a:extLst>
          </p:cNvPr>
          <p:cNvSpPr/>
          <p:nvPr/>
        </p:nvSpPr>
        <p:spPr>
          <a:xfrm>
            <a:off x="143505" y="1709928"/>
            <a:ext cx="11904992" cy="3110355"/>
          </a:xfrm>
          <a:prstGeom prst="roundRect">
            <a:avLst>
              <a:gd name="adj" fmla="val 3189"/>
            </a:avLst>
          </a:prstGeom>
          <a:solidFill>
            <a:srgbClr val="FEFEFF"/>
          </a:solidFill>
          <a:ln w="12700" cap="flat">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a:r>
              <a:rPr lang="zh-CN" altLang="en-US" sz="1379"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数据安全管控</a:t>
            </a:r>
          </a:p>
        </p:txBody>
      </p:sp>
      <p:sp>
        <p:nvSpPr>
          <p:cNvPr id="100" name="矩形: 圆角 99">
            <a:extLst>
              <a:ext uri="{FF2B5EF4-FFF2-40B4-BE49-F238E27FC236}">
                <a16:creationId xmlns:a16="http://schemas.microsoft.com/office/drawing/2014/main" id="{032BAD76-1F2A-4F81-BD0A-EC256450CA13}"/>
              </a:ext>
            </a:extLst>
          </p:cNvPr>
          <p:cNvSpPr/>
          <p:nvPr/>
        </p:nvSpPr>
        <p:spPr>
          <a:xfrm>
            <a:off x="8766154" y="3768177"/>
            <a:ext cx="3224740" cy="964135"/>
          </a:xfrm>
          <a:prstGeom prst="roundRect">
            <a:avLst>
              <a:gd name="adj" fmla="val 4055"/>
            </a:avLst>
          </a:prstGeom>
          <a:solidFill>
            <a:srgbClr val="F3F5F9"/>
          </a:solid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能力开放与数据运营</a:t>
            </a:r>
          </a:p>
        </p:txBody>
      </p:sp>
      <p:sp>
        <p:nvSpPr>
          <p:cNvPr id="101" name="矩形: 圆角 100">
            <a:extLst>
              <a:ext uri="{FF2B5EF4-FFF2-40B4-BE49-F238E27FC236}">
                <a16:creationId xmlns:a16="http://schemas.microsoft.com/office/drawing/2014/main" id="{CC98CA8E-5CA9-46FB-90B2-13D24B4E26C4}"/>
              </a:ext>
            </a:extLst>
          </p:cNvPr>
          <p:cNvSpPr/>
          <p:nvPr/>
        </p:nvSpPr>
        <p:spPr>
          <a:xfrm>
            <a:off x="6576041" y="1803657"/>
            <a:ext cx="2090752" cy="1286391"/>
          </a:xfrm>
          <a:prstGeom prst="roundRect">
            <a:avLst>
              <a:gd name="adj" fmla="val 4055"/>
            </a:avLst>
          </a:prstGeom>
          <a:solidFill>
            <a:srgbClr val="F3F5F9"/>
          </a:solid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生命周期管控</a:t>
            </a:r>
          </a:p>
        </p:txBody>
      </p:sp>
      <p:sp>
        <p:nvSpPr>
          <p:cNvPr id="103" name="矩形: 圆角 102">
            <a:extLst>
              <a:ext uri="{FF2B5EF4-FFF2-40B4-BE49-F238E27FC236}">
                <a16:creationId xmlns:a16="http://schemas.microsoft.com/office/drawing/2014/main" id="{4675782D-5B8D-4E1D-80D0-75C8FD34943F}"/>
              </a:ext>
            </a:extLst>
          </p:cNvPr>
          <p:cNvSpPr/>
          <p:nvPr/>
        </p:nvSpPr>
        <p:spPr>
          <a:xfrm>
            <a:off x="143504" y="920997"/>
            <a:ext cx="11904992" cy="729775"/>
          </a:xfrm>
          <a:prstGeom prst="roundRect">
            <a:avLst>
              <a:gd name="adj" fmla="val 3189"/>
            </a:avLst>
          </a:prstGeom>
          <a:solidFill>
            <a:srgbClr val="FEFEFF"/>
          </a:solidFill>
          <a:ln w="12700"/>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a:endParaRPr lang="zh-CN" altLang="en-US" sz="1379"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5" name="矩形: 圆角 104">
            <a:extLst>
              <a:ext uri="{FF2B5EF4-FFF2-40B4-BE49-F238E27FC236}">
                <a16:creationId xmlns:a16="http://schemas.microsoft.com/office/drawing/2014/main" id="{67F6CA18-B843-4794-8E56-32BB4AB726B6}"/>
              </a:ext>
            </a:extLst>
          </p:cNvPr>
          <p:cNvSpPr/>
          <p:nvPr/>
        </p:nvSpPr>
        <p:spPr>
          <a:xfrm>
            <a:off x="2568589" y="1803656"/>
            <a:ext cx="2951364" cy="2933736"/>
          </a:xfrm>
          <a:prstGeom prst="roundRect">
            <a:avLst>
              <a:gd name="adj" fmla="val 4055"/>
            </a:avLst>
          </a:prstGeom>
          <a:solidFill>
            <a:srgbClr val="F3F5F9"/>
          </a:solid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管控策略</a:t>
            </a:r>
          </a:p>
        </p:txBody>
      </p:sp>
      <p:sp>
        <p:nvSpPr>
          <p:cNvPr id="107" name="矩形: 圆角 106">
            <a:extLst>
              <a:ext uri="{FF2B5EF4-FFF2-40B4-BE49-F238E27FC236}">
                <a16:creationId xmlns:a16="http://schemas.microsoft.com/office/drawing/2014/main" id="{C9E570F5-6439-4BB7-BB9B-887AEA1ECDF7}"/>
              </a:ext>
            </a:extLst>
          </p:cNvPr>
          <p:cNvSpPr/>
          <p:nvPr/>
        </p:nvSpPr>
        <p:spPr>
          <a:xfrm>
            <a:off x="2636681" y="2156837"/>
            <a:ext cx="1477163" cy="991991"/>
          </a:xfrm>
          <a:prstGeom prst="roundRect">
            <a:avLst>
              <a:gd name="adj" fmla="val 6752"/>
            </a:avLst>
          </a:prstGeom>
          <a:solidFill>
            <a:schemeClr val="bg1"/>
          </a:solidFill>
          <a:ln w="9525">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发现</a:t>
            </a:r>
            <a:r>
              <a:rPr lang="en-US" altLang="zh-CN"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分类分级规则</a:t>
            </a:r>
          </a:p>
        </p:txBody>
      </p:sp>
      <p:sp>
        <p:nvSpPr>
          <p:cNvPr id="108" name="矩形: 圆角 107">
            <a:extLst>
              <a:ext uri="{FF2B5EF4-FFF2-40B4-BE49-F238E27FC236}">
                <a16:creationId xmlns:a16="http://schemas.microsoft.com/office/drawing/2014/main" id="{EFF38F7D-7960-418D-B9B4-E040711896CF}"/>
              </a:ext>
            </a:extLst>
          </p:cNvPr>
          <p:cNvSpPr/>
          <p:nvPr/>
        </p:nvSpPr>
        <p:spPr>
          <a:xfrm>
            <a:off x="143504" y="4881843"/>
            <a:ext cx="11904992" cy="1672016"/>
          </a:xfrm>
          <a:prstGeom prst="roundRect">
            <a:avLst>
              <a:gd name="adj" fmla="val 3189"/>
            </a:avLst>
          </a:prstGeom>
          <a:solidFill>
            <a:srgbClr val="FEFEFF"/>
          </a:solidFill>
          <a:ln w="12700"/>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a:r>
              <a:rPr lang="zh-CN" altLang="en-US" sz="1379"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数据安全能力</a:t>
            </a:r>
          </a:p>
        </p:txBody>
      </p:sp>
      <p:sp>
        <p:nvSpPr>
          <p:cNvPr id="109" name="矩形: 圆角 108">
            <a:extLst>
              <a:ext uri="{FF2B5EF4-FFF2-40B4-BE49-F238E27FC236}">
                <a16:creationId xmlns:a16="http://schemas.microsoft.com/office/drawing/2014/main" id="{DD85B8FA-397F-42B3-A411-D1C338169945}"/>
              </a:ext>
            </a:extLst>
          </p:cNvPr>
          <p:cNvSpPr/>
          <p:nvPr/>
        </p:nvSpPr>
        <p:spPr>
          <a:xfrm>
            <a:off x="1045214" y="5329503"/>
            <a:ext cx="3278295" cy="680412"/>
          </a:xfrm>
          <a:prstGeom prst="roundRect">
            <a:avLst>
              <a:gd name="adj" fmla="val 6371"/>
            </a:avLst>
          </a:prstGeom>
          <a:solidFill>
            <a:srgbClr val="F3F5F9"/>
          </a:solidFill>
          <a:ln w="9525">
            <a:solidFill>
              <a:srgbClr val="385D8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数据自动发现能力与分类分级</a:t>
            </a:r>
          </a:p>
        </p:txBody>
      </p:sp>
      <p:sp>
        <p:nvSpPr>
          <p:cNvPr id="111" name="矩形: 圆角 110">
            <a:extLst>
              <a:ext uri="{FF2B5EF4-FFF2-40B4-BE49-F238E27FC236}">
                <a16:creationId xmlns:a16="http://schemas.microsoft.com/office/drawing/2014/main" id="{2A013E6D-044A-45F8-BF07-7646CB98D805}"/>
              </a:ext>
            </a:extLst>
          </p:cNvPr>
          <p:cNvSpPr/>
          <p:nvPr/>
        </p:nvSpPr>
        <p:spPr>
          <a:xfrm>
            <a:off x="1049531" y="1806095"/>
            <a:ext cx="1451764" cy="1574456"/>
          </a:xfrm>
          <a:prstGeom prst="roundRect">
            <a:avLst>
              <a:gd name="adj" fmla="val 6371"/>
            </a:avLst>
          </a:prstGeom>
          <a:solidFill>
            <a:srgbClr val="F3F5F9"/>
          </a:solid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数据分类分级标准</a:t>
            </a:r>
          </a:p>
        </p:txBody>
      </p:sp>
      <p:sp>
        <p:nvSpPr>
          <p:cNvPr id="112" name="矩形: 圆角 111">
            <a:extLst>
              <a:ext uri="{FF2B5EF4-FFF2-40B4-BE49-F238E27FC236}">
                <a16:creationId xmlns:a16="http://schemas.microsoft.com/office/drawing/2014/main" id="{423A7E8A-0256-47F4-8890-95918A2DA817}"/>
              </a:ext>
            </a:extLst>
          </p:cNvPr>
          <p:cNvSpPr/>
          <p:nvPr/>
        </p:nvSpPr>
        <p:spPr>
          <a:xfrm>
            <a:off x="191624" y="1329022"/>
            <a:ext cx="1392000" cy="28353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敏感数据分布态势</a:t>
            </a:r>
          </a:p>
        </p:txBody>
      </p:sp>
      <p:sp>
        <p:nvSpPr>
          <p:cNvPr id="113" name="矩形: 圆角 112">
            <a:extLst>
              <a:ext uri="{FF2B5EF4-FFF2-40B4-BE49-F238E27FC236}">
                <a16:creationId xmlns:a16="http://schemas.microsoft.com/office/drawing/2014/main" id="{EA01D057-8129-49D6-B77F-77C210F2D120}"/>
              </a:ext>
            </a:extLst>
          </p:cNvPr>
          <p:cNvSpPr/>
          <p:nvPr/>
        </p:nvSpPr>
        <p:spPr>
          <a:xfrm>
            <a:off x="1657805" y="1329022"/>
            <a:ext cx="1392000" cy="2835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数据安全现状评估</a:t>
            </a:r>
          </a:p>
        </p:txBody>
      </p:sp>
      <p:sp>
        <p:nvSpPr>
          <p:cNvPr id="114" name="矩形: 圆角 113">
            <a:extLst>
              <a:ext uri="{FF2B5EF4-FFF2-40B4-BE49-F238E27FC236}">
                <a16:creationId xmlns:a16="http://schemas.microsoft.com/office/drawing/2014/main" id="{3BF11240-E3D1-48FE-ADDD-A0C75BF9F9F6}"/>
              </a:ext>
            </a:extLst>
          </p:cNvPr>
          <p:cNvSpPr/>
          <p:nvPr/>
        </p:nvSpPr>
        <p:spPr>
          <a:xfrm>
            <a:off x="1132840" y="2156836"/>
            <a:ext cx="1296000" cy="283533"/>
          </a:xfrm>
          <a:prstGeom prst="roundRect">
            <a:avLst/>
          </a:prstGeom>
          <a:solidFill>
            <a:srgbClr val="55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法律法规要求</a:t>
            </a:r>
          </a:p>
        </p:txBody>
      </p:sp>
      <p:sp>
        <p:nvSpPr>
          <p:cNvPr id="115" name="矩形: 圆角 114">
            <a:extLst>
              <a:ext uri="{FF2B5EF4-FFF2-40B4-BE49-F238E27FC236}">
                <a16:creationId xmlns:a16="http://schemas.microsoft.com/office/drawing/2014/main" id="{C8E21FAB-08BA-402C-B813-6BDB640AF288}"/>
              </a:ext>
            </a:extLst>
          </p:cNvPr>
          <p:cNvSpPr/>
          <p:nvPr/>
        </p:nvSpPr>
        <p:spPr>
          <a:xfrm>
            <a:off x="2677863" y="2485545"/>
            <a:ext cx="1392000" cy="28092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敏感数据发现规则</a:t>
            </a:r>
          </a:p>
        </p:txBody>
      </p:sp>
      <p:sp>
        <p:nvSpPr>
          <p:cNvPr id="116" name="矩形: 圆角 115">
            <a:extLst>
              <a:ext uri="{FF2B5EF4-FFF2-40B4-BE49-F238E27FC236}">
                <a16:creationId xmlns:a16="http://schemas.microsoft.com/office/drawing/2014/main" id="{FB8C504A-3B15-4A71-8CBC-67883A55A5B1}"/>
              </a:ext>
            </a:extLst>
          </p:cNvPr>
          <p:cNvSpPr/>
          <p:nvPr/>
        </p:nvSpPr>
        <p:spPr>
          <a:xfrm>
            <a:off x="2636682" y="3239450"/>
            <a:ext cx="1493521" cy="1387271"/>
          </a:xfrm>
          <a:prstGeom prst="roundRect">
            <a:avLst>
              <a:gd name="adj" fmla="val 6752"/>
            </a:avLst>
          </a:prstGeom>
          <a:solidFill>
            <a:schemeClr val="bg1"/>
          </a:solidFill>
          <a:ln w="9525">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检测策略</a:t>
            </a:r>
          </a:p>
        </p:txBody>
      </p:sp>
      <p:sp>
        <p:nvSpPr>
          <p:cNvPr id="117" name="矩形: 圆角 116">
            <a:extLst>
              <a:ext uri="{FF2B5EF4-FFF2-40B4-BE49-F238E27FC236}">
                <a16:creationId xmlns:a16="http://schemas.microsoft.com/office/drawing/2014/main" id="{0B97228D-C583-4875-94CB-355086585DBD}"/>
              </a:ext>
            </a:extLst>
          </p:cNvPr>
          <p:cNvSpPr/>
          <p:nvPr/>
        </p:nvSpPr>
        <p:spPr>
          <a:xfrm>
            <a:off x="2686120" y="2822728"/>
            <a:ext cx="1392000" cy="2832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分类分级规则</a:t>
            </a:r>
          </a:p>
        </p:txBody>
      </p:sp>
      <p:sp>
        <p:nvSpPr>
          <p:cNvPr id="118" name="矩形: 圆角 117">
            <a:extLst>
              <a:ext uri="{FF2B5EF4-FFF2-40B4-BE49-F238E27FC236}">
                <a16:creationId xmlns:a16="http://schemas.microsoft.com/office/drawing/2014/main" id="{366BA9AD-C662-4BC0-ACB8-CC7D00C52DC3}"/>
              </a:ext>
            </a:extLst>
          </p:cNvPr>
          <p:cNvSpPr/>
          <p:nvPr/>
        </p:nvSpPr>
        <p:spPr>
          <a:xfrm>
            <a:off x="2686117" y="3675036"/>
            <a:ext cx="1392000" cy="28353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敏感数据扫描策略</a:t>
            </a:r>
          </a:p>
        </p:txBody>
      </p:sp>
      <p:sp>
        <p:nvSpPr>
          <p:cNvPr id="119" name="矩形: 圆角 118">
            <a:extLst>
              <a:ext uri="{FF2B5EF4-FFF2-40B4-BE49-F238E27FC236}">
                <a16:creationId xmlns:a16="http://schemas.microsoft.com/office/drawing/2014/main" id="{F6DF398F-52DC-4AA1-A46E-DAAA2A48EC96}"/>
              </a:ext>
            </a:extLst>
          </p:cNvPr>
          <p:cNvSpPr/>
          <p:nvPr/>
        </p:nvSpPr>
        <p:spPr>
          <a:xfrm>
            <a:off x="2686120" y="4132162"/>
            <a:ext cx="1392000" cy="2835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对外接口监控策略</a:t>
            </a:r>
          </a:p>
        </p:txBody>
      </p:sp>
      <p:sp>
        <p:nvSpPr>
          <p:cNvPr id="120" name="矩形: 圆角 119">
            <a:extLst>
              <a:ext uri="{FF2B5EF4-FFF2-40B4-BE49-F238E27FC236}">
                <a16:creationId xmlns:a16="http://schemas.microsoft.com/office/drawing/2014/main" id="{A88F5284-1C45-4E47-8AB8-DEBF59EED83D}"/>
              </a:ext>
            </a:extLst>
          </p:cNvPr>
          <p:cNvSpPr/>
          <p:nvPr/>
        </p:nvSpPr>
        <p:spPr>
          <a:xfrm>
            <a:off x="4208378" y="2156837"/>
            <a:ext cx="1239967" cy="2469883"/>
          </a:xfrm>
          <a:prstGeom prst="roundRect">
            <a:avLst>
              <a:gd name="adj" fmla="val 6752"/>
            </a:avLst>
          </a:prstGeom>
          <a:solidFill>
            <a:schemeClr val="bg1"/>
          </a:solidFill>
          <a:ln w="9525">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防护策略</a:t>
            </a:r>
          </a:p>
        </p:txBody>
      </p:sp>
      <p:sp>
        <p:nvSpPr>
          <p:cNvPr id="121" name="矩形: 圆角 120">
            <a:extLst>
              <a:ext uri="{FF2B5EF4-FFF2-40B4-BE49-F238E27FC236}">
                <a16:creationId xmlns:a16="http://schemas.microsoft.com/office/drawing/2014/main" id="{F83E330A-20B8-417D-9497-0661FC21EA97}"/>
              </a:ext>
            </a:extLst>
          </p:cNvPr>
          <p:cNvSpPr/>
          <p:nvPr/>
        </p:nvSpPr>
        <p:spPr>
          <a:xfrm>
            <a:off x="4268338" y="2478243"/>
            <a:ext cx="1097633" cy="28353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数据水印策略</a:t>
            </a:r>
          </a:p>
        </p:txBody>
      </p:sp>
      <p:sp>
        <p:nvSpPr>
          <p:cNvPr id="122" name="矩形: 圆角 121">
            <a:extLst>
              <a:ext uri="{FF2B5EF4-FFF2-40B4-BE49-F238E27FC236}">
                <a16:creationId xmlns:a16="http://schemas.microsoft.com/office/drawing/2014/main" id="{BADB5205-6CC6-4115-A3C1-5FE115C401A5}"/>
              </a:ext>
            </a:extLst>
          </p:cNvPr>
          <p:cNvSpPr/>
          <p:nvPr/>
        </p:nvSpPr>
        <p:spPr>
          <a:xfrm>
            <a:off x="4268338" y="2834922"/>
            <a:ext cx="1097633" cy="28353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a:t>
            </a: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DLP</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策略</a:t>
            </a:r>
          </a:p>
        </p:txBody>
      </p:sp>
      <p:sp>
        <p:nvSpPr>
          <p:cNvPr id="123" name="矩形: 圆角 122">
            <a:extLst>
              <a:ext uri="{FF2B5EF4-FFF2-40B4-BE49-F238E27FC236}">
                <a16:creationId xmlns:a16="http://schemas.microsoft.com/office/drawing/2014/main" id="{18C00806-AC71-4B24-8CBB-FFB952C4F0C3}"/>
              </a:ext>
            </a:extLst>
          </p:cNvPr>
          <p:cNvSpPr/>
          <p:nvPr/>
        </p:nvSpPr>
        <p:spPr>
          <a:xfrm>
            <a:off x="4268338" y="3191600"/>
            <a:ext cx="1097633" cy="28353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数据脱敏策略</a:t>
            </a:r>
          </a:p>
        </p:txBody>
      </p:sp>
      <p:sp>
        <p:nvSpPr>
          <p:cNvPr id="124" name="矩形: 圆角 123">
            <a:extLst>
              <a:ext uri="{FF2B5EF4-FFF2-40B4-BE49-F238E27FC236}">
                <a16:creationId xmlns:a16="http://schemas.microsoft.com/office/drawing/2014/main" id="{377AA043-2B1C-49B7-AADC-88A9EDDA4F3E}"/>
              </a:ext>
            </a:extLst>
          </p:cNvPr>
          <p:cNvSpPr/>
          <p:nvPr/>
        </p:nvSpPr>
        <p:spPr>
          <a:xfrm>
            <a:off x="4268338" y="3548279"/>
            <a:ext cx="1097633" cy="28353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数据审计策略</a:t>
            </a:r>
          </a:p>
        </p:txBody>
      </p:sp>
      <p:sp>
        <p:nvSpPr>
          <p:cNvPr id="125" name="矩形: 圆角 124">
            <a:extLst>
              <a:ext uri="{FF2B5EF4-FFF2-40B4-BE49-F238E27FC236}">
                <a16:creationId xmlns:a16="http://schemas.microsoft.com/office/drawing/2014/main" id="{7728DD21-DF50-485F-9EC4-5F92008DF67E}"/>
              </a:ext>
            </a:extLst>
          </p:cNvPr>
          <p:cNvSpPr/>
          <p:nvPr/>
        </p:nvSpPr>
        <p:spPr>
          <a:xfrm>
            <a:off x="1045215" y="3435794"/>
            <a:ext cx="1451764" cy="1286453"/>
          </a:xfrm>
          <a:prstGeom prst="roundRect">
            <a:avLst>
              <a:gd name="adj" fmla="val 4055"/>
            </a:avLst>
          </a:prstGeom>
          <a:solidFill>
            <a:srgbClr val="F3F5F9"/>
          </a:solid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系统管理</a:t>
            </a:r>
          </a:p>
        </p:txBody>
      </p:sp>
      <p:sp>
        <p:nvSpPr>
          <p:cNvPr id="126" name="矩形: 圆角 125">
            <a:extLst>
              <a:ext uri="{FF2B5EF4-FFF2-40B4-BE49-F238E27FC236}">
                <a16:creationId xmlns:a16="http://schemas.microsoft.com/office/drawing/2014/main" id="{EECFB433-F1D1-4AFE-94E2-1E02A8F94D19}"/>
              </a:ext>
            </a:extLst>
          </p:cNvPr>
          <p:cNvSpPr/>
          <p:nvPr/>
        </p:nvSpPr>
        <p:spPr>
          <a:xfrm>
            <a:off x="1151696" y="3800160"/>
            <a:ext cx="1296000" cy="283200"/>
          </a:xfrm>
          <a:prstGeom prst="roundRect">
            <a:avLst/>
          </a:prstGeom>
          <a:solidFill>
            <a:srgbClr val="55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账号</a:t>
            </a:r>
            <a:r>
              <a:rPr lang="en-US" altLang="zh-CN"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权限</a:t>
            </a:r>
            <a:r>
              <a:rPr lang="en-US" altLang="zh-CN"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认证</a:t>
            </a:r>
          </a:p>
        </p:txBody>
      </p:sp>
      <p:sp>
        <p:nvSpPr>
          <p:cNvPr id="127" name="矩形: 圆角 126">
            <a:extLst>
              <a:ext uri="{FF2B5EF4-FFF2-40B4-BE49-F238E27FC236}">
                <a16:creationId xmlns:a16="http://schemas.microsoft.com/office/drawing/2014/main" id="{8ED8F184-3E13-4593-8EF3-F2DD961B561F}"/>
              </a:ext>
            </a:extLst>
          </p:cNvPr>
          <p:cNvSpPr/>
          <p:nvPr/>
        </p:nvSpPr>
        <p:spPr>
          <a:xfrm>
            <a:off x="1151696" y="4107848"/>
            <a:ext cx="1296000" cy="283200"/>
          </a:xfrm>
          <a:prstGeom prst="roundRect">
            <a:avLst/>
          </a:prstGeom>
          <a:solidFill>
            <a:srgbClr val="55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运行监测</a:t>
            </a:r>
          </a:p>
        </p:txBody>
      </p:sp>
      <p:sp>
        <p:nvSpPr>
          <p:cNvPr id="128" name="圆角矩形">
            <a:extLst>
              <a:ext uri="{FF2B5EF4-FFF2-40B4-BE49-F238E27FC236}">
                <a16:creationId xmlns:a16="http://schemas.microsoft.com/office/drawing/2014/main" id="{0C4F9C6F-5A41-4975-A2E5-39D0098667F2}"/>
              </a:ext>
            </a:extLst>
          </p:cNvPr>
          <p:cNvSpPr/>
          <p:nvPr/>
        </p:nvSpPr>
        <p:spPr>
          <a:xfrm>
            <a:off x="1045215" y="4944361"/>
            <a:ext cx="10819395" cy="336000"/>
          </a:xfrm>
          <a:prstGeom prst="roundRect">
            <a:avLst>
              <a:gd name="adj" fmla="val 0"/>
            </a:avLst>
          </a:prstGeom>
          <a:solidFill>
            <a:srgbClr val="275790">
              <a:alpha val="6000"/>
            </a:srgbClr>
          </a:solidFill>
          <a:ln w="12700">
            <a:miter lim="400000"/>
          </a:ln>
        </p:spPr>
        <p:txBody>
          <a:bodyPr lIns="39083" tIns="39083" rIns="39083" bIns="39083" anchor="ctr"/>
          <a:lstStyle/>
          <a:p>
            <a:pPr algn="ctr">
              <a:defRPr>
                <a:solidFill>
                  <a:srgbClr val="FFFFFF"/>
                </a:solidFill>
                <a:latin typeface="+mj-lt"/>
                <a:ea typeface="+mj-ea"/>
                <a:cs typeface="+mj-cs"/>
                <a:sym typeface="Calibri"/>
              </a:defRPr>
            </a:pPr>
            <a:endParaRPr sz="1832">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9" name="圆角矩形">
            <a:extLst>
              <a:ext uri="{FF2B5EF4-FFF2-40B4-BE49-F238E27FC236}">
                <a16:creationId xmlns:a16="http://schemas.microsoft.com/office/drawing/2014/main" id="{9CE66487-C7AF-45CF-A009-6AC3E2043E7D}"/>
              </a:ext>
            </a:extLst>
          </p:cNvPr>
          <p:cNvSpPr/>
          <p:nvPr/>
        </p:nvSpPr>
        <p:spPr>
          <a:xfrm>
            <a:off x="1192118" y="4985176"/>
            <a:ext cx="3070137" cy="252816"/>
          </a:xfrm>
          <a:prstGeom prst="roundRect">
            <a:avLst>
              <a:gd name="adj" fmla="val 6414"/>
            </a:avLst>
          </a:prstGeom>
          <a:solidFill>
            <a:srgbClr val="E6EBF4">
              <a:alpha val="14000"/>
            </a:srgbClr>
          </a:solidFill>
          <a:ln w="12700">
            <a:solidFill>
              <a:srgbClr val="265BE0">
                <a:alpha val="50283"/>
              </a:srgbClr>
            </a:solidFill>
            <a:custDash>
              <a:ds d="100000" sp="200000"/>
            </a:custDash>
          </a:ln>
        </p:spPr>
        <p:txBody>
          <a:bodyPr lIns="39083" tIns="39083" rIns="39083" bIns="39083" anchor="ctr"/>
          <a:lstStyle/>
          <a:p>
            <a:pPr algn="ctr"/>
            <a:r>
              <a:rPr lang="zh-CN" altLang="en-US" sz="1120" b="1" dirty="0">
                <a:latin typeface="微软雅黑" panose="020B0503020204020204" pitchFamily="34" charset="-122"/>
                <a:ea typeface="微软雅黑" panose="020B0503020204020204" pitchFamily="34" charset="-122"/>
                <a:sym typeface="微软雅黑" panose="020B0503020204020204" pitchFamily="34" charset="-122"/>
              </a:rPr>
              <a:t>集中监控接口</a:t>
            </a:r>
            <a:endParaRPr sz="112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0" name="矩形: 圆角 129">
            <a:extLst>
              <a:ext uri="{FF2B5EF4-FFF2-40B4-BE49-F238E27FC236}">
                <a16:creationId xmlns:a16="http://schemas.microsoft.com/office/drawing/2014/main" id="{7908F934-7CF3-40EE-94E1-D2B39E1B553A}"/>
              </a:ext>
            </a:extLst>
          </p:cNvPr>
          <p:cNvSpPr/>
          <p:nvPr/>
        </p:nvSpPr>
        <p:spPr>
          <a:xfrm>
            <a:off x="1103585" y="5651767"/>
            <a:ext cx="1417111" cy="28353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敏感数据发现探针</a:t>
            </a:r>
          </a:p>
        </p:txBody>
      </p:sp>
      <p:sp>
        <p:nvSpPr>
          <p:cNvPr id="131" name="圆角矩形">
            <a:extLst>
              <a:ext uri="{FF2B5EF4-FFF2-40B4-BE49-F238E27FC236}">
                <a16:creationId xmlns:a16="http://schemas.microsoft.com/office/drawing/2014/main" id="{46648179-B928-4202-AB36-7F0D95B0AE18}"/>
              </a:ext>
            </a:extLst>
          </p:cNvPr>
          <p:cNvSpPr/>
          <p:nvPr/>
        </p:nvSpPr>
        <p:spPr>
          <a:xfrm>
            <a:off x="4747827" y="4985176"/>
            <a:ext cx="7011183" cy="252816"/>
          </a:xfrm>
          <a:prstGeom prst="roundRect">
            <a:avLst>
              <a:gd name="adj" fmla="val 6414"/>
            </a:avLst>
          </a:prstGeom>
          <a:solidFill>
            <a:srgbClr val="E6EBF4">
              <a:alpha val="14000"/>
            </a:srgbClr>
          </a:solidFill>
          <a:ln w="12700">
            <a:solidFill>
              <a:srgbClr val="265BE0">
                <a:alpha val="50283"/>
              </a:srgbClr>
            </a:solidFill>
            <a:custDash>
              <a:ds d="100000" sp="200000"/>
            </a:custDash>
          </a:ln>
        </p:spPr>
        <p:txBody>
          <a:bodyPr lIns="39083" tIns="39083" rIns="39083" bIns="39083" anchor="ctr"/>
          <a:lstStyle/>
          <a:p>
            <a:pPr algn="ctr"/>
            <a:r>
              <a:rPr lang="zh-CN" altLang="en-US" sz="1120" b="1" dirty="0">
                <a:latin typeface="微软雅黑" panose="020B0503020204020204" pitchFamily="34" charset="-122"/>
                <a:ea typeface="微软雅黑" panose="020B0503020204020204" pitchFamily="34" charset="-122"/>
                <a:sym typeface="微软雅黑" panose="020B0503020204020204" pitchFamily="34" charset="-122"/>
              </a:rPr>
              <a:t>数据管控能力接口</a:t>
            </a:r>
            <a:endParaRPr sz="112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2" name="矩形: 圆角 131">
            <a:extLst>
              <a:ext uri="{FF2B5EF4-FFF2-40B4-BE49-F238E27FC236}">
                <a16:creationId xmlns:a16="http://schemas.microsoft.com/office/drawing/2014/main" id="{8F922BA1-A6C6-4227-8BBB-F1A7C60AF796}"/>
              </a:ext>
            </a:extLst>
          </p:cNvPr>
          <p:cNvSpPr/>
          <p:nvPr/>
        </p:nvSpPr>
        <p:spPr>
          <a:xfrm>
            <a:off x="4655881" y="5327299"/>
            <a:ext cx="7208729" cy="1170301"/>
          </a:xfrm>
          <a:prstGeom prst="roundRect">
            <a:avLst>
              <a:gd name="adj" fmla="val 6371"/>
            </a:avLst>
          </a:prstGeom>
          <a:solidFill>
            <a:srgbClr val="F3F5F9"/>
          </a:solidFill>
          <a:ln w="9525">
            <a:solidFill>
              <a:srgbClr val="385D8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数据管控能力</a:t>
            </a:r>
          </a:p>
        </p:txBody>
      </p:sp>
      <p:sp>
        <p:nvSpPr>
          <p:cNvPr id="133" name="矩形: 圆角 132">
            <a:extLst>
              <a:ext uri="{FF2B5EF4-FFF2-40B4-BE49-F238E27FC236}">
                <a16:creationId xmlns:a16="http://schemas.microsoft.com/office/drawing/2014/main" id="{ED86BFD1-25E7-4AB3-997A-77A2EC331E97}"/>
              </a:ext>
            </a:extLst>
          </p:cNvPr>
          <p:cNvSpPr/>
          <p:nvPr/>
        </p:nvSpPr>
        <p:spPr>
          <a:xfrm>
            <a:off x="4747828" y="5795404"/>
            <a:ext cx="987741" cy="28098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静态脱敏</a:t>
            </a:r>
          </a:p>
        </p:txBody>
      </p:sp>
      <p:sp>
        <p:nvSpPr>
          <p:cNvPr id="134" name="矩形: 圆角 133">
            <a:extLst>
              <a:ext uri="{FF2B5EF4-FFF2-40B4-BE49-F238E27FC236}">
                <a16:creationId xmlns:a16="http://schemas.microsoft.com/office/drawing/2014/main" id="{7EBB6CE1-4776-4FEC-8655-08D5ED58BDE3}"/>
              </a:ext>
            </a:extLst>
          </p:cNvPr>
          <p:cNvSpPr/>
          <p:nvPr/>
        </p:nvSpPr>
        <p:spPr>
          <a:xfrm>
            <a:off x="7165335" y="5795404"/>
            <a:ext cx="987741" cy="2809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数字水印</a:t>
            </a:r>
          </a:p>
        </p:txBody>
      </p:sp>
      <p:sp>
        <p:nvSpPr>
          <p:cNvPr id="135" name="矩形: 圆角 134">
            <a:extLst>
              <a:ext uri="{FF2B5EF4-FFF2-40B4-BE49-F238E27FC236}">
                <a16:creationId xmlns:a16="http://schemas.microsoft.com/office/drawing/2014/main" id="{53FC7508-DB5F-4835-B531-0DA143497236}"/>
              </a:ext>
            </a:extLst>
          </p:cNvPr>
          <p:cNvSpPr/>
          <p:nvPr/>
        </p:nvSpPr>
        <p:spPr>
          <a:xfrm>
            <a:off x="8374088" y="5795404"/>
            <a:ext cx="987741" cy="2809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数据库审计</a:t>
            </a:r>
          </a:p>
        </p:txBody>
      </p:sp>
      <p:sp>
        <p:nvSpPr>
          <p:cNvPr id="136" name="矩形: 圆角 135">
            <a:extLst>
              <a:ext uri="{FF2B5EF4-FFF2-40B4-BE49-F238E27FC236}">
                <a16:creationId xmlns:a16="http://schemas.microsoft.com/office/drawing/2014/main" id="{DC10B47F-20C7-457E-85DB-6E016900DD4F}"/>
              </a:ext>
            </a:extLst>
          </p:cNvPr>
          <p:cNvSpPr/>
          <p:nvPr/>
        </p:nvSpPr>
        <p:spPr>
          <a:xfrm>
            <a:off x="10791596" y="5795404"/>
            <a:ext cx="987741" cy="2809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DLP</a:t>
            </a:r>
            <a:endPar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矩形: 圆角 136">
            <a:extLst>
              <a:ext uri="{FF2B5EF4-FFF2-40B4-BE49-F238E27FC236}">
                <a16:creationId xmlns:a16="http://schemas.microsoft.com/office/drawing/2014/main" id="{06E4C7B5-5406-4C86-B087-A0E78FC0E044}"/>
              </a:ext>
            </a:extLst>
          </p:cNvPr>
          <p:cNvSpPr/>
          <p:nvPr/>
        </p:nvSpPr>
        <p:spPr>
          <a:xfrm>
            <a:off x="2638218" y="5650492"/>
            <a:ext cx="1633631" cy="2835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敏感数据流转监控探针</a:t>
            </a:r>
          </a:p>
        </p:txBody>
      </p:sp>
      <p:sp>
        <p:nvSpPr>
          <p:cNvPr id="138" name="矩形: 圆角 137">
            <a:extLst>
              <a:ext uri="{FF2B5EF4-FFF2-40B4-BE49-F238E27FC236}">
                <a16:creationId xmlns:a16="http://schemas.microsoft.com/office/drawing/2014/main" id="{1E05B7B3-4BA7-4658-9827-36C80A0B4C23}"/>
              </a:ext>
            </a:extLst>
          </p:cNvPr>
          <p:cNvSpPr/>
          <p:nvPr/>
        </p:nvSpPr>
        <p:spPr>
          <a:xfrm>
            <a:off x="9582842" y="5795404"/>
            <a:ext cx="987741" cy="28098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接口监控</a:t>
            </a:r>
          </a:p>
        </p:txBody>
      </p:sp>
      <p:sp>
        <p:nvSpPr>
          <p:cNvPr id="139" name="矩形: 圆角 138">
            <a:extLst>
              <a:ext uri="{FF2B5EF4-FFF2-40B4-BE49-F238E27FC236}">
                <a16:creationId xmlns:a16="http://schemas.microsoft.com/office/drawing/2014/main" id="{B8809A32-BBC2-44AB-8914-F9C2487B8A0B}"/>
              </a:ext>
            </a:extLst>
          </p:cNvPr>
          <p:cNvSpPr/>
          <p:nvPr/>
        </p:nvSpPr>
        <p:spPr>
          <a:xfrm>
            <a:off x="1151696" y="4415536"/>
            <a:ext cx="1296000" cy="283200"/>
          </a:xfrm>
          <a:prstGeom prst="roundRect">
            <a:avLst/>
          </a:prstGeom>
          <a:solidFill>
            <a:srgbClr val="55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系统配置</a:t>
            </a:r>
            <a:r>
              <a:rPr lang="en-US" altLang="zh-CN"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备份</a:t>
            </a:r>
          </a:p>
        </p:txBody>
      </p:sp>
      <p:sp>
        <p:nvSpPr>
          <p:cNvPr id="140" name="矩形: 圆角 139">
            <a:extLst>
              <a:ext uri="{FF2B5EF4-FFF2-40B4-BE49-F238E27FC236}">
                <a16:creationId xmlns:a16="http://schemas.microsoft.com/office/drawing/2014/main" id="{997FD661-5471-437E-B343-D8A1F4ADA405}"/>
              </a:ext>
            </a:extLst>
          </p:cNvPr>
          <p:cNvSpPr/>
          <p:nvPr/>
        </p:nvSpPr>
        <p:spPr>
          <a:xfrm>
            <a:off x="4268338" y="3904958"/>
            <a:ext cx="1097633" cy="2835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接口策略</a:t>
            </a:r>
          </a:p>
        </p:txBody>
      </p:sp>
      <p:sp>
        <p:nvSpPr>
          <p:cNvPr id="141" name="矩形: 圆角 140">
            <a:extLst>
              <a:ext uri="{FF2B5EF4-FFF2-40B4-BE49-F238E27FC236}">
                <a16:creationId xmlns:a16="http://schemas.microsoft.com/office/drawing/2014/main" id="{D7765690-8F4D-4CCA-9682-00129DA100FB}"/>
              </a:ext>
            </a:extLst>
          </p:cNvPr>
          <p:cNvSpPr/>
          <p:nvPr/>
        </p:nvSpPr>
        <p:spPr>
          <a:xfrm>
            <a:off x="4268338" y="4261634"/>
            <a:ext cx="1097633" cy="28353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数据加密策略</a:t>
            </a:r>
          </a:p>
        </p:txBody>
      </p:sp>
      <p:sp>
        <p:nvSpPr>
          <p:cNvPr id="142" name="矩形: 圆角 141">
            <a:extLst>
              <a:ext uri="{FF2B5EF4-FFF2-40B4-BE49-F238E27FC236}">
                <a16:creationId xmlns:a16="http://schemas.microsoft.com/office/drawing/2014/main" id="{9B5F8BBD-0FF9-4480-BEAD-F5B1B8B0741B}"/>
              </a:ext>
            </a:extLst>
          </p:cNvPr>
          <p:cNvSpPr/>
          <p:nvPr/>
        </p:nvSpPr>
        <p:spPr>
          <a:xfrm>
            <a:off x="8774037" y="1788838"/>
            <a:ext cx="1542731" cy="1918860"/>
          </a:xfrm>
          <a:prstGeom prst="roundRect">
            <a:avLst>
              <a:gd name="adj" fmla="val 4055"/>
            </a:avLst>
          </a:prstGeom>
          <a:solidFill>
            <a:srgbClr val="F3F5F9"/>
          </a:solid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专项场景分析</a:t>
            </a:r>
          </a:p>
        </p:txBody>
      </p:sp>
      <p:sp>
        <p:nvSpPr>
          <p:cNvPr id="143" name="矩形: 圆角 142">
            <a:extLst>
              <a:ext uri="{FF2B5EF4-FFF2-40B4-BE49-F238E27FC236}">
                <a16:creationId xmlns:a16="http://schemas.microsoft.com/office/drawing/2014/main" id="{2DA36309-EA3D-45DD-8412-DAC11A9811F2}"/>
              </a:ext>
            </a:extLst>
          </p:cNvPr>
          <p:cNvSpPr/>
          <p:nvPr/>
        </p:nvSpPr>
        <p:spPr>
          <a:xfrm>
            <a:off x="8837665" y="2159473"/>
            <a:ext cx="1392000" cy="283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数据泄露场景</a:t>
            </a:r>
          </a:p>
        </p:txBody>
      </p:sp>
      <p:sp>
        <p:nvSpPr>
          <p:cNvPr id="144" name="矩形: 圆角 143">
            <a:extLst>
              <a:ext uri="{FF2B5EF4-FFF2-40B4-BE49-F238E27FC236}">
                <a16:creationId xmlns:a16="http://schemas.microsoft.com/office/drawing/2014/main" id="{3AA068AD-4240-4545-804A-5227215152AD}"/>
              </a:ext>
            </a:extLst>
          </p:cNvPr>
          <p:cNvSpPr/>
          <p:nvPr/>
        </p:nvSpPr>
        <p:spPr>
          <a:xfrm>
            <a:off x="8837665" y="2466597"/>
            <a:ext cx="1392000" cy="283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数据审计场景</a:t>
            </a:r>
          </a:p>
        </p:txBody>
      </p:sp>
      <p:sp>
        <p:nvSpPr>
          <p:cNvPr id="145" name="矩形: 圆角 144">
            <a:extLst>
              <a:ext uri="{FF2B5EF4-FFF2-40B4-BE49-F238E27FC236}">
                <a16:creationId xmlns:a16="http://schemas.microsoft.com/office/drawing/2014/main" id="{23D763C5-BF0A-43D4-81CE-63E6CCFC331B}"/>
              </a:ext>
            </a:extLst>
          </p:cNvPr>
          <p:cNvSpPr/>
          <p:nvPr/>
        </p:nvSpPr>
        <p:spPr>
          <a:xfrm>
            <a:off x="8837665" y="2773721"/>
            <a:ext cx="1392000" cy="283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数据生命周期场景</a:t>
            </a:r>
          </a:p>
        </p:txBody>
      </p:sp>
      <p:sp>
        <p:nvSpPr>
          <p:cNvPr id="146" name="矩形: 圆角 145">
            <a:extLst>
              <a:ext uri="{FF2B5EF4-FFF2-40B4-BE49-F238E27FC236}">
                <a16:creationId xmlns:a16="http://schemas.microsoft.com/office/drawing/2014/main" id="{EB411B9E-BC77-4988-AE3D-0DC2C4E3B519}"/>
              </a:ext>
            </a:extLst>
          </p:cNvPr>
          <p:cNvSpPr/>
          <p:nvPr/>
        </p:nvSpPr>
        <p:spPr>
          <a:xfrm>
            <a:off x="10445064" y="1764662"/>
            <a:ext cx="1536001" cy="1943036"/>
          </a:xfrm>
          <a:prstGeom prst="roundRect">
            <a:avLst>
              <a:gd name="adj" fmla="val 4055"/>
            </a:avLst>
          </a:prstGeom>
          <a:solidFill>
            <a:srgbClr val="F3F5F9"/>
          </a:solid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安全接口</a:t>
            </a:r>
          </a:p>
        </p:txBody>
      </p:sp>
      <p:sp>
        <p:nvSpPr>
          <p:cNvPr id="147" name="矩形: 圆角 146">
            <a:extLst>
              <a:ext uri="{FF2B5EF4-FFF2-40B4-BE49-F238E27FC236}">
                <a16:creationId xmlns:a16="http://schemas.microsoft.com/office/drawing/2014/main" id="{E1629B86-5D46-4312-BF41-DDA4147036BE}"/>
              </a:ext>
            </a:extLst>
          </p:cNvPr>
          <p:cNvSpPr/>
          <p:nvPr/>
        </p:nvSpPr>
        <p:spPr>
          <a:xfrm>
            <a:off x="10502536" y="2466989"/>
            <a:ext cx="1417664" cy="283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资产安全管理接口</a:t>
            </a:r>
          </a:p>
        </p:txBody>
      </p:sp>
      <p:sp>
        <p:nvSpPr>
          <p:cNvPr id="148" name="矩形: 圆角 147">
            <a:extLst>
              <a:ext uri="{FF2B5EF4-FFF2-40B4-BE49-F238E27FC236}">
                <a16:creationId xmlns:a16="http://schemas.microsoft.com/office/drawing/2014/main" id="{59E570E1-674B-4BD0-A3A2-3F7DA4D39B9B}"/>
              </a:ext>
            </a:extLst>
          </p:cNvPr>
          <p:cNvSpPr/>
          <p:nvPr/>
        </p:nvSpPr>
        <p:spPr>
          <a:xfrm>
            <a:off x="8872845" y="4110355"/>
            <a:ext cx="1417664" cy="2832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安全能力开放</a:t>
            </a:r>
          </a:p>
        </p:txBody>
      </p:sp>
      <p:sp>
        <p:nvSpPr>
          <p:cNvPr id="149" name="矩形: 圆角 148">
            <a:extLst>
              <a:ext uri="{FF2B5EF4-FFF2-40B4-BE49-F238E27FC236}">
                <a16:creationId xmlns:a16="http://schemas.microsoft.com/office/drawing/2014/main" id="{34E85EA0-CB32-4979-B769-C837A6A0DC4D}"/>
              </a:ext>
            </a:extLst>
          </p:cNvPr>
          <p:cNvSpPr/>
          <p:nvPr/>
        </p:nvSpPr>
        <p:spPr>
          <a:xfrm>
            <a:off x="10502536" y="2158164"/>
            <a:ext cx="1417664" cy="283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统一身份认证接口</a:t>
            </a:r>
          </a:p>
        </p:txBody>
      </p:sp>
      <p:sp>
        <p:nvSpPr>
          <p:cNvPr id="150" name="矩形: 圆角 149">
            <a:extLst>
              <a:ext uri="{FF2B5EF4-FFF2-40B4-BE49-F238E27FC236}">
                <a16:creationId xmlns:a16="http://schemas.microsoft.com/office/drawing/2014/main" id="{B11B4F09-B0EA-47EF-92E1-F8F085F62ACD}"/>
              </a:ext>
            </a:extLst>
          </p:cNvPr>
          <p:cNvSpPr/>
          <p:nvPr/>
        </p:nvSpPr>
        <p:spPr>
          <a:xfrm>
            <a:off x="10502536" y="2775815"/>
            <a:ext cx="1417664" cy="283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运维支撑接口</a:t>
            </a:r>
          </a:p>
        </p:txBody>
      </p:sp>
      <p:sp>
        <p:nvSpPr>
          <p:cNvPr id="151" name="矩形: 圆角 150">
            <a:extLst>
              <a:ext uri="{FF2B5EF4-FFF2-40B4-BE49-F238E27FC236}">
                <a16:creationId xmlns:a16="http://schemas.microsoft.com/office/drawing/2014/main" id="{2C40400C-6FCC-4944-801C-DA79330E18DA}"/>
              </a:ext>
            </a:extLst>
          </p:cNvPr>
          <p:cNvSpPr/>
          <p:nvPr/>
        </p:nvSpPr>
        <p:spPr>
          <a:xfrm>
            <a:off x="4590168" y="1329022"/>
            <a:ext cx="1392000" cy="2835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数据泄露风险分析</a:t>
            </a:r>
          </a:p>
        </p:txBody>
      </p:sp>
      <p:sp>
        <p:nvSpPr>
          <p:cNvPr id="152" name="矩形: 圆角 151">
            <a:extLst>
              <a:ext uri="{FF2B5EF4-FFF2-40B4-BE49-F238E27FC236}">
                <a16:creationId xmlns:a16="http://schemas.microsoft.com/office/drawing/2014/main" id="{FDB0F757-6E40-49C5-853F-B4EEB7C52B9D}"/>
              </a:ext>
            </a:extLst>
          </p:cNvPr>
          <p:cNvSpPr/>
          <p:nvPr/>
        </p:nvSpPr>
        <p:spPr>
          <a:xfrm>
            <a:off x="10454896" y="1329022"/>
            <a:ext cx="1536000" cy="2835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数据安全告警与预警</a:t>
            </a:r>
          </a:p>
        </p:txBody>
      </p:sp>
      <p:sp>
        <p:nvSpPr>
          <p:cNvPr id="153" name="矩形: 圆角 152">
            <a:extLst>
              <a:ext uri="{FF2B5EF4-FFF2-40B4-BE49-F238E27FC236}">
                <a16:creationId xmlns:a16="http://schemas.microsoft.com/office/drawing/2014/main" id="{4EA95ABA-26D4-4817-8E52-ABA1A66CAA3C}"/>
              </a:ext>
            </a:extLst>
          </p:cNvPr>
          <p:cNvSpPr/>
          <p:nvPr/>
        </p:nvSpPr>
        <p:spPr>
          <a:xfrm>
            <a:off x="7522532" y="1329022"/>
            <a:ext cx="1392000" cy="28353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数据安全一键处置</a:t>
            </a:r>
          </a:p>
        </p:txBody>
      </p:sp>
      <p:sp>
        <p:nvSpPr>
          <p:cNvPr id="154" name="矩形: 圆角 153">
            <a:extLst>
              <a:ext uri="{FF2B5EF4-FFF2-40B4-BE49-F238E27FC236}">
                <a16:creationId xmlns:a16="http://schemas.microsoft.com/office/drawing/2014/main" id="{6E48E395-2964-4E41-9E13-980F05EDA794}"/>
              </a:ext>
            </a:extLst>
          </p:cNvPr>
          <p:cNvSpPr/>
          <p:nvPr/>
        </p:nvSpPr>
        <p:spPr>
          <a:xfrm>
            <a:off x="1115574" y="6099222"/>
            <a:ext cx="2998271" cy="40763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文件系统</a:t>
            </a: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67"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数据库系统</a:t>
            </a:r>
            <a:r>
              <a:rPr lang="en-US" altLang="zh-CN" sz="1067"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67"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大数据系统</a:t>
            </a: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网络流量</a:t>
            </a: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应用前端</a:t>
            </a: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应用</a:t>
            </a: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接口</a:t>
            </a: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数据中台</a:t>
            </a: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矩形: 圆角 154">
            <a:extLst>
              <a:ext uri="{FF2B5EF4-FFF2-40B4-BE49-F238E27FC236}">
                <a16:creationId xmlns:a16="http://schemas.microsoft.com/office/drawing/2014/main" id="{059487D4-D51E-47D4-ADA3-ACD1CAF6D662}"/>
              </a:ext>
            </a:extLst>
          </p:cNvPr>
          <p:cNvSpPr/>
          <p:nvPr/>
        </p:nvSpPr>
        <p:spPr>
          <a:xfrm>
            <a:off x="5956582" y="6159278"/>
            <a:ext cx="987741" cy="28098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模糊化</a:t>
            </a:r>
          </a:p>
        </p:txBody>
      </p:sp>
      <p:sp>
        <p:nvSpPr>
          <p:cNvPr id="156" name="矩形: 圆角 155">
            <a:extLst>
              <a:ext uri="{FF2B5EF4-FFF2-40B4-BE49-F238E27FC236}">
                <a16:creationId xmlns:a16="http://schemas.microsoft.com/office/drawing/2014/main" id="{94FC5C83-ED17-466D-BBD8-4F86E663DA9C}"/>
              </a:ext>
            </a:extLst>
          </p:cNvPr>
          <p:cNvSpPr/>
          <p:nvPr/>
        </p:nvSpPr>
        <p:spPr>
          <a:xfrm>
            <a:off x="5956582" y="5795404"/>
            <a:ext cx="987741" cy="28098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动态脱敏</a:t>
            </a:r>
          </a:p>
        </p:txBody>
      </p:sp>
      <p:sp>
        <p:nvSpPr>
          <p:cNvPr id="157" name="矩形: 圆角 156">
            <a:extLst>
              <a:ext uri="{FF2B5EF4-FFF2-40B4-BE49-F238E27FC236}">
                <a16:creationId xmlns:a16="http://schemas.microsoft.com/office/drawing/2014/main" id="{770AED06-32A6-46BD-ACFE-0C5AAC9BB38E}"/>
              </a:ext>
            </a:extLst>
          </p:cNvPr>
          <p:cNvSpPr/>
          <p:nvPr/>
        </p:nvSpPr>
        <p:spPr>
          <a:xfrm>
            <a:off x="10791596" y="6159278"/>
            <a:ext cx="987741" cy="28098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58" name="矩形: 圆角 157">
            <a:extLst>
              <a:ext uri="{FF2B5EF4-FFF2-40B4-BE49-F238E27FC236}">
                <a16:creationId xmlns:a16="http://schemas.microsoft.com/office/drawing/2014/main" id="{605BAFA3-4CEC-4F55-9DF4-C6477CEDE257}"/>
              </a:ext>
            </a:extLst>
          </p:cNvPr>
          <p:cNvSpPr/>
          <p:nvPr/>
        </p:nvSpPr>
        <p:spPr>
          <a:xfrm>
            <a:off x="4747828" y="6134762"/>
            <a:ext cx="987741" cy="28098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数据加密</a:t>
            </a:r>
          </a:p>
        </p:txBody>
      </p:sp>
      <p:sp>
        <p:nvSpPr>
          <p:cNvPr id="159" name="矩形: 圆角 158">
            <a:extLst>
              <a:ext uri="{FF2B5EF4-FFF2-40B4-BE49-F238E27FC236}">
                <a16:creationId xmlns:a16="http://schemas.microsoft.com/office/drawing/2014/main" id="{8A15A67E-5C19-4BCF-A274-77192AE418E0}"/>
              </a:ext>
            </a:extLst>
          </p:cNvPr>
          <p:cNvSpPr/>
          <p:nvPr/>
        </p:nvSpPr>
        <p:spPr>
          <a:xfrm>
            <a:off x="7165335" y="6159278"/>
            <a:ext cx="987741" cy="28098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安全销毁</a:t>
            </a:r>
          </a:p>
        </p:txBody>
      </p:sp>
      <p:sp>
        <p:nvSpPr>
          <p:cNvPr id="160" name="矩形: 圆角 159">
            <a:extLst>
              <a:ext uri="{FF2B5EF4-FFF2-40B4-BE49-F238E27FC236}">
                <a16:creationId xmlns:a16="http://schemas.microsoft.com/office/drawing/2014/main" id="{F576B6B0-FE05-4814-AED9-11774C9EA7EF}"/>
              </a:ext>
            </a:extLst>
          </p:cNvPr>
          <p:cNvSpPr/>
          <p:nvPr/>
        </p:nvSpPr>
        <p:spPr>
          <a:xfrm>
            <a:off x="1132840" y="2459892"/>
            <a:ext cx="1296000" cy="283533"/>
          </a:xfrm>
          <a:prstGeom prst="roundRect">
            <a:avLst/>
          </a:prstGeom>
          <a:solidFill>
            <a:srgbClr val="55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主管</a:t>
            </a:r>
            <a:r>
              <a:rPr lang="en-US" altLang="zh-CN"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监管要求</a:t>
            </a:r>
          </a:p>
        </p:txBody>
      </p:sp>
      <p:sp>
        <p:nvSpPr>
          <p:cNvPr id="161" name="矩形: 圆角 160">
            <a:extLst>
              <a:ext uri="{FF2B5EF4-FFF2-40B4-BE49-F238E27FC236}">
                <a16:creationId xmlns:a16="http://schemas.microsoft.com/office/drawing/2014/main" id="{93C4ECB9-A061-4656-8CA0-F1FA5AA4043A}"/>
              </a:ext>
            </a:extLst>
          </p:cNvPr>
          <p:cNvSpPr/>
          <p:nvPr/>
        </p:nvSpPr>
        <p:spPr>
          <a:xfrm>
            <a:off x="1132840" y="2762948"/>
            <a:ext cx="1296000" cy="283533"/>
          </a:xfrm>
          <a:prstGeom prst="roundRect">
            <a:avLst/>
          </a:prstGeom>
          <a:solidFill>
            <a:srgbClr val="55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集团监管要求</a:t>
            </a:r>
          </a:p>
        </p:txBody>
      </p:sp>
      <p:sp>
        <p:nvSpPr>
          <p:cNvPr id="162" name="矩形: 圆角 161">
            <a:extLst>
              <a:ext uri="{FF2B5EF4-FFF2-40B4-BE49-F238E27FC236}">
                <a16:creationId xmlns:a16="http://schemas.microsoft.com/office/drawing/2014/main" id="{9D604F8F-E09C-4B60-8660-A9B047D40328}"/>
              </a:ext>
            </a:extLst>
          </p:cNvPr>
          <p:cNvSpPr/>
          <p:nvPr/>
        </p:nvSpPr>
        <p:spPr>
          <a:xfrm>
            <a:off x="1132840" y="3066004"/>
            <a:ext cx="1296000" cy="283533"/>
          </a:xfrm>
          <a:prstGeom prst="roundRect">
            <a:avLst/>
          </a:prstGeom>
          <a:solidFill>
            <a:srgbClr val="55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3"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企业管理要求</a:t>
            </a:r>
          </a:p>
        </p:txBody>
      </p:sp>
      <p:sp>
        <p:nvSpPr>
          <p:cNvPr id="163" name="矩形: 圆角 162">
            <a:extLst>
              <a:ext uri="{FF2B5EF4-FFF2-40B4-BE49-F238E27FC236}">
                <a16:creationId xmlns:a16="http://schemas.microsoft.com/office/drawing/2014/main" id="{88DC3F01-15C4-4FBF-8F27-7E270F34F6A9}"/>
              </a:ext>
            </a:extLst>
          </p:cNvPr>
          <p:cNvSpPr/>
          <p:nvPr/>
        </p:nvSpPr>
        <p:spPr>
          <a:xfrm>
            <a:off x="3123987" y="1329022"/>
            <a:ext cx="1392000" cy="2835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数据消费违规分析</a:t>
            </a:r>
          </a:p>
        </p:txBody>
      </p:sp>
      <p:sp>
        <p:nvSpPr>
          <p:cNvPr id="164" name="矩形: 圆角 163">
            <a:extLst>
              <a:ext uri="{FF2B5EF4-FFF2-40B4-BE49-F238E27FC236}">
                <a16:creationId xmlns:a16="http://schemas.microsoft.com/office/drawing/2014/main" id="{6D5423B5-A822-4949-8EAD-AF736C6FC1C7}"/>
              </a:ext>
            </a:extLst>
          </p:cNvPr>
          <p:cNvSpPr/>
          <p:nvPr/>
        </p:nvSpPr>
        <p:spPr>
          <a:xfrm>
            <a:off x="8988713" y="1329022"/>
            <a:ext cx="1392000" cy="28353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数据安全处置跟踪</a:t>
            </a:r>
          </a:p>
        </p:txBody>
      </p:sp>
      <p:sp>
        <p:nvSpPr>
          <p:cNvPr id="165" name="文本框 164">
            <a:extLst>
              <a:ext uri="{FF2B5EF4-FFF2-40B4-BE49-F238E27FC236}">
                <a16:creationId xmlns:a16="http://schemas.microsoft.com/office/drawing/2014/main" id="{862CFEE0-832C-49A5-96DE-AC95AD4EE9EF}"/>
              </a:ext>
            </a:extLst>
          </p:cNvPr>
          <p:cNvSpPr txBox="1"/>
          <p:nvPr/>
        </p:nvSpPr>
        <p:spPr>
          <a:xfrm>
            <a:off x="5339194" y="920997"/>
            <a:ext cx="1826141"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数据安全风险展示</a:t>
            </a:r>
          </a:p>
        </p:txBody>
      </p:sp>
      <p:sp>
        <p:nvSpPr>
          <p:cNvPr id="166" name="矩形: 圆角 165">
            <a:extLst>
              <a:ext uri="{FF2B5EF4-FFF2-40B4-BE49-F238E27FC236}">
                <a16:creationId xmlns:a16="http://schemas.microsoft.com/office/drawing/2014/main" id="{97558F6C-8230-493F-9C62-F6742715EEA7}"/>
              </a:ext>
            </a:extLst>
          </p:cNvPr>
          <p:cNvSpPr/>
          <p:nvPr/>
        </p:nvSpPr>
        <p:spPr>
          <a:xfrm>
            <a:off x="196405" y="1003409"/>
            <a:ext cx="1392000" cy="28353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数据安全态势大屏</a:t>
            </a:r>
          </a:p>
        </p:txBody>
      </p:sp>
      <p:sp>
        <p:nvSpPr>
          <p:cNvPr id="167" name="矩形: 圆角 166">
            <a:extLst>
              <a:ext uri="{FF2B5EF4-FFF2-40B4-BE49-F238E27FC236}">
                <a16:creationId xmlns:a16="http://schemas.microsoft.com/office/drawing/2014/main" id="{35AB0F71-86BD-405D-A352-528A851A4049}"/>
              </a:ext>
            </a:extLst>
          </p:cNvPr>
          <p:cNvSpPr/>
          <p:nvPr/>
        </p:nvSpPr>
        <p:spPr>
          <a:xfrm>
            <a:off x="1665938" y="1013943"/>
            <a:ext cx="1383868" cy="2835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数据安全合规评估</a:t>
            </a:r>
          </a:p>
        </p:txBody>
      </p:sp>
      <p:sp>
        <p:nvSpPr>
          <p:cNvPr id="168" name="矩形: 圆角 167">
            <a:extLst>
              <a:ext uri="{FF2B5EF4-FFF2-40B4-BE49-F238E27FC236}">
                <a16:creationId xmlns:a16="http://schemas.microsoft.com/office/drawing/2014/main" id="{9CF91238-B0CF-4149-B90D-59D7564D7FB3}"/>
              </a:ext>
            </a:extLst>
          </p:cNvPr>
          <p:cNvSpPr/>
          <p:nvPr/>
        </p:nvSpPr>
        <p:spPr>
          <a:xfrm>
            <a:off x="6056350" y="1329022"/>
            <a:ext cx="1392001" cy="28353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重大涉敏数据资产访问路径呈现</a:t>
            </a:r>
          </a:p>
        </p:txBody>
      </p:sp>
      <p:sp>
        <p:nvSpPr>
          <p:cNvPr id="169" name="矩形: 圆角 168">
            <a:extLst>
              <a:ext uri="{FF2B5EF4-FFF2-40B4-BE49-F238E27FC236}">
                <a16:creationId xmlns:a16="http://schemas.microsoft.com/office/drawing/2014/main" id="{C955828C-DB68-4540-8289-9FB7684D464D}"/>
              </a:ext>
            </a:extLst>
          </p:cNvPr>
          <p:cNvSpPr/>
          <p:nvPr/>
        </p:nvSpPr>
        <p:spPr>
          <a:xfrm>
            <a:off x="6643782" y="2183046"/>
            <a:ext cx="598993" cy="3749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数据采集</a:t>
            </a:r>
          </a:p>
        </p:txBody>
      </p:sp>
      <p:sp>
        <p:nvSpPr>
          <p:cNvPr id="170" name="矩形: 圆角 169">
            <a:extLst>
              <a:ext uri="{FF2B5EF4-FFF2-40B4-BE49-F238E27FC236}">
                <a16:creationId xmlns:a16="http://schemas.microsoft.com/office/drawing/2014/main" id="{0877B8A5-F7DD-46D6-A53B-F2BB65245B22}"/>
              </a:ext>
            </a:extLst>
          </p:cNvPr>
          <p:cNvSpPr/>
          <p:nvPr/>
        </p:nvSpPr>
        <p:spPr>
          <a:xfrm>
            <a:off x="7342138" y="2183046"/>
            <a:ext cx="598993" cy="3749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数据传输</a:t>
            </a:r>
          </a:p>
        </p:txBody>
      </p:sp>
      <p:sp>
        <p:nvSpPr>
          <p:cNvPr id="171" name="矩形: 圆角 170">
            <a:extLst>
              <a:ext uri="{FF2B5EF4-FFF2-40B4-BE49-F238E27FC236}">
                <a16:creationId xmlns:a16="http://schemas.microsoft.com/office/drawing/2014/main" id="{F8D9B2A1-2648-4EFC-B14C-F90CD9E007C4}"/>
              </a:ext>
            </a:extLst>
          </p:cNvPr>
          <p:cNvSpPr/>
          <p:nvPr/>
        </p:nvSpPr>
        <p:spPr>
          <a:xfrm>
            <a:off x="8040494" y="2183046"/>
            <a:ext cx="598993" cy="3749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数据存储</a:t>
            </a:r>
          </a:p>
        </p:txBody>
      </p:sp>
      <p:sp>
        <p:nvSpPr>
          <p:cNvPr id="172" name="矩形: 圆角 171">
            <a:extLst>
              <a:ext uri="{FF2B5EF4-FFF2-40B4-BE49-F238E27FC236}">
                <a16:creationId xmlns:a16="http://schemas.microsoft.com/office/drawing/2014/main" id="{12AFE0CB-954A-4D42-B032-E4238493D053}"/>
              </a:ext>
            </a:extLst>
          </p:cNvPr>
          <p:cNvSpPr/>
          <p:nvPr/>
        </p:nvSpPr>
        <p:spPr>
          <a:xfrm>
            <a:off x="7342138" y="2653930"/>
            <a:ext cx="598993" cy="3749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数据交换</a:t>
            </a:r>
          </a:p>
        </p:txBody>
      </p:sp>
      <p:sp>
        <p:nvSpPr>
          <p:cNvPr id="173" name="矩形: 圆角 172">
            <a:extLst>
              <a:ext uri="{FF2B5EF4-FFF2-40B4-BE49-F238E27FC236}">
                <a16:creationId xmlns:a16="http://schemas.microsoft.com/office/drawing/2014/main" id="{30F264A8-EE27-40CC-8CE0-F0960822FDC5}"/>
              </a:ext>
            </a:extLst>
          </p:cNvPr>
          <p:cNvSpPr/>
          <p:nvPr/>
        </p:nvSpPr>
        <p:spPr>
          <a:xfrm>
            <a:off x="6643782" y="2653930"/>
            <a:ext cx="598993" cy="3749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数据处理</a:t>
            </a:r>
          </a:p>
        </p:txBody>
      </p:sp>
      <p:sp>
        <p:nvSpPr>
          <p:cNvPr id="174" name="矩形: 圆角 173">
            <a:extLst>
              <a:ext uri="{FF2B5EF4-FFF2-40B4-BE49-F238E27FC236}">
                <a16:creationId xmlns:a16="http://schemas.microsoft.com/office/drawing/2014/main" id="{E4E60061-AF7A-4EE5-85FE-898C6E6F085E}"/>
              </a:ext>
            </a:extLst>
          </p:cNvPr>
          <p:cNvSpPr/>
          <p:nvPr/>
        </p:nvSpPr>
        <p:spPr>
          <a:xfrm>
            <a:off x="8040494" y="2653930"/>
            <a:ext cx="598993" cy="3749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数据销毁</a:t>
            </a:r>
          </a:p>
        </p:txBody>
      </p:sp>
      <p:sp>
        <p:nvSpPr>
          <p:cNvPr id="175" name="矩形: 圆角 174">
            <a:extLst>
              <a:ext uri="{FF2B5EF4-FFF2-40B4-BE49-F238E27FC236}">
                <a16:creationId xmlns:a16="http://schemas.microsoft.com/office/drawing/2014/main" id="{D8D7DC26-ECBF-4FBB-9D77-D97B51A10249}"/>
              </a:ext>
            </a:extLst>
          </p:cNvPr>
          <p:cNvSpPr/>
          <p:nvPr/>
        </p:nvSpPr>
        <p:spPr>
          <a:xfrm>
            <a:off x="6576040" y="3548280"/>
            <a:ext cx="2090752" cy="1184033"/>
          </a:xfrm>
          <a:prstGeom prst="roundRect">
            <a:avLst>
              <a:gd name="adj" fmla="val 4055"/>
            </a:avLst>
          </a:prstGeom>
          <a:solidFill>
            <a:srgbClr val="F3F5F9"/>
          </a:solid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83"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敏感数据访问与消费建模</a:t>
            </a:r>
          </a:p>
        </p:txBody>
      </p:sp>
      <p:sp>
        <p:nvSpPr>
          <p:cNvPr id="176" name="矩形: 圆角 175">
            <a:extLst>
              <a:ext uri="{FF2B5EF4-FFF2-40B4-BE49-F238E27FC236}">
                <a16:creationId xmlns:a16="http://schemas.microsoft.com/office/drawing/2014/main" id="{D4B6B9A2-2110-4AE1-94BC-F4303D5BEE58}"/>
              </a:ext>
            </a:extLst>
          </p:cNvPr>
          <p:cNvSpPr/>
          <p:nvPr/>
        </p:nvSpPr>
        <p:spPr>
          <a:xfrm>
            <a:off x="6628130" y="3915833"/>
            <a:ext cx="598993" cy="3749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模型定义</a:t>
            </a:r>
          </a:p>
        </p:txBody>
      </p:sp>
      <p:sp>
        <p:nvSpPr>
          <p:cNvPr id="177" name="矩形: 圆角 176">
            <a:extLst>
              <a:ext uri="{FF2B5EF4-FFF2-40B4-BE49-F238E27FC236}">
                <a16:creationId xmlns:a16="http://schemas.microsoft.com/office/drawing/2014/main" id="{65D686E9-5CD2-4BA2-9EDC-7ADB37A321F3}"/>
              </a:ext>
            </a:extLst>
          </p:cNvPr>
          <p:cNvSpPr/>
          <p:nvPr/>
        </p:nvSpPr>
        <p:spPr>
          <a:xfrm>
            <a:off x="7326486" y="3915833"/>
            <a:ext cx="598993" cy="3749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模型学习</a:t>
            </a:r>
          </a:p>
        </p:txBody>
      </p:sp>
      <p:sp>
        <p:nvSpPr>
          <p:cNvPr id="178" name="矩形: 圆角 177">
            <a:extLst>
              <a:ext uri="{FF2B5EF4-FFF2-40B4-BE49-F238E27FC236}">
                <a16:creationId xmlns:a16="http://schemas.microsoft.com/office/drawing/2014/main" id="{B078BF5A-2C55-4886-9694-A170A7687921}"/>
              </a:ext>
            </a:extLst>
          </p:cNvPr>
          <p:cNvSpPr/>
          <p:nvPr/>
        </p:nvSpPr>
        <p:spPr>
          <a:xfrm>
            <a:off x="8024842" y="3915833"/>
            <a:ext cx="598993" cy="37497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模型调整</a:t>
            </a:r>
          </a:p>
        </p:txBody>
      </p:sp>
      <p:sp>
        <p:nvSpPr>
          <p:cNvPr id="179" name="矩形: 圆角 178">
            <a:extLst>
              <a:ext uri="{FF2B5EF4-FFF2-40B4-BE49-F238E27FC236}">
                <a16:creationId xmlns:a16="http://schemas.microsoft.com/office/drawing/2014/main" id="{70C4D01C-AD6D-47DA-8626-58DA5F7765A9}"/>
              </a:ext>
            </a:extLst>
          </p:cNvPr>
          <p:cNvSpPr/>
          <p:nvPr/>
        </p:nvSpPr>
        <p:spPr>
          <a:xfrm>
            <a:off x="6628130" y="4332986"/>
            <a:ext cx="1995705" cy="36575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规则</a:t>
            </a: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关联</a:t>
            </a: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统计</a:t>
            </a: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建模、机器学习</a:t>
            </a:r>
          </a:p>
        </p:txBody>
      </p:sp>
      <p:sp>
        <p:nvSpPr>
          <p:cNvPr id="180" name="箭头: 下 179">
            <a:extLst>
              <a:ext uri="{FF2B5EF4-FFF2-40B4-BE49-F238E27FC236}">
                <a16:creationId xmlns:a16="http://schemas.microsoft.com/office/drawing/2014/main" id="{1B63E998-6BFC-4D6F-B88B-7C376630FBF2}"/>
              </a:ext>
            </a:extLst>
          </p:cNvPr>
          <p:cNvSpPr/>
          <p:nvPr/>
        </p:nvSpPr>
        <p:spPr>
          <a:xfrm>
            <a:off x="7424959" y="3148827"/>
            <a:ext cx="500520" cy="35750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1" name="箭头: 左右 180">
            <a:extLst>
              <a:ext uri="{FF2B5EF4-FFF2-40B4-BE49-F238E27FC236}">
                <a16:creationId xmlns:a16="http://schemas.microsoft.com/office/drawing/2014/main" id="{399F7E11-9D6E-44EF-AA36-9E6D38ED007D}"/>
              </a:ext>
            </a:extLst>
          </p:cNvPr>
          <p:cNvSpPr/>
          <p:nvPr/>
        </p:nvSpPr>
        <p:spPr>
          <a:xfrm>
            <a:off x="5519953" y="2238599"/>
            <a:ext cx="1044695" cy="422903"/>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2" name="箭头: 左右 181">
            <a:extLst>
              <a:ext uri="{FF2B5EF4-FFF2-40B4-BE49-F238E27FC236}">
                <a16:creationId xmlns:a16="http://schemas.microsoft.com/office/drawing/2014/main" id="{EE35551B-5CA2-45FB-9153-81B230A0075D}"/>
              </a:ext>
            </a:extLst>
          </p:cNvPr>
          <p:cNvSpPr/>
          <p:nvPr/>
        </p:nvSpPr>
        <p:spPr>
          <a:xfrm>
            <a:off x="5519952" y="3780954"/>
            <a:ext cx="1034427" cy="422903"/>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3" name="矩形: 圆角 182">
            <a:extLst>
              <a:ext uri="{FF2B5EF4-FFF2-40B4-BE49-F238E27FC236}">
                <a16:creationId xmlns:a16="http://schemas.microsoft.com/office/drawing/2014/main" id="{CCA7E877-07DF-4A80-949C-540107082FB6}"/>
              </a:ext>
            </a:extLst>
          </p:cNvPr>
          <p:cNvSpPr/>
          <p:nvPr/>
        </p:nvSpPr>
        <p:spPr>
          <a:xfrm>
            <a:off x="8988713" y="1000970"/>
            <a:ext cx="1392000" cy="2835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数据安全管控效果</a:t>
            </a:r>
          </a:p>
        </p:txBody>
      </p:sp>
      <p:sp>
        <p:nvSpPr>
          <p:cNvPr id="184" name="矩形: 圆角 183">
            <a:extLst>
              <a:ext uri="{FF2B5EF4-FFF2-40B4-BE49-F238E27FC236}">
                <a16:creationId xmlns:a16="http://schemas.microsoft.com/office/drawing/2014/main" id="{571B1A6F-8BD6-4204-BB80-E31A73886588}"/>
              </a:ext>
            </a:extLst>
          </p:cNvPr>
          <p:cNvSpPr/>
          <p:nvPr/>
        </p:nvSpPr>
        <p:spPr>
          <a:xfrm>
            <a:off x="10454895" y="1006011"/>
            <a:ext cx="1536000" cy="2835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数据安全应急响应</a:t>
            </a:r>
          </a:p>
        </p:txBody>
      </p:sp>
      <p:sp>
        <p:nvSpPr>
          <p:cNvPr id="185" name="矩形: 圆角 184">
            <a:extLst>
              <a:ext uri="{FF2B5EF4-FFF2-40B4-BE49-F238E27FC236}">
                <a16:creationId xmlns:a16="http://schemas.microsoft.com/office/drawing/2014/main" id="{F7161F83-53CA-4EA1-B027-03FBE0CE013F}"/>
              </a:ext>
            </a:extLst>
          </p:cNvPr>
          <p:cNvSpPr/>
          <p:nvPr/>
        </p:nvSpPr>
        <p:spPr>
          <a:xfrm>
            <a:off x="10502536" y="3084640"/>
            <a:ext cx="1417664" cy="283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OA</a:t>
            </a: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对接接口</a:t>
            </a:r>
          </a:p>
        </p:txBody>
      </p:sp>
      <p:sp>
        <p:nvSpPr>
          <p:cNvPr id="186" name="矩形: 圆角 185">
            <a:extLst>
              <a:ext uri="{FF2B5EF4-FFF2-40B4-BE49-F238E27FC236}">
                <a16:creationId xmlns:a16="http://schemas.microsoft.com/office/drawing/2014/main" id="{7FD204F5-BBD9-419E-8DA7-2AE69E788C26}"/>
              </a:ext>
            </a:extLst>
          </p:cNvPr>
          <p:cNvSpPr/>
          <p:nvPr/>
        </p:nvSpPr>
        <p:spPr>
          <a:xfrm>
            <a:off x="10503647" y="4110355"/>
            <a:ext cx="1417664" cy="2832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安全数据共享</a:t>
            </a:r>
          </a:p>
        </p:txBody>
      </p:sp>
      <p:sp>
        <p:nvSpPr>
          <p:cNvPr id="187" name="矩形: 圆角 186">
            <a:extLst>
              <a:ext uri="{FF2B5EF4-FFF2-40B4-BE49-F238E27FC236}">
                <a16:creationId xmlns:a16="http://schemas.microsoft.com/office/drawing/2014/main" id="{96F34CD5-7AF8-41C3-98CD-59BA2E08B9C9}"/>
              </a:ext>
            </a:extLst>
          </p:cNvPr>
          <p:cNvSpPr/>
          <p:nvPr/>
        </p:nvSpPr>
        <p:spPr>
          <a:xfrm>
            <a:off x="10502536" y="3393467"/>
            <a:ext cx="1417664" cy="283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总分行对接接口</a:t>
            </a:r>
          </a:p>
        </p:txBody>
      </p:sp>
      <p:sp>
        <p:nvSpPr>
          <p:cNvPr id="188" name="矩形: 圆角 187">
            <a:extLst>
              <a:ext uri="{FF2B5EF4-FFF2-40B4-BE49-F238E27FC236}">
                <a16:creationId xmlns:a16="http://schemas.microsoft.com/office/drawing/2014/main" id="{7D209B8C-4805-40C7-AC33-845FDB275380}"/>
              </a:ext>
            </a:extLst>
          </p:cNvPr>
          <p:cNvSpPr/>
          <p:nvPr/>
        </p:nvSpPr>
        <p:spPr>
          <a:xfrm>
            <a:off x="8872845" y="4410528"/>
            <a:ext cx="1417664" cy="283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安全规则输出</a:t>
            </a:r>
          </a:p>
        </p:txBody>
      </p:sp>
      <p:sp>
        <p:nvSpPr>
          <p:cNvPr id="189" name="矩形: 圆角 188">
            <a:extLst>
              <a:ext uri="{FF2B5EF4-FFF2-40B4-BE49-F238E27FC236}">
                <a16:creationId xmlns:a16="http://schemas.microsoft.com/office/drawing/2014/main" id="{4FA17B71-3DA2-4156-8EAB-8BA9ADDCD068}"/>
              </a:ext>
            </a:extLst>
          </p:cNvPr>
          <p:cNvSpPr/>
          <p:nvPr/>
        </p:nvSpPr>
        <p:spPr>
          <a:xfrm>
            <a:off x="8837665" y="3080844"/>
            <a:ext cx="1392000" cy="2832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安全事件追溯场景</a:t>
            </a:r>
          </a:p>
        </p:txBody>
      </p:sp>
      <p:sp>
        <p:nvSpPr>
          <p:cNvPr id="190" name="矩形: 圆角 189">
            <a:extLst>
              <a:ext uri="{FF2B5EF4-FFF2-40B4-BE49-F238E27FC236}">
                <a16:creationId xmlns:a16="http://schemas.microsoft.com/office/drawing/2014/main" id="{A97F0E37-E6A6-4ADB-8871-5F767DDD2BCD}"/>
              </a:ext>
            </a:extLst>
          </p:cNvPr>
          <p:cNvSpPr/>
          <p:nvPr/>
        </p:nvSpPr>
        <p:spPr>
          <a:xfrm>
            <a:off x="8374088" y="6162084"/>
            <a:ext cx="987741" cy="28098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数据地图</a:t>
            </a:r>
          </a:p>
        </p:txBody>
      </p:sp>
      <p:sp>
        <p:nvSpPr>
          <p:cNvPr id="191" name="矩形: 圆角 190">
            <a:extLst>
              <a:ext uri="{FF2B5EF4-FFF2-40B4-BE49-F238E27FC236}">
                <a16:creationId xmlns:a16="http://schemas.microsoft.com/office/drawing/2014/main" id="{08D1075E-CC87-4F85-B5B8-2CE52E4963B2}"/>
              </a:ext>
            </a:extLst>
          </p:cNvPr>
          <p:cNvSpPr/>
          <p:nvPr/>
        </p:nvSpPr>
        <p:spPr>
          <a:xfrm>
            <a:off x="9582842" y="6162084"/>
            <a:ext cx="987741" cy="28098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违规阻断</a:t>
            </a:r>
          </a:p>
        </p:txBody>
      </p:sp>
      <p:sp>
        <p:nvSpPr>
          <p:cNvPr id="192" name="矩形: 圆角 191">
            <a:extLst>
              <a:ext uri="{FF2B5EF4-FFF2-40B4-BE49-F238E27FC236}">
                <a16:creationId xmlns:a16="http://schemas.microsoft.com/office/drawing/2014/main" id="{28064ED2-D6DB-4FD4-AE37-BB0BEE9E48FF}"/>
              </a:ext>
            </a:extLst>
          </p:cNvPr>
          <p:cNvSpPr/>
          <p:nvPr/>
        </p:nvSpPr>
        <p:spPr>
          <a:xfrm>
            <a:off x="8837665" y="3387967"/>
            <a:ext cx="1392000" cy="2832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安全孪生场景</a:t>
            </a:r>
          </a:p>
        </p:txBody>
      </p:sp>
      <p:sp>
        <p:nvSpPr>
          <p:cNvPr id="193" name="矩形: 圆角 192">
            <a:extLst>
              <a:ext uri="{FF2B5EF4-FFF2-40B4-BE49-F238E27FC236}">
                <a16:creationId xmlns:a16="http://schemas.microsoft.com/office/drawing/2014/main" id="{7672549B-BEE8-4341-8511-4FA84AED9671}"/>
              </a:ext>
            </a:extLst>
          </p:cNvPr>
          <p:cNvSpPr/>
          <p:nvPr/>
        </p:nvSpPr>
        <p:spPr>
          <a:xfrm>
            <a:off x="7961662" y="708107"/>
            <a:ext cx="770463" cy="16268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一期</a:t>
            </a:r>
          </a:p>
        </p:txBody>
      </p:sp>
      <p:sp>
        <p:nvSpPr>
          <p:cNvPr id="194" name="矩形: 圆角 193">
            <a:extLst>
              <a:ext uri="{FF2B5EF4-FFF2-40B4-BE49-F238E27FC236}">
                <a16:creationId xmlns:a16="http://schemas.microsoft.com/office/drawing/2014/main" id="{6BFB5D79-B969-409F-B1D0-D9CD0C2056EE}"/>
              </a:ext>
            </a:extLst>
          </p:cNvPr>
          <p:cNvSpPr/>
          <p:nvPr/>
        </p:nvSpPr>
        <p:spPr>
          <a:xfrm>
            <a:off x="8823047" y="708107"/>
            <a:ext cx="770463" cy="16268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二期</a:t>
            </a:r>
          </a:p>
        </p:txBody>
      </p:sp>
      <p:sp>
        <p:nvSpPr>
          <p:cNvPr id="195" name="矩形: 圆角 194">
            <a:extLst>
              <a:ext uri="{FF2B5EF4-FFF2-40B4-BE49-F238E27FC236}">
                <a16:creationId xmlns:a16="http://schemas.microsoft.com/office/drawing/2014/main" id="{D7F291CE-0956-468A-A665-080B5F76B1E6}"/>
              </a:ext>
            </a:extLst>
          </p:cNvPr>
          <p:cNvSpPr/>
          <p:nvPr/>
        </p:nvSpPr>
        <p:spPr>
          <a:xfrm>
            <a:off x="9684432" y="708107"/>
            <a:ext cx="770463" cy="16268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后续</a:t>
            </a:r>
          </a:p>
        </p:txBody>
      </p:sp>
      <p:sp>
        <p:nvSpPr>
          <p:cNvPr id="9" name="文本框 8">
            <a:extLst>
              <a:ext uri="{FF2B5EF4-FFF2-40B4-BE49-F238E27FC236}">
                <a16:creationId xmlns:a16="http://schemas.microsoft.com/office/drawing/2014/main" id="{C213480C-B167-42AD-9DD6-39656C819FA4}"/>
              </a:ext>
            </a:extLst>
          </p:cNvPr>
          <p:cNvSpPr txBox="1"/>
          <p:nvPr/>
        </p:nvSpPr>
        <p:spPr>
          <a:xfrm>
            <a:off x="7424959" y="627722"/>
            <a:ext cx="654008" cy="307777"/>
          </a:xfrm>
          <a:prstGeom prst="rect">
            <a:avLst/>
          </a:prstGeom>
          <a:noFill/>
        </p:spPr>
        <p:txBody>
          <a:bodyPr wrap="square" rtlCol="0">
            <a:spAutoFit/>
          </a:bodyPr>
          <a:lstStyle/>
          <a:p>
            <a:r>
              <a:rPr lang="zh-CN" altLang="en-US" sz="1400" b="1" dirty="0"/>
              <a:t>图例</a:t>
            </a:r>
          </a:p>
        </p:txBody>
      </p:sp>
    </p:spTree>
    <p:extLst>
      <p:ext uri="{BB962C8B-B14F-4D97-AF65-F5344CB8AC3E}">
        <p14:creationId xmlns:p14="http://schemas.microsoft.com/office/powerpoint/2010/main" val="181564246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8604975" cy="488526"/>
          </a:xfrm>
        </p:spPr>
        <p:txBody>
          <a:bodyPr>
            <a:normAutofit fontScale="90000"/>
          </a:bodyPr>
          <a:lstStyle/>
          <a:p>
            <a:r>
              <a:rPr lang="zh-CN" altLang="en-US" dirty="0"/>
              <a:t>步骤四：实施数据安全建设</a:t>
            </a:r>
            <a:r>
              <a:rPr lang="en-US" altLang="zh-CN" dirty="0"/>
              <a:t>_</a:t>
            </a:r>
            <a:r>
              <a:rPr lang="zh-CN" altLang="en-US" dirty="0"/>
              <a:t>敏感数据发现组件</a:t>
            </a:r>
          </a:p>
        </p:txBody>
      </p:sp>
      <p:grpSp>
        <p:nvGrpSpPr>
          <p:cNvPr id="55" name="成组">
            <a:extLst>
              <a:ext uri="{FF2B5EF4-FFF2-40B4-BE49-F238E27FC236}">
                <a16:creationId xmlns:a16="http://schemas.microsoft.com/office/drawing/2014/main" id="{F1DFE781-91EE-46CE-A22A-FAF79CE56404}"/>
              </a:ext>
            </a:extLst>
          </p:cNvPr>
          <p:cNvGrpSpPr/>
          <p:nvPr/>
        </p:nvGrpSpPr>
        <p:grpSpPr>
          <a:xfrm>
            <a:off x="372334" y="1389202"/>
            <a:ext cx="11161608" cy="649393"/>
            <a:chOff x="-133773" y="0"/>
            <a:chExt cx="11161491" cy="433388"/>
          </a:xfrm>
        </p:grpSpPr>
        <p:sp>
          <p:nvSpPr>
            <p:cNvPr id="56" name="形状">
              <a:extLst>
                <a:ext uri="{FF2B5EF4-FFF2-40B4-BE49-F238E27FC236}">
                  <a16:creationId xmlns:a16="http://schemas.microsoft.com/office/drawing/2014/main" id="{107735E5-D5CC-47AE-9CBA-71D7F590A07B}"/>
                </a:ext>
              </a:extLst>
            </p:cNvPr>
            <p:cNvSpPr/>
            <p:nvPr/>
          </p:nvSpPr>
          <p:spPr>
            <a:xfrm rot="5400000">
              <a:off x="2299642" y="107950"/>
              <a:ext cx="239714" cy="2174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cubicBezTo>
                    <a:pt x="18248" y="20078"/>
                    <a:pt x="14599" y="19338"/>
                    <a:pt x="10800" y="19338"/>
                  </a:cubicBezTo>
                  <a:cubicBezTo>
                    <a:pt x="7001" y="19338"/>
                    <a:pt x="3352" y="20078"/>
                    <a:pt x="0" y="21600"/>
                  </a:cubicBezTo>
                  <a:close/>
                </a:path>
              </a:pathLst>
            </a:custGeom>
            <a:solidFill>
              <a:srgbClr val="1D70F6"/>
            </a:solidFill>
            <a:ln w="12700" cap="flat">
              <a:noFill/>
              <a:miter lim="400000"/>
            </a:ln>
            <a:effectLst/>
          </p:spPr>
          <p:txBody>
            <a:bodyPr wrap="square" lIns="45719" tIns="45719" rIns="45719" bIns="45719" numCol="1" anchor="t">
              <a:noAutofit/>
            </a:bodyPr>
            <a:lstStyle/>
            <a:p>
              <a:pPr marL="0" marR="0" lvl="0" indent="0" algn="r" defTabSz="1219170" rtl="0" eaLnBrk="1" fontAlgn="auto" latinLnBrk="0" hangingPunct="1">
                <a:lnSpc>
                  <a:spcPct val="100000"/>
                </a:lnSpc>
                <a:spcBef>
                  <a:spcPts val="0"/>
                </a:spcBef>
                <a:spcAft>
                  <a:spcPts val="0"/>
                </a:spcAft>
                <a:buClrTx/>
                <a:buSzTx/>
                <a:buFontTx/>
                <a:buNone/>
                <a:tabLst/>
                <a:defRPr sz="1200">
                  <a:solidFill>
                    <a:srgbClr val="275ED8"/>
                  </a:solidFill>
                  <a:latin typeface="+mn-lt"/>
                  <a:ea typeface="+mn-ea"/>
                  <a:cs typeface="+mn-cs"/>
                  <a:sym typeface="Helvetica"/>
                </a:defRPr>
              </a:pPr>
              <a:endParaRPr kumimoji="0" sz="1400" b="1" i="0" u="none" strike="noStrike" kern="1200" cap="none" spc="0" normalizeH="0" baseline="0" noProof="0">
                <a:ln>
                  <a:noFill/>
                </a:ln>
                <a:solidFill>
                  <a:srgbClr val="275ED8"/>
                </a:solidFill>
                <a:effectLst/>
                <a:uLnTx/>
                <a:uFillTx/>
                <a:latin typeface="微软雅黑" panose="020B0503020204020204" pitchFamily="34" charset="-122"/>
                <a:ea typeface="+mn-ea"/>
                <a:cs typeface="+mn-cs"/>
                <a:sym typeface="Helvetica"/>
              </a:endParaRPr>
            </a:p>
          </p:txBody>
        </p:sp>
        <p:sp>
          <p:nvSpPr>
            <p:cNvPr id="57" name="形状">
              <a:extLst>
                <a:ext uri="{FF2B5EF4-FFF2-40B4-BE49-F238E27FC236}">
                  <a16:creationId xmlns:a16="http://schemas.microsoft.com/office/drawing/2014/main" id="{A6B1C4FA-F0BE-4FBA-9B40-9117850A1A0A}"/>
                </a:ext>
              </a:extLst>
            </p:cNvPr>
            <p:cNvSpPr/>
            <p:nvPr/>
          </p:nvSpPr>
          <p:spPr>
            <a:xfrm rot="5400000">
              <a:off x="5160317" y="107950"/>
              <a:ext cx="239714" cy="2174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cubicBezTo>
                    <a:pt x="18248" y="20078"/>
                    <a:pt x="14599" y="19338"/>
                    <a:pt x="10800" y="19338"/>
                  </a:cubicBezTo>
                  <a:cubicBezTo>
                    <a:pt x="7001" y="19338"/>
                    <a:pt x="3352" y="20078"/>
                    <a:pt x="0" y="21600"/>
                  </a:cubicBezTo>
                  <a:close/>
                </a:path>
              </a:pathLst>
            </a:custGeom>
            <a:solidFill>
              <a:srgbClr val="1D70F6"/>
            </a:solidFill>
            <a:ln w="12700" cap="flat">
              <a:noFill/>
              <a:miter lim="400000"/>
            </a:ln>
            <a:effectLst/>
          </p:spPr>
          <p:txBody>
            <a:bodyPr wrap="square" lIns="45719" tIns="45719" rIns="45719" bIns="45719" numCol="1" anchor="t">
              <a:noAutofit/>
            </a:bodyPr>
            <a:lstStyle/>
            <a:p>
              <a:pPr marL="0" marR="0" lvl="0" indent="0" algn="r" defTabSz="1219170" rtl="0" eaLnBrk="1" fontAlgn="auto" latinLnBrk="0" hangingPunct="1">
                <a:lnSpc>
                  <a:spcPct val="100000"/>
                </a:lnSpc>
                <a:spcBef>
                  <a:spcPts val="0"/>
                </a:spcBef>
                <a:spcAft>
                  <a:spcPts val="0"/>
                </a:spcAft>
                <a:buClrTx/>
                <a:buSzTx/>
                <a:buFontTx/>
                <a:buNone/>
                <a:tabLst/>
                <a:defRPr sz="1200">
                  <a:solidFill>
                    <a:srgbClr val="275ED8"/>
                  </a:solidFill>
                  <a:latin typeface="+mn-lt"/>
                  <a:ea typeface="+mn-ea"/>
                  <a:cs typeface="+mn-cs"/>
                  <a:sym typeface="Helvetica"/>
                </a:defRPr>
              </a:pPr>
              <a:endParaRPr kumimoji="0" sz="1400" b="1" i="0" u="none" strike="noStrike" kern="1200" cap="none" spc="0" normalizeH="0" baseline="0" noProof="0">
                <a:ln>
                  <a:noFill/>
                </a:ln>
                <a:solidFill>
                  <a:srgbClr val="275ED8"/>
                </a:solidFill>
                <a:effectLst/>
                <a:uLnTx/>
                <a:uFillTx/>
                <a:latin typeface="微软雅黑" panose="020B0503020204020204" pitchFamily="34" charset="-122"/>
                <a:ea typeface="+mn-ea"/>
                <a:cs typeface="+mn-cs"/>
                <a:sym typeface="Helvetica"/>
              </a:endParaRPr>
            </a:p>
          </p:txBody>
        </p:sp>
        <p:sp>
          <p:nvSpPr>
            <p:cNvPr id="58" name="形状">
              <a:extLst>
                <a:ext uri="{FF2B5EF4-FFF2-40B4-BE49-F238E27FC236}">
                  <a16:creationId xmlns:a16="http://schemas.microsoft.com/office/drawing/2014/main" id="{9456B18D-126C-4C0F-A5B5-5537CB72E55C}"/>
                </a:ext>
              </a:extLst>
            </p:cNvPr>
            <p:cNvSpPr/>
            <p:nvPr/>
          </p:nvSpPr>
          <p:spPr>
            <a:xfrm rot="5400000">
              <a:off x="8259117" y="107950"/>
              <a:ext cx="238126" cy="2159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cubicBezTo>
                    <a:pt x="18248" y="20078"/>
                    <a:pt x="14599" y="19338"/>
                    <a:pt x="10800" y="19338"/>
                  </a:cubicBezTo>
                  <a:cubicBezTo>
                    <a:pt x="7001" y="19338"/>
                    <a:pt x="3352" y="20078"/>
                    <a:pt x="0" y="21600"/>
                  </a:cubicBezTo>
                  <a:close/>
                </a:path>
              </a:pathLst>
            </a:custGeom>
            <a:solidFill>
              <a:srgbClr val="1D70F6"/>
            </a:solidFill>
            <a:ln w="12700" cap="flat">
              <a:noFill/>
              <a:miter lim="400000"/>
            </a:ln>
            <a:effectLst/>
          </p:spPr>
          <p:txBody>
            <a:bodyPr wrap="square" lIns="45719" tIns="45719" rIns="45719" bIns="45719" numCol="1" anchor="t">
              <a:noAutofit/>
            </a:bodyPr>
            <a:lstStyle/>
            <a:p>
              <a:pPr marL="0" marR="0" lvl="0" indent="0" algn="r" defTabSz="1219170" rtl="0" eaLnBrk="1" fontAlgn="auto" latinLnBrk="0" hangingPunct="1">
                <a:lnSpc>
                  <a:spcPct val="100000"/>
                </a:lnSpc>
                <a:spcBef>
                  <a:spcPts val="0"/>
                </a:spcBef>
                <a:spcAft>
                  <a:spcPts val="0"/>
                </a:spcAft>
                <a:buClrTx/>
                <a:buSzTx/>
                <a:buFontTx/>
                <a:buNone/>
                <a:tabLst/>
                <a:defRPr sz="1200">
                  <a:solidFill>
                    <a:srgbClr val="275ED8"/>
                  </a:solidFill>
                  <a:latin typeface="+mn-lt"/>
                  <a:ea typeface="+mn-ea"/>
                  <a:cs typeface="+mn-cs"/>
                  <a:sym typeface="Helvetica"/>
                </a:defRPr>
              </a:pPr>
              <a:endParaRPr kumimoji="0" sz="1400" b="1" i="0" u="none" strike="noStrike" kern="1200" cap="none" spc="0" normalizeH="0" baseline="0" noProof="0">
                <a:ln>
                  <a:noFill/>
                </a:ln>
                <a:solidFill>
                  <a:srgbClr val="275ED8"/>
                </a:solidFill>
                <a:effectLst/>
                <a:uLnTx/>
                <a:uFillTx/>
                <a:latin typeface="微软雅黑" panose="020B0503020204020204" pitchFamily="34" charset="-122"/>
                <a:ea typeface="+mn-ea"/>
                <a:cs typeface="+mn-cs"/>
                <a:sym typeface="Helvetica"/>
              </a:endParaRPr>
            </a:p>
          </p:txBody>
        </p:sp>
        <p:sp>
          <p:nvSpPr>
            <p:cNvPr id="59" name="矩形">
              <a:extLst>
                <a:ext uri="{FF2B5EF4-FFF2-40B4-BE49-F238E27FC236}">
                  <a16:creationId xmlns:a16="http://schemas.microsoft.com/office/drawing/2014/main" id="{DF21B643-EA96-470D-A919-B580E23C4FA3}"/>
                </a:ext>
              </a:extLst>
            </p:cNvPr>
            <p:cNvSpPr/>
            <p:nvPr/>
          </p:nvSpPr>
          <p:spPr>
            <a:xfrm>
              <a:off x="0" y="0"/>
              <a:ext cx="1972618" cy="433388"/>
            </a:xfrm>
            <a:prstGeom prst="rect">
              <a:avLst/>
            </a:prstGeom>
            <a:solidFill>
              <a:srgbClr val="0070C0"/>
            </a:solidFill>
            <a:ln w="12700" cap="flat">
              <a:noFill/>
              <a:miter lim="400000"/>
            </a:ln>
            <a:effectLst/>
          </p:spPr>
          <p:txBody>
            <a:bodyPr wrap="square" lIns="45719" tIns="45719" rIns="45719" bIns="45719" numCol="1" anchor="ctr">
              <a:noAutofit/>
            </a:bodyPr>
            <a:lstStyle/>
            <a:p>
              <a:pPr marL="0" marR="0" lvl="0" indent="0" algn="ctr" defTabSz="1219170" rtl="0" eaLnBrk="1" fontAlgn="auto" latinLnBrk="0" hangingPunct="1">
                <a:lnSpc>
                  <a:spcPct val="120000"/>
                </a:lnSpc>
                <a:spcBef>
                  <a:spcPts val="0"/>
                </a:spcBef>
                <a:spcAft>
                  <a:spcPts val="0"/>
                </a:spcAft>
                <a:buClrTx/>
                <a:buSzTx/>
                <a:buFontTx/>
                <a:buNone/>
                <a:tabLst/>
                <a:defRPr sz="1200" b="1">
                  <a:latin typeface="Helvetica Neue" panose="02000503000000020004"/>
                  <a:ea typeface="Helvetica Neue" panose="02000503000000020004"/>
                  <a:cs typeface="Helvetica Neue" panose="02000503000000020004"/>
                  <a:sym typeface="Helvetica Neue" panose="02000503000000020004"/>
                </a:defRPr>
              </a:pPr>
              <a:endParaRPr kumimoji="0" sz="1400" b="1" i="0" u="none" strike="noStrike" kern="1200" cap="none" spc="0" normalizeH="0" baseline="0" noProof="0">
                <a:ln>
                  <a:noFill/>
                </a:ln>
                <a:solidFill>
                  <a:prstClr val="white"/>
                </a:solidFill>
                <a:effectLst/>
                <a:uLnTx/>
                <a:uFillTx/>
                <a:latin typeface="微软雅黑" panose="020B0503020204020204" pitchFamily="34" charset="-122"/>
                <a:cs typeface="Helvetica Neue" panose="02000503000000020004"/>
                <a:sym typeface="Helvetica Neue" panose="02000503000000020004"/>
              </a:endParaRPr>
            </a:p>
          </p:txBody>
        </p:sp>
        <p:sp>
          <p:nvSpPr>
            <p:cNvPr id="61" name="整理分类分级规范">
              <a:extLst>
                <a:ext uri="{FF2B5EF4-FFF2-40B4-BE49-F238E27FC236}">
                  <a16:creationId xmlns:a16="http://schemas.microsoft.com/office/drawing/2014/main" id="{3B5A8A66-4180-42A0-B040-FE5919CB4312}"/>
                </a:ext>
              </a:extLst>
            </p:cNvPr>
            <p:cNvSpPr txBox="1"/>
            <p:nvPr/>
          </p:nvSpPr>
          <p:spPr>
            <a:xfrm>
              <a:off x="-133773" y="84078"/>
              <a:ext cx="2168291" cy="264665"/>
            </a:xfrm>
            <a:prstGeom prst="rect">
              <a:avLst/>
            </a:prstGeom>
            <a:noFill/>
            <a:ln w="12700" cap="flat">
              <a:noFill/>
              <a:miter lim="400000"/>
            </a:ln>
            <a:effectLst/>
          </p:spPr>
          <p:txBody>
            <a:bodyPr wrap="square" lIns="45717" tIns="45717" rIns="45717" bIns="45717" numCol="1" anchor="ctr">
              <a:spAutoFit/>
            </a:bodyPr>
            <a:lstStyle>
              <a:lvl1pPr algn="ctr" defTabSz="914400">
                <a:lnSpc>
                  <a:spcPct val="120000"/>
                </a:lnSpc>
                <a:defRPr sz="1400">
                  <a:latin typeface="Helvetica Neue" panose="02000503000000020004"/>
                  <a:ea typeface="Helvetica Neue" panose="02000503000000020004"/>
                  <a:cs typeface="Helvetica Neue" panose="02000503000000020004"/>
                  <a:sym typeface="Helvetica Neue" panose="02000503000000020004"/>
                </a:defRPr>
              </a:lvl1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制定</a:t>
              </a:r>
              <a:r>
                <a:rPr kumimoji="0" sz="18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分类分级规范</a:t>
              </a:r>
              <a:endParaRPr kumimoji="0"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endParaRPr>
            </a:p>
          </p:txBody>
        </p:sp>
        <p:sp>
          <p:nvSpPr>
            <p:cNvPr id="62" name="矩形">
              <a:extLst>
                <a:ext uri="{FF2B5EF4-FFF2-40B4-BE49-F238E27FC236}">
                  <a16:creationId xmlns:a16="http://schemas.microsoft.com/office/drawing/2014/main" id="{220C4DCA-5155-4C51-8CED-38600583D431}"/>
                </a:ext>
              </a:extLst>
            </p:cNvPr>
            <p:cNvSpPr/>
            <p:nvPr/>
          </p:nvSpPr>
          <p:spPr>
            <a:xfrm>
              <a:off x="2866380" y="0"/>
              <a:ext cx="1966913" cy="433388"/>
            </a:xfrm>
            <a:prstGeom prst="rect">
              <a:avLst/>
            </a:prstGeom>
            <a:solidFill>
              <a:srgbClr val="0070C0"/>
            </a:solidFill>
            <a:ln w="12700" cap="flat">
              <a:noFill/>
              <a:miter lim="400000"/>
            </a:ln>
            <a:effectLst/>
          </p:spPr>
          <p:txBody>
            <a:bodyPr wrap="square" lIns="45719" tIns="45719" rIns="45719" bIns="45719" numCol="1" anchor="ctr">
              <a:noAutofit/>
            </a:bodyPr>
            <a:lstStyle/>
            <a:p>
              <a:pPr algn="ctr" defTabSz="1219170">
                <a:lnSpc>
                  <a:spcPct val="120000"/>
                </a:lnSpc>
              </a:pPr>
              <a:endParaRPr sz="1400" b="1">
                <a:solidFill>
                  <a:prstClr val="white"/>
                </a:solidFill>
                <a:latin typeface="微软雅黑" panose="020B0503020204020204" pitchFamily="34" charset="-122"/>
                <a:sym typeface="Helvetica Neue" panose="02000503000000020004"/>
              </a:endParaRPr>
            </a:p>
          </p:txBody>
        </p:sp>
        <p:sp>
          <p:nvSpPr>
            <p:cNvPr id="63" name="明确数据对象">
              <a:extLst>
                <a:ext uri="{FF2B5EF4-FFF2-40B4-BE49-F238E27FC236}">
                  <a16:creationId xmlns:a16="http://schemas.microsoft.com/office/drawing/2014/main" id="{3DA67880-D04E-4D76-8F57-0C29CF164322}"/>
                </a:ext>
              </a:extLst>
            </p:cNvPr>
            <p:cNvSpPr txBox="1"/>
            <p:nvPr/>
          </p:nvSpPr>
          <p:spPr>
            <a:xfrm>
              <a:off x="2866380" y="84361"/>
              <a:ext cx="1966913" cy="264665"/>
            </a:xfrm>
            <a:prstGeom prst="rect">
              <a:avLst/>
            </a:prstGeom>
            <a:noFill/>
            <a:ln w="12700" cap="flat">
              <a:noFill/>
              <a:miter lim="400000"/>
            </a:ln>
            <a:effectLst/>
          </p:spPr>
          <p:txBody>
            <a:bodyPr wrap="square" lIns="45717" tIns="45717" rIns="45717" bIns="45717" numCol="1" anchor="ctr">
              <a:spAutoFit/>
            </a:bodyPr>
            <a:lstStyle>
              <a:lvl1pPr algn="ctr" defTabSz="914400">
                <a:lnSpc>
                  <a:spcPct val="120000"/>
                </a:lnSpc>
                <a:defRPr sz="1400">
                  <a:latin typeface="Helvetica Neue" panose="02000503000000020004"/>
                  <a:ea typeface="Helvetica Neue" panose="02000503000000020004"/>
                  <a:cs typeface="Helvetica Neue" panose="02000503000000020004"/>
                  <a:sym typeface="Helvetica Neue" panose="02000503000000020004"/>
                </a:defRPr>
              </a:lvl1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sz="18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明确数据对象</a:t>
              </a:r>
            </a:p>
          </p:txBody>
        </p:sp>
        <p:sp>
          <p:nvSpPr>
            <p:cNvPr id="64" name="矩形">
              <a:extLst>
                <a:ext uri="{FF2B5EF4-FFF2-40B4-BE49-F238E27FC236}">
                  <a16:creationId xmlns:a16="http://schemas.microsoft.com/office/drawing/2014/main" id="{06CBA8F0-8A63-4424-9A7D-25EC64536FE4}"/>
                </a:ext>
              </a:extLst>
            </p:cNvPr>
            <p:cNvSpPr/>
            <p:nvPr/>
          </p:nvSpPr>
          <p:spPr>
            <a:xfrm>
              <a:off x="5727055" y="0"/>
              <a:ext cx="2203451" cy="433388"/>
            </a:xfrm>
            <a:prstGeom prst="rect">
              <a:avLst/>
            </a:prstGeom>
            <a:solidFill>
              <a:srgbClr val="0070C0"/>
            </a:solidFill>
            <a:ln w="12700" cap="flat">
              <a:noFill/>
              <a:miter lim="400000"/>
            </a:ln>
            <a:effectLst/>
          </p:spPr>
          <p:txBody>
            <a:bodyPr wrap="square" lIns="45719" tIns="45719" rIns="45719" bIns="45719" numCol="1" anchor="ctr">
              <a:noAutofit/>
            </a:bodyPr>
            <a:lstStyle/>
            <a:p>
              <a:pPr algn="ctr" defTabSz="1219170">
                <a:lnSpc>
                  <a:spcPct val="120000"/>
                </a:lnSpc>
              </a:pPr>
              <a:endParaRPr sz="1400" b="1">
                <a:solidFill>
                  <a:prstClr val="white"/>
                </a:solidFill>
                <a:latin typeface="微软雅黑" panose="020B0503020204020204" pitchFamily="34" charset="-122"/>
                <a:sym typeface="Helvetica Neue" panose="02000503000000020004"/>
              </a:endParaRPr>
            </a:p>
          </p:txBody>
        </p:sp>
        <p:sp>
          <p:nvSpPr>
            <p:cNvPr id="65" name="敏感数据发现">
              <a:extLst>
                <a:ext uri="{FF2B5EF4-FFF2-40B4-BE49-F238E27FC236}">
                  <a16:creationId xmlns:a16="http://schemas.microsoft.com/office/drawing/2014/main" id="{DD41DAAB-D8EB-402E-BB92-DF14EEDA1B76}"/>
                </a:ext>
              </a:extLst>
            </p:cNvPr>
            <p:cNvSpPr txBox="1"/>
            <p:nvPr/>
          </p:nvSpPr>
          <p:spPr>
            <a:xfrm>
              <a:off x="5727055" y="84361"/>
              <a:ext cx="2203452" cy="264665"/>
            </a:xfrm>
            <a:prstGeom prst="rect">
              <a:avLst/>
            </a:prstGeom>
            <a:noFill/>
            <a:ln w="12700" cap="flat">
              <a:noFill/>
              <a:miter lim="400000"/>
            </a:ln>
            <a:effectLst/>
          </p:spPr>
          <p:txBody>
            <a:bodyPr wrap="square" lIns="45717" tIns="45717" rIns="45717" bIns="45717" numCol="1" anchor="ctr">
              <a:spAutoFit/>
            </a:bodyPr>
            <a:lstStyle>
              <a:lvl1pPr algn="ctr" defTabSz="914400">
                <a:lnSpc>
                  <a:spcPct val="120000"/>
                </a:lnSpc>
                <a:defRPr sz="1400">
                  <a:latin typeface="Helvetica Neue" panose="02000503000000020004"/>
                  <a:ea typeface="Helvetica Neue" panose="02000503000000020004"/>
                  <a:cs typeface="Helvetica Neue" panose="02000503000000020004"/>
                  <a:sym typeface="Helvetica Neue" panose="02000503000000020004"/>
                </a:defRPr>
              </a:lvl1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sz="18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敏感数据发现</a:t>
              </a:r>
            </a:p>
          </p:txBody>
        </p:sp>
        <p:sp>
          <p:nvSpPr>
            <p:cNvPr id="66" name="矩形">
              <a:extLst>
                <a:ext uri="{FF2B5EF4-FFF2-40B4-BE49-F238E27FC236}">
                  <a16:creationId xmlns:a16="http://schemas.microsoft.com/office/drawing/2014/main" id="{1013B45A-6EF0-412F-A593-7496E8A396AE}"/>
                </a:ext>
              </a:extLst>
            </p:cNvPr>
            <p:cNvSpPr/>
            <p:nvPr/>
          </p:nvSpPr>
          <p:spPr>
            <a:xfrm>
              <a:off x="8825855" y="0"/>
              <a:ext cx="2201863" cy="433388"/>
            </a:xfrm>
            <a:prstGeom prst="rect">
              <a:avLst/>
            </a:prstGeom>
            <a:solidFill>
              <a:srgbClr val="0070C0"/>
            </a:solidFill>
            <a:ln w="12700" cap="flat">
              <a:noFill/>
              <a:miter lim="400000"/>
            </a:ln>
            <a:effectLst/>
          </p:spPr>
          <p:txBody>
            <a:bodyPr wrap="square" lIns="45719" tIns="45719" rIns="45719" bIns="45719" numCol="1" anchor="ctr">
              <a:noAutofit/>
            </a:bodyPr>
            <a:lstStyle/>
            <a:p>
              <a:pPr algn="ctr" defTabSz="1219170">
                <a:lnSpc>
                  <a:spcPct val="120000"/>
                </a:lnSpc>
              </a:pPr>
              <a:endParaRPr sz="1400" b="1">
                <a:solidFill>
                  <a:prstClr val="white"/>
                </a:solidFill>
                <a:latin typeface="微软雅黑" panose="020B0503020204020204" pitchFamily="34" charset="-122"/>
                <a:sym typeface="Helvetica Neue" panose="02000503000000020004"/>
              </a:endParaRPr>
            </a:p>
          </p:txBody>
        </p:sp>
        <p:sp>
          <p:nvSpPr>
            <p:cNvPr id="67" name="构建数据目录">
              <a:extLst>
                <a:ext uri="{FF2B5EF4-FFF2-40B4-BE49-F238E27FC236}">
                  <a16:creationId xmlns:a16="http://schemas.microsoft.com/office/drawing/2014/main" id="{5836FD3D-3B55-49D8-9D40-FBC47CD02AE0}"/>
                </a:ext>
              </a:extLst>
            </p:cNvPr>
            <p:cNvSpPr txBox="1"/>
            <p:nvPr/>
          </p:nvSpPr>
          <p:spPr>
            <a:xfrm>
              <a:off x="8825854" y="84361"/>
              <a:ext cx="2201864" cy="264665"/>
            </a:xfrm>
            <a:prstGeom prst="rect">
              <a:avLst/>
            </a:prstGeom>
            <a:noFill/>
            <a:ln w="12700" cap="flat">
              <a:noFill/>
              <a:miter lim="400000"/>
            </a:ln>
            <a:effectLst/>
          </p:spPr>
          <p:txBody>
            <a:bodyPr wrap="square" lIns="45717" tIns="45717" rIns="45717" bIns="45717" numCol="1" anchor="ctr">
              <a:spAutoFit/>
            </a:bodyPr>
            <a:lstStyle>
              <a:lvl1pPr algn="ctr" defTabSz="914400">
                <a:lnSpc>
                  <a:spcPct val="120000"/>
                </a:lnSpc>
                <a:defRPr sz="1400">
                  <a:latin typeface="Helvetica Neue" panose="02000503000000020004"/>
                  <a:ea typeface="Helvetica Neue" panose="02000503000000020004"/>
                  <a:cs typeface="Helvetica Neue" panose="02000503000000020004"/>
                  <a:sym typeface="Helvetica Neue" panose="02000503000000020004"/>
                </a:defRPr>
              </a:lvl1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sz="18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构建数据目录</a:t>
              </a:r>
            </a:p>
          </p:txBody>
        </p:sp>
      </p:grpSp>
      <p:sp>
        <p:nvSpPr>
          <p:cNvPr id="68" name="线条">
            <a:extLst>
              <a:ext uri="{FF2B5EF4-FFF2-40B4-BE49-F238E27FC236}">
                <a16:creationId xmlns:a16="http://schemas.microsoft.com/office/drawing/2014/main" id="{88CDB149-2526-4B88-8C0E-7A2C25AD9651}"/>
              </a:ext>
            </a:extLst>
          </p:cNvPr>
          <p:cNvSpPr/>
          <p:nvPr/>
        </p:nvSpPr>
        <p:spPr>
          <a:xfrm>
            <a:off x="454285" y="2417269"/>
            <a:ext cx="11027720" cy="1"/>
          </a:xfrm>
          <a:prstGeom prst="line">
            <a:avLst/>
          </a:prstGeom>
          <a:ln w="12700">
            <a:solidFill>
              <a:srgbClr val="A7A7A7"/>
            </a:solidFill>
            <a:custDash>
              <a:ds d="100000" sp="200000"/>
            </a:custDash>
          </a:ln>
        </p:spPr>
        <p:txBody>
          <a:bodyPr lIns="45717" tIns="45717" rIns="45717" bIns="45717"/>
          <a:lstStyle/>
          <a:p>
            <a:pPr marL="0" marR="0" lvl="0" indent="0" algn="l" defTabSz="1219170" rtl="0" eaLnBrk="1" fontAlgn="auto" latinLnBrk="0" hangingPunct="1">
              <a:lnSpc>
                <a:spcPct val="100000"/>
              </a:lnSpc>
              <a:spcBef>
                <a:spcPts val="0"/>
              </a:spcBef>
              <a:spcAft>
                <a:spcPts val="0"/>
              </a:spcAft>
              <a:buClrTx/>
              <a:buSzTx/>
              <a:buFontTx/>
              <a:buNone/>
              <a:tabLst/>
              <a:defRPr>
                <a:solidFill>
                  <a:srgbClr val="275ED8"/>
                </a:solidFill>
              </a:defRPr>
            </a:pPr>
            <a:endParaRPr kumimoji="0" sz="1800" b="0" i="0" u="none" strike="noStrike" kern="1200" cap="none" spc="0" normalizeH="0" baseline="0" noProof="0">
              <a:ln>
                <a:noFill/>
              </a:ln>
              <a:solidFill>
                <a:srgbClr val="275ED8"/>
              </a:solidFill>
              <a:effectLst/>
              <a:uLnTx/>
              <a:uFillTx/>
              <a:latin typeface="微软雅黑"/>
              <a:ea typeface="+mn-ea"/>
              <a:cs typeface="+mn-cs"/>
            </a:endParaRPr>
          </a:p>
        </p:txBody>
      </p:sp>
      <p:sp>
        <p:nvSpPr>
          <p:cNvPr id="69" name="矩形 35">
            <a:extLst>
              <a:ext uri="{FF2B5EF4-FFF2-40B4-BE49-F238E27FC236}">
                <a16:creationId xmlns:a16="http://schemas.microsoft.com/office/drawing/2014/main" id="{3ABF97F9-B7A0-468E-B6F2-894B0E71E59C}"/>
              </a:ext>
            </a:extLst>
          </p:cNvPr>
          <p:cNvSpPr txBox="1"/>
          <p:nvPr/>
        </p:nvSpPr>
        <p:spPr>
          <a:xfrm>
            <a:off x="339055" y="2601413"/>
            <a:ext cx="1800000" cy="360000"/>
          </a:xfrm>
          <a:prstGeom prst="rect">
            <a:avLst/>
          </a:prstGeom>
          <a:solidFill>
            <a:srgbClr val="0070C0"/>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数据分类分级</a:t>
            </a:r>
          </a:p>
        </p:txBody>
      </p:sp>
      <p:sp>
        <p:nvSpPr>
          <p:cNvPr id="70" name="矩形 35">
            <a:extLst>
              <a:ext uri="{FF2B5EF4-FFF2-40B4-BE49-F238E27FC236}">
                <a16:creationId xmlns:a16="http://schemas.microsoft.com/office/drawing/2014/main" id="{AF69C7C2-1409-4A5C-988A-77E560C8DE5A}"/>
              </a:ext>
            </a:extLst>
          </p:cNvPr>
          <p:cNvSpPr txBox="1"/>
          <p:nvPr/>
        </p:nvSpPr>
        <p:spPr>
          <a:xfrm>
            <a:off x="379538" y="4827380"/>
            <a:ext cx="1800000" cy="360000"/>
          </a:xfrm>
          <a:prstGeom prst="rect">
            <a:avLst/>
          </a:prstGeom>
          <a:solidFill>
            <a:srgbClr val="0070C0"/>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数据对象</a:t>
            </a:r>
          </a:p>
        </p:txBody>
      </p:sp>
      <p:sp>
        <p:nvSpPr>
          <p:cNvPr id="71" name="矩形 35">
            <a:extLst>
              <a:ext uri="{FF2B5EF4-FFF2-40B4-BE49-F238E27FC236}">
                <a16:creationId xmlns:a16="http://schemas.microsoft.com/office/drawing/2014/main" id="{C14955B8-2420-4947-965C-FBE0DA5832DD}"/>
              </a:ext>
            </a:extLst>
          </p:cNvPr>
          <p:cNvSpPr txBox="1"/>
          <p:nvPr/>
        </p:nvSpPr>
        <p:spPr>
          <a:xfrm>
            <a:off x="4482267" y="3569416"/>
            <a:ext cx="720091" cy="1792605"/>
          </a:xfrm>
          <a:prstGeom prst="rect">
            <a:avLst/>
          </a:prstGeom>
          <a:solidFill>
            <a:srgbClr val="0070C0"/>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发现敏感数据</a:t>
            </a:r>
          </a:p>
        </p:txBody>
      </p:sp>
      <p:sp>
        <p:nvSpPr>
          <p:cNvPr id="72" name="矩形 35">
            <a:extLst>
              <a:ext uri="{FF2B5EF4-FFF2-40B4-BE49-F238E27FC236}">
                <a16:creationId xmlns:a16="http://schemas.microsoft.com/office/drawing/2014/main" id="{2AFF8357-828A-4A57-843E-DE56942606FD}"/>
              </a:ext>
            </a:extLst>
          </p:cNvPr>
          <p:cNvSpPr txBox="1"/>
          <p:nvPr/>
        </p:nvSpPr>
        <p:spPr>
          <a:xfrm>
            <a:off x="5565577" y="3561160"/>
            <a:ext cx="720091" cy="1792605"/>
          </a:xfrm>
          <a:prstGeom prst="rect">
            <a:avLst/>
          </a:prstGeom>
          <a:solidFill>
            <a:srgbClr val="0070C0"/>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构建数据目录</a:t>
            </a:r>
          </a:p>
        </p:txBody>
      </p:sp>
      <p:sp>
        <p:nvSpPr>
          <p:cNvPr id="73" name="矩形 35">
            <a:extLst>
              <a:ext uri="{FF2B5EF4-FFF2-40B4-BE49-F238E27FC236}">
                <a16:creationId xmlns:a16="http://schemas.microsoft.com/office/drawing/2014/main" id="{0F94ED66-A137-4508-880B-FEF479A884F7}"/>
              </a:ext>
            </a:extLst>
          </p:cNvPr>
          <p:cNvSpPr txBox="1"/>
          <p:nvPr/>
        </p:nvSpPr>
        <p:spPr>
          <a:xfrm>
            <a:off x="339055" y="2961673"/>
            <a:ext cx="1800000" cy="1118285"/>
          </a:xfrm>
          <a:prstGeom prst="rect">
            <a:avLst/>
          </a:prstGeom>
          <a:solidFill>
            <a:srgbClr val="275ED8">
              <a:lumMod val="20000"/>
              <a:lumOff val="80000"/>
            </a:srgbClr>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分类规范</a:t>
            </a:r>
            <a:endParaRPr kumimoji="0" lang="en-US" altLang="zh-CN"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endParaRPr>
          </a:p>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分级规范</a:t>
            </a:r>
            <a:endParaRPr kumimoji="0" lang="en-US" altLang="zh-CN"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endParaRPr>
          </a:p>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管控原则</a:t>
            </a:r>
            <a:endParaRPr kumimoji="0" lang="en-US" altLang="zh-CN"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endParaRPr>
          </a:p>
        </p:txBody>
      </p:sp>
      <p:sp>
        <p:nvSpPr>
          <p:cNvPr id="74" name="矩形 35">
            <a:extLst>
              <a:ext uri="{FF2B5EF4-FFF2-40B4-BE49-F238E27FC236}">
                <a16:creationId xmlns:a16="http://schemas.microsoft.com/office/drawing/2014/main" id="{8E6FDE41-B62A-4F37-8FBB-BC68C5EE7194}"/>
              </a:ext>
            </a:extLst>
          </p:cNvPr>
          <p:cNvSpPr txBox="1"/>
          <p:nvPr/>
        </p:nvSpPr>
        <p:spPr>
          <a:xfrm>
            <a:off x="7831678" y="2957732"/>
            <a:ext cx="1800000" cy="360000"/>
          </a:xfrm>
          <a:prstGeom prst="rect">
            <a:avLst/>
          </a:prstGeom>
          <a:solidFill>
            <a:srgbClr val="0070C0"/>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识别安全风险</a:t>
            </a:r>
          </a:p>
        </p:txBody>
      </p:sp>
      <p:sp>
        <p:nvSpPr>
          <p:cNvPr id="75" name="矩形 35">
            <a:extLst>
              <a:ext uri="{FF2B5EF4-FFF2-40B4-BE49-F238E27FC236}">
                <a16:creationId xmlns:a16="http://schemas.microsoft.com/office/drawing/2014/main" id="{15EB34F7-677F-4A53-90F9-781E0E2D3CA0}"/>
              </a:ext>
            </a:extLst>
          </p:cNvPr>
          <p:cNvSpPr txBox="1"/>
          <p:nvPr/>
        </p:nvSpPr>
        <p:spPr>
          <a:xfrm>
            <a:off x="6285793" y="3569412"/>
            <a:ext cx="1296315" cy="1792223"/>
          </a:xfrm>
          <a:prstGeom prst="rect">
            <a:avLst/>
          </a:prstGeom>
          <a:solidFill>
            <a:srgbClr val="275ED8">
              <a:lumMod val="20000"/>
              <a:lumOff val="80000"/>
            </a:srgbClr>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380990" marR="0" lvl="0" indent="-380990" algn="ctr"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位置信息</a:t>
            </a:r>
            <a:endParaRPr kumimoji="0" lang="en-US" altLang="zh-CN"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endParaRPr>
          </a:p>
          <a:p>
            <a:pPr marL="380990" marR="0" lvl="0" indent="-380990" algn="ctr"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标签信息</a:t>
            </a:r>
            <a:endParaRPr kumimoji="0" lang="en-US" altLang="zh-CN"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endParaRPr>
          </a:p>
          <a:p>
            <a:pPr marL="380990" marR="0" lvl="0" indent="-380990" algn="ctr"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数据流转</a:t>
            </a:r>
            <a:endParaRPr kumimoji="0" lang="en-US" altLang="zh-CN"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endParaRPr>
          </a:p>
        </p:txBody>
      </p:sp>
      <p:sp>
        <p:nvSpPr>
          <p:cNvPr id="76" name="矩形 35">
            <a:extLst>
              <a:ext uri="{FF2B5EF4-FFF2-40B4-BE49-F238E27FC236}">
                <a16:creationId xmlns:a16="http://schemas.microsoft.com/office/drawing/2014/main" id="{963D115A-87D4-4D5E-940D-E1873993CABC}"/>
              </a:ext>
            </a:extLst>
          </p:cNvPr>
          <p:cNvSpPr txBox="1"/>
          <p:nvPr/>
        </p:nvSpPr>
        <p:spPr>
          <a:xfrm>
            <a:off x="7831678" y="4288380"/>
            <a:ext cx="1800000" cy="360000"/>
          </a:xfrm>
          <a:prstGeom prst="rect">
            <a:avLst/>
          </a:prstGeom>
          <a:solidFill>
            <a:srgbClr val="0070C0"/>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下发管控策略</a:t>
            </a:r>
          </a:p>
        </p:txBody>
      </p:sp>
      <p:sp>
        <p:nvSpPr>
          <p:cNvPr id="77" name="矩形 35">
            <a:extLst>
              <a:ext uri="{FF2B5EF4-FFF2-40B4-BE49-F238E27FC236}">
                <a16:creationId xmlns:a16="http://schemas.microsoft.com/office/drawing/2014/main" id="{C829A068-5BA6-417E-A94A-FFF6DF16C726}"/>
              </a:ext>
            </a:extLst>
          </p:cNvPr>
          <p:cNvSpPr txBox="1"/>
          <p:nvPr/>
        </p:nvSpPr>
        <p:spPr>
          <a:xfrm>
            <a:off x="7841406" y="5635777"/>
            <a:ext cx="1800000" cy="360000"/>
          </a:xfrm>
          <a:prstGeom prst="rect">
            <a:avLst/>
          </a:prstGeom>
          <a:solidFill>
            <a:srgbClr val="0070C0"/>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Helvetica Neue" panose="02000503000000020004"/>
              </a:rPr>
              <a:t>输出检查报告</a:t>
            </a:r>
          </a:p>
        </p:txBody>
      </p:sp>
      <p:sp>
        <p:nvSpPr>
          <p:cNvPr id="78" name="矩形 35">
            <a:extLst>
              <a:ext uri="{FF2B5EF4-FFF2-40B4-BE49-F238E27FC236}">
                <a16:creationId xmlns:a16="http://schemas.microsoft.com/office/drawing/2014/main" id="{58F48A28-9758-498D-AD18-190219C69DCD}"/>
              </a:ext>
            </a:extLst>
          </p:cNvPr>
          <p:cNvSpPr txBox="1"/>
          <p:nvPr/>
        </p:nvSpPr>
        <p:spPr>
          <a:xfrm>
            <a:off x="9794043" y="3839441"/>
            <a:ext cx="1989455" cy="1256665"/>
          </a:xfrm>
          <a:prstGeom prst="rect">
            <a:avLst/>
          </a:prstGeom>
          <a:solidFill>
            <a:srgbClr val="275ED8">
              <a:lumMod val="20000"/>
              <a:lumOff val="80000"/>
            </a:srgbClr>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数据库审计</a:t>
            </a:r>
          </a:p>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数据脱敏</a:t>
            </a:r>
          </a:p>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水印溯源</a:t>
            </a:r>
          </a:p>
        </p:txBody>
      </p:sp>
      <p:cxnSp>
        <p:nvCxnSpPr>
          <p:cNvPr id="79" name="肘形连接符 109">
            <a:extLst>
              <a:ext uri="{FF2B5EF4-FFF2-40B4-BE49-F238E27FC236}">
                <a16:creationId xmlns:a16="http://schemas.microsoft.com/office/drawing/2014/main" id="{22286599-0F10-4357-9D01-AC551DF78A4B}"/>
              </a:ext>
            </a:extLst>
          </p:cNvPr>
          <p:cNvCxnSpPr/>
          <p:nvPr/>
        </p:nvCxnSpPr>
        <p:spPr>
          <a:xfrm>
            <a:off x="2139117" y="3422096"/>
            <a:ext cx="1085215" cy="834391"/>
          </a:xfrm>
          <a:prstGeom prst="bentConnector3">
            <a:avLst>
              <a:gd name="adj1" fmla="val 50029"/>
            </a:avLst>
          </a:prstGeom>
          <a:noFill/>
          <a:ln w="12700" cap="flat">
            <a:solidFill>
              <a:srgbClr val="1840B1"/>
            </a:solidFill>
            <a:prstDash val="solid"/>
            <a:miter lim="800000"/>
            <a:tailEnd type="triangle"/>
          </a:ln>
          <a:effectLst/>
        </p:spPr>
      </p:cxnSp>
      <p:cxnSp>
        <p:nvCxnSpPr>
          <p:cNvPr id="80" name="肘形连接符 110">
            <a:extLst>
              <a:ext uri="{FF2B5EF4-FFF2-40B4-BE49-F238E27FC236}">
                <a16:creationId xmlns:a16="http://schemas.microsoft.com/office/drawing/2014/main" id="{F3C0148B-7F56-4987-93CF-5C8CF5282427}"/>
              </a:ext>
            </a:extLst>
          </p:cNvPr>
          <p:cNvCxnSpPr/>
          <p:nvPr/>
        </p:nvCxnSpPr>
        <p:spPr>
          <a:xfrm flipV="1">
            <a:off x="5202357" y="4436826"/>
            <a:ext cx="363220" cy="3175"/>
          </a:xfrm>
          <a:prstGeom prst="bentConnector3">
            <a:avLst>
              <a:gd name="adj1" fmla="val 50175"/>
            </a:avLst>
          </a:prstGeom>
          <a:noFill/>
          <a:ln w="12700" cap="flat">
            <a:solidFill>
              <a:srgbClr val="1840B1"/>
            </a:solidFill>
            <a:prstDash val="solid"/>
            <a:miter lim="800000"/>
            <a:tailEnd type="triangle"/>
          </a:ln>
          <a:effectLst/>
        </p:spPr>
      </p:cxnSp>
      <p:cxnSp>
        <p:nvCxnSpPr>
          <p:cNvPr id="81" name="肘形连接符 111">
            <a:extLst>
              <a:ext uri="{FF2B5EF4-FFF2-40B4-BE49-F238E27FC236}">
                <a16:creationId xmlns:a16="http://schemas.microsoft.com/office/drawing/2014/main" id="{292D61D5-D3EF-4548-A8CB-CA3C76B9854C}"/>
              </a:ext>
            </a:extLst>
          </p:cNvPr>
          <p:cNvCxnSpPr>
            <a:stCxn id="75" idx="0"/>
            <a:endCxn id="74" idx="1"/>
          </p:cNvCxnSpPr>
          <p:nvPr/>
        </p:nvCxnSpPr>
        <p:spPr>
          <a:xfrm rot="5400000" flipH="1" flipV="1">
            <a:off x="7166975" y="2904709"/>
            <a:ext cx="431679" cy="897729"/>
          </a:xfrm>
          <a:prstGeom prst="bentConnector2">
            <a:avLst/>
          </a:prstGeom>
          <a:noFill/>
          <a:ln w="12700" cap="flat">
            <a:solidFill>
              <a:srgbClr val="1840B1"/>
            </a:solidFill>
            <a:prstDash val="solid"/>
            <a:miter lim="800000"/>
            <a:tailEnd type="triangle"/>
          </a:ln>
          <a:effectLst/>
        </p:spPr>
      </p:cxnSp>
      <p:cxnSp>
        <p:nvCxnSpPr>
          <p:cNvPr id="82" name="肘形连接符 112">
            <a:extLst>
              <a:ext uri="{FF2B5EF4-FFF2-40B4-BE49-F238E27FC236}">
                <a16:creationId xmlns:a16="http://schemas.microsoft.com/office/drawing/2014/main" id="{B14ECC91-8886-41E1-81BE-722AC85A0BCA}"/>
              </a:ext>
            </a:extLst>
          </p:cNvPr>
          <p:cNvCxnSpPr>
            <a:stCxn id="75" idx="3"/>
            <a:endCxn id="76" idx="1"/>
          </p:cNvCxnSpPr>
          <p:nvPr/>
        </p:nvCxnSpPr>
        <p:spPr>
          <a:xfrm>
            <a:off x="7582107" y="4465522"/>
            <a:ext cx="249572" cy="2859"/>
          </a:xfrm>
          <a:prstGeom prst="bentConnector3">
            <a:avLst>
              <a:gd name="adj1" fmla="val 50000"/>
            </a:avLst>
          </a:prstGeom>
          <a:noFill/>
          <a:ln w="12700" cap="flat">
            <a:solidFill>
              <a:srgbClr val="1840B1"/>
            </a:solidFill>
            <a:prstDash val="solid"/>
            <a:miter lim="800000"/>
            <a:tailEnd type="triangle"/>
          </a:ln>
          <a:effectLst/>
        </p:spPr>
      </p:cxnSp>
      <p:cxnSp>
        <p:nvCxnSpPr>
          <p:cNvPr id="83" name="肘形连接符 113">
            <a:extLst>
              <a:ext uri="{FF2B5EF4-FFF2-40B4-BE49-F238E27FC236}">
                <a16:creationId xmlns:a16="http://schemas.microsoft.com/office/drawing/2014/main" id="{9C44B1B9-72FF-4F79-AA8E-F394D0C4F3C1}"/>
              </a:ext>
            </a:extLst>
          </p:cNvPr>
          <p:cNvCxnSpPr>
            <a:stCxn id="75" idx="2"/>
            <a:endCxn id="77" idx="1"/>
          </p:cNvCxnSpPr>
          <p:nvPr/>
        </p:nvCxnSpPr>
        <p:spPr>
          <a:xfrm rot="16200000" flipH="1">
            <a:off x="7160605" y="5134977"/>
            <a:ext cx="454144" cy="907457"/>
          </a:xfrm>
          <a:prstGeom prst="bentConnector2">
            <a:avLst/>
          </a:prstGeom>
          <a:noFill/>
          <a:ln w="12700" cap="flat">
            <a:solidFill>
              <a:srgbClr val="1840B1"/>
            </a:solidFill>
            <a:prstDash val="solid"/>
            <a:miter lim="800000"/>
            <a:tailEnd type="triangle"/>
          </a:ln>
          <a:effectLst/>
        </p:spPr>
      </p:cxnSp>
      <p:cxnSp>
        <p:nvCxnSpPr>
          <p:cNvPr id="84" name="肘形连接符 114">
            <a:extLst>
              <a:ext uri="{FF2B5EF4-FFF2-40B4-BE49-F238E27FC236}">
                <a16:creationId xmlns:a16="http://schemas.microsoft.com/office/drawing/2014/main" id="{391C3228-A92F-40DE-A7D4-010EE8A2DADE}"/>
              </a:ext>
            </a:extLst>
          </p:cNvPr>
          <p:cNvCxnSpPr/>
          <p:nvPr/>
        </p:nvCxnSpPr>
        <p:spPr>
          <a:xfrm flipV="1">
            <a:off x="2179757" y="4633040"/>
            <a:ext cx="1044575" cy="768351"/>
          </a:xfrm>
          <a:prstGeom prst="bentConnector3">
            <a:avLst>
              <a:gd name="adj1" fmla="val 50030"/>
            </a:avLst>
          </a:prstGeom>
          <a:noFill/>
          <a:ln w="12700" cap="flat">
            <a:solidFill>
              <a:srgbClr val="1840B1"/>
            </a:solidFill>
            <a:prstDash val="solid"/>
            <a:miter lim="800000"/>
            <a:tailEnd type="triangle"/>
          </a:ln>
          <a:effectLst/>
        </p:spPr>
      </p:cxnSp>
      <p:cxnSp>
        <p:nvCxnSpPr>
          <p:cNvPr id="85" name="直线箭头连接符 115">
            <a:extLst>
              <a:ext uri="{FF2B5EF4-FFF2-40B4-BE49-F238E27FC236}">
                <a16:creationId xmlns:a16="http://schemas.microsoft.com/office/drawing/2014/main" id="{D756C160-3A4D-4720-981A-A49B74CF040E}"/>
              </a:ext>
            </a:extLst>
          </p:cNvPr>
          <p:cNvCxnSpPr>
            <a:stCxn id="76" idx="3"/>
            <a:endCxn id="78" idx="1"/>
          </p:cNvCxnSpPr>
          <p:nvPr/>
        </p:nvCxnSpPr>
        <p:spPr>
          <a:xfrm flipV="1">
            <a:off x="9631679" y="4467772"/>
            <a:ext cx="162364" cy="608"/>
          </a:xfrm>
          <a:prstGeom prst="straightConnector1">
            <a:avLst/>
          </a:prstGeom>
          <a:noFill/>
          <a:ln w="12700" cap="flat">
            <a:solidFill>
              <a:srgbClr val="1840B1"/>
            </a:solidFill>
            <a:prstDash val="solid"/>
            <a:miter lim="800000"/>
            <a:tailEnd type="triangle"/>
          </a:ln>
          <a:effectLst/>
        </p:spPr>
      </p:cxnSp>
      <p:sp>
        <p:nvSpPr>
          <p:cNvPr id="86" name="矩形 35">
            <a:extLst>
              <a:ext uri="{FF2B5EF4-FFF2-40B4-BE49-F238E27FC236}">
                <a16:creationId xmlns:a16="http://schemas.microsoft.com/office/drawing/2014/main" id="{9BB593A4-548C-4E8F-96C1-BCD51B632538}"/>
              </a:ext>
            </a:extLst>
          </p:cNvPr>
          <p:cNvSpPr txBox="1"/>
          <p:nvPr/>
        </p:nvSpPr>
        <p:spPr>
          <a:xfrm>
            <a:off x="379538" y="5151861"/>
            <a:ext cx="1800000" cy="1118285"/>
          </a:xfrm>
          <a:prstGeom prst="rect">
            <a:avLst/>
          </a:prstGeom>
          <a:solidFill>
            <a:srgbClr val="275ED8">
              <a:lumMod val="20000"/>
              <a:lumOff val="80000"/>
            </a:srgbClr>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mn-ea"/>
              </a:rPr>
              <a:t>数据库</a:t>
            </a:r>
            <a:endPar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endParaRPr>
          </a:p>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mn-ea"/>
              </a:rPr>
              <a:t>文件源</a:t>
            </a:r>
            <a:endParaRPr kumimoji="0" lang="en-US" altLang="zh-CN"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endParaRPr>
          </a:p>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mn-ea"/>
              </a:rPr>
              <a:t>文件服务器</a:t>
            </a:r>
            <a:endPar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endParaRPr>
          </a:p>
        </p:txBody>
      </p:sp>
      <p:sp>
        <p:nvSpPr>
          <p:cNvPr id="87" name="矩形 35">
            <a:extLst>
              <a:ext uri="{FF2B5EF4-FFF2-40B4-BE49-F238E27FC236}">
                <a16:creationId xmlns:a16="http://schemas.microsoft.com/office/drawing/2014/main" id="{F1D16AF1-1A64-419F-9999-B3F1B55E9D9D}"/>
              </a:ext>
            </a:extLst>
          </p:cNvPr>
          <p:cNvSpPr txBox="1"/>
          <p:nvPr/>
        </p:nvSpPr>
        <p:spPr>
          <a:xfrm>
            <a:off x="9794677" y="2509427"/>
            <a:ext cx="1989455" cy="1256665"/>
          </a:xfrm>
          <a:prstGeom prst="rect">
            <a:avLst/>
          </a:prstGeom>
          <a:solidFill>
            <a:srgbClr val="275ED8">
              <a:lumMod val="20000"/>
              <a:lumOff val="80000"/>
            </a:srgbClr>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未脱敏数据</a:t>
            </a:r>
          </a:p>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未加密数据</a:t>
            </a:r>
          </a:p>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日志敏感信息</a:t>
            </a:r>
          </a:p>
        </p:txBody>
      </p:sp>
      <p:cxnSp>
        <p:nvCxnSpPr>
          <p:cNvPr id="88" name="直线箭头连接符 160">
            <a:extLst>
              <a:ext uri="{FF2B5EF4-FFF2-40B4-BE49-F238E27FC236}">
                <a16:creationId xmlns:a16="http://schemas.microsoft.com/office/drawing/2014/main" id="{280A2358-C932-4B8E-B4AF-1F3F27F6D764}"/>
              </a:ext>
            </a:extLst>
          </p:cNvPr>
          <p:cNvCxnSpPr/>
          <p:nvPr/>
        </p:nvCxnSpPr>
        <p:spPr>
          <a:xfrm>
            <a:off x="9633674" y="3144376"/>
            <a:ext cx="162560" cy="635"/>
          </a:xfrm>
          <a:prstGeom prst="straightConnector1">
            <a:avLst/>
          </a:prstGeom>
          <a:noFill/>
          <a:ln w="12700" cap="flat">
            <a:solidFill>
              <a:srgbClr val="1840B1"/>
            </a:solidFill>
            <a:prstDash val="solid"/>
            <a:miter lim="800000"/>
            <a:tailEnd type="triangle"/>
          </a:ln>
          <a:effectLst/>
        </p:spPr>
      </p:cxnSp>
      <p:cxnSp>
        <p:nvCxnSpPr>
          <p:cNvPr id="89" name="直线箭头连接符 160">
            <a:extLst>
              <a:ext uri="{FF2B5EF4-FFF2-40B4-BE49-F238E27FC236}">
                <a16:creationId xmlns:a16="http://schemas.microsoft.com/office/drawing/2014/main" id="{983F78DF-08EE-4492-95D2-A1F9E651B361}"/>
              </a:ext>
            </a:extLst>
          </p:cNvPr>
          <p:cNvCxnSpPr>
            <a:stCxn id="77" idx="3"/>
            <a:endCxn id="90" idx="1"/>
          </p:cNvCxnSpPr>
          <p:nvPr/>
        </p:nvCxnSpPr>
        <p:spPr>
          <a:xfrm>
            <a:off x="9641845" y="5816030"/>
            <a:ext cx="162560" cy="0"/>
          </a:xfrm>
          <a:prstGeom prst="straightConnector1">
            <a:avLst/>
          </a:prstGeom>
          <a:noFill/>
          <a:ln w="12700" cap="flat">
            <a:solidFill>
              <a:srgbClr val="1840B1"/>
            </a:solidFill>
            <a:prstDash val="solid"/>
            <a:miter lim="800000"/>
            <a:tailEnd type="triangle"/>
          </a:ln>
          <a:effectLst/>
        </p:spPr>
      </p:cxnSp>
      <p:sp>
        <p:nvSpPr>
          <p:cNvPr id="90" name="矩形 35">
            <a:extLst>
              <a:ext uri="{FF2B5EF4-FFF2-40B4-BE49-F238E27FC236}">
                <a16:creationId xmlns:a16="http://schemas.microsoft.com/office/drawing/2014/main" id="{C5A60CAE-C684-4997-A9A0-106A57A24F08}"/>
              </a:ext>
            </a:extLst>
          </p:cNvPr>
          <p:cNvSpPr txBox="1"/>
          <p:nvPr/>
        </p:nvSpPr>
        <p:spPr>
          <a:xfrm>
            <a:off x="9804405" y="5187381"/>
            <a:ext cx="1989455" cy="1256665"/>
          </a:xfrm>
          <a:prstGeom prst="rect">
            <a:avLst/>
          </a:prstGeom>
          <a:solidFill>
            <a:srgbClr val="275ED8">
              <a:lumMod val="20000"/>
              <a:lumOff val="80000"/>
            </a:srgbClr>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a:ln>
                  <a:noFill/>
                </a:ln>
                <a:solidFill>
                  <a:srgbClr val="275ED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rPr>
              <a:t>数据安全风险</a:t>
            </a:r>
            <a:endParaRPr kumimoji="0" lang="en-US" altLang="zh-CN" sz="1600" b="1" i="0" u="none" strike="noStrike" kern="0" cap="none" spc="0" normalizeH="0" baseline="0" noProof="0">
              <a:ln>
                <a:noFill/>
              </a:ln>
              <a:solidFill>
                <a:srgbClr val="275ED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endParaRPr>
          </a:p>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a:ln>
                  <a:noFill/>
                </a:ln>
                <a:solidFill>
                  <a:srgbClr val="275ED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rPr>
              <a:t>周期性对比</a:t>
            </a:r>
          </a:p>
          <a:p>
            <a:pPr marL="380990" marR="0" lvl="0" indent="-380990" algn="l"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en-US" altLang="zh-CN" sz="1600" b="1" i="0" u="none" strike="noStrike" kern="0" cap="none" spc="0" normalizeH="0" baseline="0" noProof="0">
                <a:ln>
                  <a:noFill/>
                </a:ln>
                <a:solidFill>
                  <a:srgbClr val="275ED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rPr>
              <a:t>5W1H</a:t>
            </a:r>
            <a:endParaRPr kumimoji="0" lang="zh-CN" altLang="en-US" sz="1600" b="1" i="0" u="none" strike="noStrike" kern="0" cap="none" spc="0" normalizeH="0" baseline="0" noProof="0">
              <a:ln>
                <a:noFill/>
              </a:ln>
              <a:solidFill>
                <a:srgbClr val="275ED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endParaRPr>
          </a:p>
        </p:txBody>
      </p:sp>
      <p:sp>
        <p:nvSpPr>
          <p:cNvPr id="91" name="矩形 35">
            <a:extLst>
              <a:ext uri="{FF2B5EF4-FFF2-40B4-BE49-F238E27FC236}">
                <a16:creationId xmlns:a16="http://schemas.microsoft.com/office/drawing/2014/main" id="{3355F097-DA82-4ABB-A7FA-B9BEFBBC2057}"/>
              </a:ext>
            </a:extLst>
          </p:cNvPr>
          <p:cNvSpPr txBox="1"/>
          <p:nvPr/>
        </p:nvSpPr>
        <p:spPr>
          <a:xfrm>
            <a:off x="3186357" y="3561792"/>
            <a:ext cx="1296315" cy="1792223"/>
          </a:xfrm>
          <a:prstGeom prst="rect">
            <a:avLst/>
          </a:prstGeom>
          <a:solidFill>
            <a:srgbClr val="275ED8">
              <a:lumMod val="20000"/>
              <a:lumOff val="80000"/>
            </a:srgbClr>
          </a:solidFill>
          <a:ln w="12700">
            <a:miter lim="400000"/>
          </a:ln>
        </p:spPr>
        <p:txBody>
          <a:bodyPr lIns="45717" tIns="45717" rIns="45717" bIns="45717" anchor="ctr"/>
          <a:lstStyle>
            <a:lvl1pPr>
              <a:lnSpc>
                <a:spcPct val="120000"/>
              </a:lnSpc>
              <a:defRPr sz="1800" b="1">
                <a:latin typeface="Helvetica Neue" panose="02000503000000020004"/>
                <a:ea typeface="Helvetica Neue" panose="02000503000000020004"/>
                <a:cs typeface="Helvetica Neue" panose="02000503000000020004"/>
                <a:sym typeface="Helvetica Neue" panose="02000503000000020004"/>
              </a:defRPr>
            </a:lvl1pPr>
          </a:lstStyle>
          <a:p>
            <a:pPr marL="380990" marR="0" lvl="0" indent="-380990" algn="ctr"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敏感类型</a:t>
            </a:r>
            <a:endParaRPr kumimoji="0" lang="en-US" altLang="zh-CN"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endParaRPr>
          </a:p>
          <a:p>
            <a:pPr marL="380990" marR="0" lvl="0" indent="-380990" algn="ctr" defTabSz="1219170" rtl="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zh-CN" altLang="en-US" sz="1600" b="1" i="0" u="none" strike="noStrike" kern="0" cap="none" spc="0" normalizeH="0" baseline="0" noProof="0" dirty="0">
                <a:ln>
                  <a:noFill/>
                </a:ln>
                <a:solidFill>
                  <a:srgbClr val="275ED8"/>
                </a:solidFill>
                <a:effectLst/>
                <a:uLnTx/>
                <a:uFillTx/>
                <a:latin typeface="微软雅黑" panose="020B0503020204020204" pitchFamily="34" charset="-122"/>
                <a:ea typeface="微软雅黑" panose="020B0503020204020204" pitchFamily="34" charset="-122"/>
                <a:sym typeface="Helvetica Neue" panose="02000503000000020004"/>
              </a:rPr>
              <a:t>发现规则</a:t>
            </a:r>
          </a:p>
        </p:txBody>
      </p:sp>
    </p:spTree>
    <p:extLst>
      <p:ext uri="{BB962C8B-B14F-4D97-AF65-F5344CB8AC3E}">
        <p14:creationId xmlns:p14="http://schemas.microsoft.com/office/powerpoint/2010/main" val="118213552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E6F89499-7F9D-453D-9FD1-D2A0E44DD530}"/>
              </a:ext>
            </a:extLst>
          </p:cNvPr>
          <p:cNvSpPr/>
          <p:nvPr/>
        </p:nvSpPr>
        <p:spPr>
          <a:xfrm>
            <a:off x="8739154" y="2487016"/>
            <a:ext cx="1386358" cy="321540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7957F09-0ED8-4B92-AC15-810A66350A20}"/>
              </a:ext>
            </a:extLst>
          </p:cNvPr>
          <p:cNvSpPr/>
          <p:nvPr/>
        </p:nvSpPr>
        <p:spPr>
          <a:xfrm>
            <a:off x="2323114" y="2487016"/>
            <a:ext cx="6242934" cy="321540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97748" y="280249"/>
            <a:ext cx="9527764" cy="488526"/>
          </a:xfrm>
        </p:spPr>
        <p:txBody>
          <a:bodyPr>
            <a:normAutofit fontScale="90000"/>
          </a:bodyPr>
          <a:lstStyle/>
          <a:p>
            <a:r>
              <a:rPr lang="zh-CN" altLang="en-US" dirty="0"/>
              <a:t>步骤四：实施数据安全建设</a:t>
            </a:r>
            <a:r>
              <a:rPr lang="en-US" altLang="zh-CN" dirty="0"/>
              <a:t>_</a:t>
            </a:r>
            <a:r>
              <a:rPr lang="zh-CN" altLang="en-US" dirty="0"/>
              <a:t>动态脱敏组件</a:t>
            </a:r>
          </a:p>
        </p:txBody>
      </p:sp>
      <p:sp>
        <p:nvSpPr>
          <p:cNvPr id="3" name="标题 3">
            <a:extLst>
              <a:ext uri="{FF2B5EF4-FFF2-40B4-BE49-F238E27FC236}">
                <a16:creationId xmlns:a16="http://schemas.microsoft.com/office/drawing/2014/main" id="{CB2E7619-4C78-4952-8687-AFCA23262CD0}"/>
              </a:ext>
            </a:extLst>
          </p:cNvPr>
          <p:cNvSpPr txBox="1">
            <a:spLocks/>
          </p:cNvSpPr>
          <p:nvPr/>
        </p:nvSpPr>
        <p:spPr>
          <a:xfrm>
            <a:off x="381000" y="907700"/>
            <a:ext cx="11430000" cy="952500"/>
          </a:xfrm>
          <a:prstGeom prst="rect">
            <a:avLst/>
          </a:prstGeom>
        </p:spPr>
        <p:txBody>
          <a:bodyPr vert="horz" lIns="0" tIns="0" rIns="0" bIns="0" rtlCol="0" anchor="t">
            <a:noAutofit/>
          </a:bodyPr>
          <a:lstStyle>
            <a:lvl1pPr algn="l" defTabSz="914363" rtl="0" eaLnBrk="1" latinLnBrk="0" hangingPunct="1">
              <a:lnSpc>
                <a:spcPct val="90000"/>
              </a:lnSpc>
              <a:spcBef>
                <a:spcPct val="0"/>
              </a:spcBef>
              <a:buNone/>
              <a:defRPr lang="en-US" sz="1500" b="0" i="0" kern="1200" dirty="0">
                <a:solidFill>
                  <a:schemeClr val="bg2"/>
                </a:solidFill>
                <a:latin typeface="微软雅黑" panose="020B0503020204020204" pitchFamily="34" charset="-122"/>
                <a:ea typeface="微软雅黑" panose="020B0503020204020204" pitchFamily="34" charset="-122"/>
                <a:cs typeface="IBM Plex Sans"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zh-CN" altLang="en-US" sz="167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对标先进同业，主要对云计算、大数据、物联网、移动互联网、人工智能、区块链、虚拟现实、</a:t>
            </a:r>
            <a:r>
              <a:rPr kumimoji="0" lang="en-US" altLang="zh-CN" sz="167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IPV6</a:t>
            </a:r>
            <a:r>
              <a:rPr kumimoji="0" lang="zh-CN" altLang="en-US" sz="167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167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5G</a:t>
            </a:r>
            <a:r>
              <a:rPr kumimoji="0" lang="zh-CN" altLang="en-US" sz="167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通信、开放银行等新技术新模式进行研究，选择急需的重要新技术，明确安全性要求。</a:t>
            </a:r>
            <a:endParaRPr kumimoji="0" lang="zh-CN" altLang="en-US" sz="1670" b="0" i="1"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947FA8F6-9A86-42A7-AB7E-4DD18553C9FA}"/>
              </a:ext>
            </a:extLst>
          </p:cNvPr>
          <p:cNvSpPr/>
          <p:nvPr/>
        </p:nvSpPr>
        <p:spPr>
          <a:xfrm>
            <a:off x="2323114" y="1605908"/>
            <a:ext cx="7802398" cy="66480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A8A1B9BC-59C5-490C-9562-E8E32F85FD4F}"/>
              </a:ext>
            </a:extLst>
          </p:cNvPr>
          <p:cNvSpPr/>
          <p:nvPr/>
        </p:nvSpPr>
        <p:spPr>
          <a:xfrm>
            <a:off x="2813996" y="1754639"/>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办公系统</a:t>
            </a:r>
          </a:p>
        </p:txBody>
      </p:sp>
      <p:sp>
        <p:nvSpPr>
          <p:cNvPr id="7" name="矩形: 圆角 6">
            <a:extLst>
              <a:ext uri="{FF2B5EF4-FFF2-40B4-BE49-F238E27FC236}">
                <a16:creationId xmlns:a16="http://schemas.microsoft.com/office/drawing/2014/main" id="{6FC0B57B-C308-4FAC-AFCC-7B8D536FD304}"/>
              </a:ext>
            </a:extLst>
          </p:cNvPr>
          <p:cNvSpPr/>
          <p:nvPr/>
        </p:nvSpPr>
        <p:spPr>
          <a:xfrm>
            <a:off x="4082132" y="1754638"/>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运维系统</a:t>
            </a:r>
          </a:p>
        </p:txBody>
      </p:sp>
      <p:sp>
        <p:nvSpPr>
          <p:cNvPr id="8" name="矩形: 圆角 7">
            <a:extLst>
              <a:ext uri="{FF2B5EF4-FFF2-40B4-BE49-F238E27FC236}">
                <a16:creationId xmlns:a16="http://schemas.microsoft.com/office/drawing/2014/main" id="{82C7E3BE-8753-435F-A499-C8F2418AA7DC}"/>
              </a:ext>
            </a:extLst>
          </p:cNvPr>
          <p:cNvSpPr/>
          <p:nvPr/>
        </p:nvSpPr>
        <p:spPr>
          <a:xfrm>
            <a:off x="5216680" y="1754637"/>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运维系统</a:t>
            </a:r>
          </a:p>
        </p:txBody>
      </p:sp>
      <p:sp>
        <p:nvSpPr>
          <p:cNvPr id="9" name="矩形: 圆角 8">
            <a:extLst>
              <a:ext uri="{FF2B5EF4-FFF2-40B4-BE49-F238E27FC236}">
                <a16:creationId xmlns:a16="http://schemas.microsoft.com/office/drawing/2014/main" id="{9719A063-982F-428D-A1A3-7822508DF3F8}"/>
              </a:ext>
            </a:extLst>
          </p:cNvPr>
          <p:cNvSpPr/>
          <p:nvPr/>
        </p:nvSpPr>
        <p:spPr>
          <a:xfrm>
            <a:off x="6438676" y="1754636"/>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运维系统</a:t>
            </a:r>
          </a:p>
        </p:txBody>
      </p:sp>
      <p:sp>
        <p:nvSpPr>
          <p:cNvPr id="10" name="矩形: 圆角 9">
            <a:extLst>
              <a:ext uri="{FF2B5EF4-FFF2-40B4-BE49-F238E27FC236}">
                <a16:creationId xmlns:a16="http://schemas.microsoft.com/office/drawing/2014/main" id="{5C4F66E0-9A89-4954-8381-9178403700FA}"/>
              </a:ext>
            </a:extLst>
          </p:cNvPr>
          <p:cNvSpPr/>
          <p:nvPr/>
        </p:nvSpPr>
        <p:spPr>
          <a:xfrm>
            <a:off x="7847264" y="1754636"/>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运维系统</a:t>
            </a:r>
          </a:p>
        </p:txBody>
      </p:sp>
      <p:sp>
        <p:nvSpPr>
          <p:cNvPr id="12" name="矩形 11">
            <a:extLst>
              <a:ext uri="{FF2B5EF4-FFF2-40B4-BE49-F238E27FC236}">
                <a16:creationId xmlns:a16="http://schemas.microsoft.com/office/drawing/2014/main" id="{649FFAE9-792A-43AB-A319-42C976C0D9CD}"/>
              </a:ext>
            </a:extLst>
          </p:cNvPr>
          <p:cNvSpPr/>
          <p:nvPr/>
        </p:nvSpPr>
        <p:spPr>
          <a:xfrm>
            <a:off x="2682443" y="3796210"/>
            <a:ext cx="5521479" cy="664804"/>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CD2FA910-FC83-4C95-ADEB-83CE6BB63EB9}"/>
              </a:ext>
            </a:extLst>
          </p:cNvPr>
          <p:cNvSpPr/>
          <p:nvPr/>
        </p:nvSpPr>
        <p:spPr>
          <a:xfrm>
            <a:off x="3392837" y="3944942"/>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SQL</a:t>
            </a:r>
            <a:r>
              <a:rPr lang="zh-CN" altLang="en-US" sz="1400" dirty="0">
                <a:latin typeface="微软雅黑" panose="020B0503020204020204" pitchFamily="34" charset="-122"/>
                <a:ea typeface="微软雅黑" panose="020B0503020204020204" pitchFamily="34" charset="-122"/>
              </a:rPr>
              <a:t>语句改写</a:t>
            </a:r>
          </a:p>
        </p:txBody>
      </p:sp>
      <p:sp>
        <p:nvSpPr>
          <p:cNvPr id="14" name="矩形: 圆角 13">
            <a:extLst>
              <a:ext uri="{FF2B5EF4-FFF2-40B4-BE49-F238E27FC236}">
                <a16:creationId xmlns:a16="http://schemas.microsoft.com/office/drawing/2014/main" id="{46BCC0F4-80FD-492D-8780-867BE6A4F6BD}"/>
              </a:ext>
            </a:extLst>
          </p:cNvPr>
          <p:cNvSpPr/>
          <p:nvPr/>
        </p:nvSpPr>
        <p:spPr>
          <a:xfrm>
            <a:off x="4660973" y="3944941"/>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结果集</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改写</a:t>
            </a:r>
          </a:p>
        </p:txBody>
      </p:sp>
      <p:sp>
        <p:nvSpPr>
          <p:cNvPr id="15" name="矩形: 圆角 14">
            <a:extLst>
              <a:ext uri="{FF2B5EF4-FFF2-40B4-BE49-F238E27FC236}">
                <a16:creationId xmlns:a16="http://schemas.microsoft.com/office/drawing/2014/main" id="{B5F8D21C-BE51-42E7-9657-C2BD9A3180E6}"/>
              </a:ext>
            </a:extLst>
          </p:cNvPr>
          <p:cNvSpPr/>
          <p:nvPr/>
        </p:nvSpPr>
        <p:spPr>
          <a:xfrm>
            <a:off x="5795521" y="3944940"/>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脱敏算法</a:t>
            </a:r>
          </a:p>
        </p:txBody>
      </p:sp>
      <p:sp>
        <p:nvSpPr>
          <p:cNvPr id="16" name="矩形: 圆角 15">
            <a:extLst>
              <a:ext uri="{FF2B5EF4-FFF2-40B4-BE49-F238E27FC236}">
                <a16:creationId xmlns:a16="http://schemas.microsoft.com/office/drawing/2014/main" id="{5E3147CB-CF54-480B-A482-871E01CE429F}"/>
              </a:ext>
            </a:extLst>
          </p:cNvPr>
          <p:cNvSpPr/>
          <p:nvPr/>
        </p:nvSpPr>
        <p:spPr>
          <a:xfrm>
            <a:off x="7017517" y="3944939"/>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2C6D4FDF-0755-4C05-99A2-C7B7B500EE80}"/>
              </a:ext>
            </a:extLst>
          </p:cNvPr>
          <p:cNvSpPr/>
          <p:nvPr/>
        </p:nvSpPr>
        <p:spPr>
          <a:xfrm>
            <a:off x="2682443" y="4690106"/>
            <a:ext cx="5521479" cy="664804"/>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5D68CA93-D436-48FC-A6A2-A517596D15EB}"/>
              </a:ext>
            </a:extLst>
          </p:cNvPr>
          <p:cNvSpPr/>
          <p:nvPr/>
        </p:nvSpPr>
        <p:spPr>
          <a:xfrm>
            <a:off x="3392837" y="4838838"/>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文件</a:t>
            </a:r>
          </a:p>
        </p:txBody>
      </p:sp>
      <p:sp>
        <p:nvSpPr>
          <p:cNvPr id="21" name="矩形: 圆角 20">
            <a:extLst>
              <a:ext uri="{FF2B5EF4-FFF2-40B4-BE49-F238E27FC236}">
                <a16:creationId xmlns:a16="http://schemas.microsoft.com/office/drawing/2014/main" id="{8B641AFD-1862-4DED-818F-DADACFADDCA2}"/>
              </a:ext>
            </a:extLst>
          </p:cNvPr>
          <p:cNvSpPr/>
          <p:nvPr/>
        </p:nvSpPr>
        <p:spPr>
          <a:xfrm>
            <a:off x="4660973" y="4838837"/>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HTTP</a:t>
            </a:r>
            <a:endParaRPr lang="zh-CN" altLang="en-US" sz="1400" dirty="0">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D30DC48F-9FA5-4646-A499-E1FE51604A9E}"/>
              </a:ext>
            </a:extLst>
          </p:cNvPr>
          <p:cNvSpPr/>
          <p:nvPr/>
        </p:nvSpPr>
        <p:spPr>
          <a:xfrm>
            <a:off x="5795521" y="4838836"/>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SOCKET</a:t>
            </a:r>
            <a:endParaRPr lang="zh-CN" altLang="en-US" sz="1400" dirty="0">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02C9B5BC-6E0F-45DA-891E-4F683FAD214D}"/>
              </a:ext>
            </a:extLst>
          </p:cNvPr>
          <p:cNvSpPr/>
          <p:nvPr/>
        </p:nvSpPr>
        <p:spPr>
          <a:xfrm>
            <a:off x="7017517" y="4838835"/>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JDBC</a:t>
            </a:r>
            <a:endParaRPr lang="zh-CN" altLang="en-US" sz="1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173CE81-E6E7-4E59-89B0-03BDD20A5BF0}"/>
              </a:ext>
            </a:extLst>
          </p:cNvPr>
          <p:cNvSpPr txBox="1"/>
          <p:nvPr/>
        </p:nvSpPr>
        <p:spPr>
          <a:xfrm>
            <a:off x="2756476" y="3867002"/>
            <a:ext cx="566452" cy="523220"/>
          </a:xfrm>
          <a:prstGeom prst="rect">
            <a:avLst/>
          </a:prstGeom>
          <a:noFill/>
        </p:spPr>
        <p:txBody>
          <a:bodyPr wrap="square" rtlCol="0">
            <a:spAutoFit/>
          </a:bodyPr>
          <a:lstStyle/>
          <a:p>
            <a:pPr algn="ctr"/>
            <a:r>
              <a:rPr lang="zh-CN" altLang="en-US" sz="1400" dirty="0"/>
              <a:t>数据脱敏</a:t>
            </a:r>
          </a:p>
        </p:txBody>
      </p:sp>
      <p:sp>
        <p:nvSpPr>
          <p:cNvPr id="24" name="文本框 23">
            <a:extLst>
              <a:ext uri="{FF2B5EF4-FFF2-40B4-BE49-F238E27FC236}">
                <a16:creationId xmlns:a16="http://schemas.microsoft.com/office/drawing/2014/main" id="{2FB6C54A-224F-4B50-8549-2BF3811B798D}"/>
              </a:ext>
            </a:extLst>
          </p:cNvPr>
          <p:cNvSpPr txBox="1"/>
          <p:nvPr/>
        </p:nvSpPr>
        <p:spPr>
          <a:xfrm>
            <a:off x="2754414" y="4760898"/>
            <a:ext cx="566452" cy="523220"/>
          </a:xfrm>
          <a:prstGeom prst="rect">
            <a:avLst/>
          </a:prstGeom>
          <a:noFill/>
        </p:spPr>
        <p:txBody>
          <a:bodyPr wrap="square" rtlCol="0">
            <a:spAutoFit/>
          </a:bodyPr>
          <a:lstStyle/>
          <a:p>
            <a:pPr algn="ctr"/>
            <a:r>
              <a:rPr lang="zh-CN" altLang="en-US" sz="1400" dirty="0"/>
              <a:t>数据适配</a:t>
            </a:r>
          </a:p>
        </p:txBody>
      </p:sp>
      <p:sp>
        <p:nvSpPr>
          <p:cNvPr id="25" name="矩形 24">
            <a:extLst>
              <a:ext uri="{FF2B5EF4-FFF2-40B4-BE49-F238E27FC236}">
                <a16:creationId xmlns:a16="http://schemas.microsoft.com/office/drawing/2014/main" id="{FF41245D-D5DF-4448-B887-D9CF26296F6E}"/>
              </a:ext>
            </a:extLst>
          </p:cNvPr>
          <p:cNvSpPr/>
          <p:nvPr/>
        </p:nvSpPr>
        <p:spPr>
          <a:xfrm>
            <a:off x="2682442" y="3032744"/>
            <a:ext cx="5521479" cy="5362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5E9CBB5C-E1E8-4EC0-8E3A-D597152937F8}"/>
              </a:ext>
            </a:extLst>
          </p:cNvPr>
          <p:cNvSpPr txBox="1"/>
          <p:nvPr/>
        </p:nvSpPr>
        <p:spPr>
          <a:xfrm>
            <a:off x="3977631" y="3169460"/>
            <a:ext cx="2798364" cy="307777"/>
          </a:xfrm>
          <a:prstGeom prst="rect">
            <a:avLst/>
          </a:prstGeom>
          <a:noFill/>
        </p:spPr>
        <p:txBody>
          <a:bodyPr wrap="square" rtlCol="0">
            <a:spAutoFit/>
          </a:bodyPr>
          <a:lstStyle/>
          <a:p>
            <a:pPr algn="ctr"/>
            <a:r>
              <a:rPr lang="zh-CN" altLang="en-US" sz="1400" dirty="0"/>
              <a:t>敏感数据关键字过滤</a:t>
            </a:r>
          </a:p>
        </p:txBody>
      </p:sp>
      <p:sp>
        <p:nvSpPr>
          <p:cNvPr id="28" name="文本框 27">
            <a:extLst>
              <a:ext uri="{FF2B5EF4-FFF2-40B4-BE49-F238E27FC236}">
                <a16:creationId xmlns:a16="http://schemas.microsoft.com/office/drawing/2014/main" id="{4EA7063B-638E-4B0E-B7DF-E2ACAAB68510}"/>
              </a:ext>
            </a:extLst>
          </p:cNvPr>
          <p:cNvSpPr txBox="1"/>
          <p:nvPr/>
        </p:nvSpPr>
        <p:spPr>
          <a:xfrm>
            <a:off x="4549055" y="2513822"/>
            <a:ext cx="1788252" cy="307777"/>
          </a:xfrm>
          <a:prstGeom prst="rect">
            <a:avLst/>
          </a:prstGeom>
          <a:noFill/>
        </p:spPr>
        <p:txBody>
          <a:bodyPr wrap="square" rtlCol="0">
            <a:spAutoFit/>
          </a:bodyPr>
          <a:lstStyle/>
          <a:p>
            <a:pPr algn="ctr"/>
            <a:r>
              <a:rPr lang="zh-CN" altLang="en-US" sz="1400" b="1" dirty="0"/>
              <a:t>数据动态脱敏</a:t>
            </a:r>
          </a:p>
        </p:txBody>
      </p:sp>
      <p:sp>
        <p:nvSpPr>
          <p:cNvPr id="29" name="矩形 28">
            <a:extLst>
              <a:ext uri="{FF2B5EF4-FFF2-40B4-BE49-F238E27FC236}">
                <a16:creationId xmlns:a16="http://schemas.microsoft.com/office/drawing/2014/main" id="{7FB19A8B-EA90-4E4C-AE5D-214E05088A37}"/>
              </a:ext>
            </a:extLst>
          </p:cNvPr>
          <p:cNvSpPr/>
          <p:nvPr/>
        </p:nvSpPr>
        <p:spPr>
          <a:xfrm>
            <a:off x="2323114" y="5896169"/>
            <a:ext cx="7845230" cy="66480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7C56ADD9-132E-4841-8CCF-31E28C48736A}"/>
              </a:ext>
            </a:extLst>
          </p:cNvPr>
          <p:cNvSpPr/>
          <p:nvPr/>
        </p:nvSpPr>
        <p:spPr>
          <a:xfrm>
            <a:off x="2813996" y="6044900"/>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MySQL</a:t>
            </a:r>
            <a:endParaRPr lang="zh-CN" altLang="en-US" sz="1400" dirty="0">
              <a:latin typeface="微软雅黑" panose="020B0503020204020204" pitchFamily="34" charset="-122"/>
              <a:ea typeface="微软雅黑" panose="020B0503020204020204" pitchFamily="34" charset="-122"/>
            </a:endParaRPr>
          </a:p>
        </p:txBody>
      </p:sp>
      <p:sp>
        <p:nvSpPr>
          <p:cNvPr id="31" name="矩形: 圆角 30">
            <a:extLst>
              <a:ext uri="{FF2B5EF4-FFF2-40B4-BE49-F238E27FC236}">
                <a16:creationId xmlns:a16="http://schemas.microsoft.com/office/drawing/2014/main" id="{7C652FCD-8355-4370-9F4E-B29EB1F21800}"/>
              </a:ext>
            </a:extLst>
          </p:cNvPr>
          <p:cNvSpPr/>
          <p:nvPr/>
        </p:nvSpPr>
        <p:spPr>
          <a:xfrm>
            <a:off x="4082132" y="6044899"/>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rPr>
              <a:t>Qracle</a:t>
            </a:r>
            <a:r>
              <a:rPr lang="en-US" altLang="zh-CN" sz="1400" dirty="0">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3DDCAA79-A6C2-4D1A-914A-670787D4A37E}"/>
              </a:ext>
            </a:extLst>
          </p:cNvPr>
          <p:cNvSpPr/>
          <p:nvPr/>
        </p:nvSpPr>
        <p:spPr>
          <a:xfrm>
            <a:off x="5216679" y="6044898"/>
            <a:ext cx="1194159"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MongoDB</a:t>
            </a:r>
            <a:endParaRPr lang="zh-CN" altLang="en-US" sz="1400" dirty="0">
              <a:latin typeface="微软雅黑" panose="020B0503020204020204" pitchFamily="34" charset="-122"/>
              <a:ea typeface="微软雅黑" panose="020B0503020204020204" pitchFamily="34" charset="-122"/>
            </a:endParaRPr>
          </a:p>
        </p:txBody>
      </p:sp>
      <p:sp>
        <p:nvSpPr>
          <p:cNvPr id="33" name="矩形: 圆角 32">
            <a:extLst>
              <a:ext uri="{FF2B5EF4-FFF2-40B4-BE49-F238E27FC236}">
                <a16:creationId xmlns:a16="http://schemas.microsoft.com/office/drawing/2014/main" id="{D6F9961A-8615-4CE4-AF72-673EA7FF31D0}"/>
              </a:ext>
            </a:extLst>
          </p:cNvPr>
          <p:cNvSpPr/>
          <p:nvPr/>
        </p:nvSpPr>
        <p:spPr>
          <a:xfrm>
            <a:off x="6556122" y="6044897"/>
            <a:ext cx="133880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备份数据咨询</a:t>
            </a:r>
          </a:p>
        </p:txBody>
      </p:sp>
      <p:sp>
        <p:nvSpPr>
          <p:cNvPr id="34" name="矩形: 圆角 33">
            <a:extLst>
              <a:ext uri="{FF2B5EF4-FFF2-40B4-BE49-F238E27FC236}">
                <a16:creationId xmlns:a16="http://schemas.microsoft.com/office/drawing/2014/main" id="{39851439-1C8C-40E2-AF36-4F19D26CA4A7}"/>
              </a:ext>
            </a:extLst>
          </p:cNvPr>
          <p:cNvSpPr/>
          <p:nvPr/>
        </p:nvSpPr>
        <p:spPr>
          <a:xfrm>
            <a:off x="8040211" y="6044897"/>
            <a:ext cx="947956" cy="36734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35" name="矩形: 圆角 34">
            <a:extLst>
              <a:ext uri="{FF2B5EF4-FFF2-40B4-BE49-F238E27FC236}">
                <a16:creationId xmlns:a16="http://schemas.microsoft.com/office/drawing/2014/main" id="{DC905C51-CAEC-4A1B-B193-047FF5AB5FFA}"/>
              </a:ext>
            </a:extLst>
          </p:cNvPr>
          <p:cNvSpPr/>
          <p:nvPr/>
        </p:nvSpPr>
        <p:spPr>
          <a:xfrm>
            <a:off x="8933641" y="3055580"/>
            <a:ext cx="947956" cy="40010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安全策略管理</a:t>
            </a:r>
          </a:p>
        </p:txBody>
      </p:sp>
      <p:sp>
        <p:nvSpPr>
          <p:cNvPr id="36" name="矩形: 圆角 35">
            <a:extLst>
              <a:ext uri="{FF2B5EF4-FFF2-40B4-BE49-F238E27FC236}">
                <a16:creationId xmlns:a16="http://schemas.microsoft.com/office/drawing/2014/main" id="{1028B9FD-D4D0-40C0-ABCF-C460299C09FB}"/>
              </a:ext>
            </a:extLst>
          </p:cNvPr>
          <p:cNvSpPr/>
          <p:nvPr/>
        </p:nvSpPr>
        <p:spPr>
          <a:xfrm>
            <a:off x="8933641" y="3695937"/>
            <a:ext cx="947956" cy="40010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敏感关键字样本库</a:t>
            </a:r>
          </a:p>
        </p:txBody>
      </p:sp>
      <p:sp>
        <p:nvSpPr>
          <p:cNvPr id="37" name="矩形: 圆角 36">
            <a:extLst>
              <a:ext uri="{FF2B5EF4-FFF2-40B4-BE49-F238E27FC236}">
                <a16:creationId xmlns:a16="http://schemas.microsoft.com/office/drawing/2014/main" id="{88462409-79DF-489D-BF7A-C7B892DFD450}"/>
              </a:ext>
            </a:extLst>
          </p:cNvPr>
          <p:cNvSpPr/>
          <p:nvPr/>
        </p:nvSpPr>
        <p:spPr>
          <a:xfrm>
            <a:off x="8933641" y="4336294"/>
            <a:ext cx="947956" cy="40010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数据脱敏策略</a:t>
            </a:r>
          </a:p>
        </p:txBody>
      </p:sp>
      <p:sp>
        <p:nvSpPr>
          <p:cNvPr id="38" name="矩形: 圆角 37">
            <a:extLst>
              <a:ext uri="{FF2B5EF4-FFF2-40B4-BE49-F238E27FC236}">
                <a16:creationId xmlns:a16="http://schemas.microsoft.com/office/drawing/2014/main" id="{6C21F11C-6FE4-4DF5-B814-81CF876414A3}"/>
              </a:ext>
            </a:extLst>
          </p:cNvPr>
          <p:cNvSpPr/>
          <p:nvPr/>
        </p:nvSpPr>
        <p:spPr>
          <a:xfrm>
            <a:off x="8933641" y="4976652"/>
            <a:ext cx="947956" cy="40010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敏感数据识别</a:t>
            </a:r>
          </a:p>
        </p:txBody>
      </p:sp>
      <p:sp>
        <p:nvSpPr>
          <p:cNvPr id="40" name="文本框 39">
            <a:extLst>
              <a:ext uri="{FF2B5EF4-FFF2-40B4-BE49-F238E27FC236}">
                <a16:creationId xmlns:a16="http://schemas.microsoft.com/office/drawing/2014/main" id="{911FC68B-5CF0-4FA8-8042-6DF9C58798D2}"/>
              </a:ext>
            </a:extLst>
          </p:cNvPr>
          <p:cNvSpPr txBox="1"/>
          <p:nvPr/>
        </p:nvSpPr>
        <p:spPr>
          <a:xfrm>
            <a:off x="8514189" y="2517063"/>
            <a:ext cx="1788252" cy="307777"/>
          </a:xfrm>
          <a:prstGeom prst="rect">
            <a:avLst/>
          </a:prstGeom>
          <a:noFill/>
        </p:spPr>
        <p:txBody>
          <a:bodyPr wrap="square" rtlCol="0">
            <a:spAutoFit/>
          </a:bodyPr>
          <a:lstStyle/>
          <a:p>
            <a:pPr algn="ctr"/>
            <a:r>
              <a:rPr lang="zh-CN" altLang="en-US" sz="1400" b="1" dirty="0"/>
              <a:t>敏感数据策略</a:t>
            </a:r>
          </a:p>
        </p:txBody>
      </p:sp>
      <p:sp>
        <p:nvSpPr>
          <p:cNvPr id="41" name="箭头: 上下 40">
            <a:extLst>
              <a:ext uri="{FF2B5EF4-FFF2-40B4-BE49-F238E27FC236}">
                <a16:creationId xmlns:a16="http://schemas.microsoft.com/office/drawing/2014/main" id="{78FC93A8-D8E7-441C-961D-77DF71EE0252}"/>
              </a:ext>
            </a:extLst>
          </p:cNvPr>
          <p:cNvSpPr/>
          <p:nvPr/>
        </p:nvSpPr>
        <p:spPr>
          <a:xfrm>
            <a:off x="1904507" y="1649142"/>
            <a:ext cx="98427" cy="621569"/>
          </a:xfrm>
          <a:prstGeom prst="upDown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上下 41">
            <a:extLst>
              <a:ext uri="{FF2B5EF4-FFF2-40B4-BE49-F238E27FC236}">
                <a16:creationId xmlns:a16="http://schemas.microsoft.com/office/drawing/2014/main" id="{9D1C59E7-00C9-4537-9A78-02378430F686}"/>
              </a:ext>
            </a:extLst>
          </p:cNvPr>
          <p:cNvSpPr/>
          <p:nvPr/>
        </p:nvSpPr>
        <p:spPr>
          <a:xfrm>
            <a:off x="1911773" y="2517063"/>
            <a:ext cx="98427" cy="3185359"/>
          </a:xfrm>
          <a:prstGeom prst="upDown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上下 42">
            <a:extLst>
              <a:ext uri="{FF2B5EF4-FFF2-40B4-BE49-F238E27FC236}">
                <a16:creationId xmlns:a16="http://schemas.microsoft.com/office/drawing/2014/main" id="{C1AE9752-0BDC-4C28-868F-554503B83458}"/>
              </a:ext>
            </a:extLst>
          </p:cNvPr>
          <p:cNvSpPr/>
          <p:nvPr/>
        </p:nvSpPr>
        <p:spPr>
          <a:xfrm>
            <a:off x="1930033" y="5931092"/>
            <a:ext cx="98427" cy="621569"/>
          </a:xfrm>
          <a:prstGeom prst="upDown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49E12AFD-F769-40C7-8545-A6B616518EC7}"/>
              </a:ext>
            </a:extLst>
          </p:cNvPr>
          <p:cNvSpPr txBox="1"/>
          <p:nvPr/>
        </p:nvSpPr>
        <p:spPr>
          <a:xfrm>
            <a:off x="1450844" y="1580270"/>
            <a:ext cx="302856" cy="830997"/>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应用系统</a:t>
            </a:r>
          </a:p>
        </p:txBody>
      </p:sp>
      <p:sp>
        <p:nvSpPr>
          <p:cNvPr id="45" name="文本框 44">
            <a:extLst>
              <a:ext uri="{FF2B5EF4-FFF2-40B4-BE49-F238E27FC236}">
                <a16:creationId xmlns:a16="http://schemas.microsoft.com/office/drawing/2014/main" id="{6736001E-4C89-4FF4-B0C7-271402AF29D9}"/>
              </a:ext>
            </a:extLst>
          </p:cNvPr>
          <p:cNvSpPr txBox="1"/>
          <p:nvPr/>
        </p:nvSpPr>
        <p:spPr>
          <a:xfrm>
            <a:off x="1450844" y="5793617"/>
            <a:ext cx="302856" cy="1015663"/>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数据存储层</a:t>
            </a:r>
          </a:p>
        </p:txBody>
      </p:sp>
      <p:sp>
        <p:nvSpPr>
          <p:cNvPr id="46" name="文本框 45">
            <a:extLst>
              <a:ext uri="{FF2B5EF4-FFF2-40B4-BE49-F238E27FC236}">
                <a16:creationId xmlns:a16="http://schemas.microsoft.com/office/drawing/2014/main" id="{1A8A068E-DF72-42DB-84AD-186D3FC24AB0}"/>
              </a:ext>
            </a:extLst>
          </p:cNvPr>
          <p:cNvSpPr txBox="1"/>
          <p:nvPr/>
        </p:nvSpPr>
        <p:spPr>
          <a:xfrm>
            <a:off x="1450844" y="3448947"/>
            <a:ext cx="302856" cy="1569660"/>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数据动态脱敏系统</a:t>
            </a:r>
          </a:p>
        </p:txBody>
      </p:sp>
      <p:cxnSp>
        <p:nvCxnSpPr>
          <p:cNvPr id="48" name="连接符: 肘形 47">
            <a:extLst>
              <a:ext uri="{FF2B5EF4-FFF2-40B4-BE49-F238E27FC236}">
                <a16:creationId xmlns:a16="http://schemas.microsoft.com/office/drawing/2014/main" id="{E3585F03-C878-49CE-BAF6-1ADA1AEAD5EA}"/>
              </a:ext>
            </a:extLst>
          </p:cNvPr>
          <p:cNvCxnSpPr>
            <a:cxnSpLocks/>
            <a:stCxn id="36" idx="1"/>
            <a:endCxn id="25" idx="3"/>
          </p:cNvCxnSpPr>
          <p:nvPr/>
        </p:nvCxnSpPr>
        <p:spPr>
          <a:xfrm rot="10800000">
            <a:off x="8203921" y="3300864"/>
            <a:ext cx="729720" cy="595128"/>
          </a:xfrm>
          <a:prstGeom prst="bentConnector3">
            <a:avLst/>
          </a:pr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0E0BE22D-0B3F-4B16-9460-3D837A4E6762}"/>
              </a:ext>
            </a:extLst>
          </p:cNvPr>
          <p:cNvCxnSpPr>
            <a:cxnSpLocks/>
            <a:stCxn id="37" idx="1"/>
            <a:endCxn id="12" idx="3"/>
          </p:cNvCxnSpPr>
          <p:nvPr/>
        </p:nvCxnSpPr>
        <p:spPr>
          <a:xfrm rot="10800000">
            <a:off x="8203923" y="4128613"/>
            <a:ext cx="729719" cy="407737"/>
          </a:xfrm>
          <a:prstGeom prst="bentConnector3">
            <a:avLst>
              <a:gd name="adj1" fmla="val 50000"/>
            </a:avLst>
          </a:pr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5B2F5AFE-76E6-47B4-A5FF-3CFC144B5A5E}"/>
              </a:ext>
            </a:extLst>
          </p:cNvPr>
          <p:cNvSpPr txBox="1"/>
          <p:nvPr/>
        </p:nvSpPr>
        <p:spPr>
          <a:xfrm>
            <a:off x="8156238" y="2824548"/>
            <a:ext cx="719914" cy="400110"/>
          </a:xfrm>
          <a:prstGeom prst="rect">
            <a:avLst/>
          </a:prstGeom>
          <a:noFill/>
        </p:spPr>
        <p:txBody>
          <a:bodyPr wrap="square" rtlCol="0">
            <a:spAutoFit/>
          </a:bodyPr>
          <a:lstStyle/>
          <a:p>
            <a:pPr algn="ctr"/>
            <a:r>
              <a:rPr lang="zh-CN" altLang="en-US" sz="1000" dirty="0"/>
              <a:t>过滤样本匹配</a:t>
            </a:r>
          </a:p>
        </p:txBody>
      </p:sp>
      <p:sp>
        <p:nvSpPr>
          <p:cNvPr id="53" name="文本框 52">
            <a:extLst>
              <a:ext uri="{FF2B5EF4-FFF2-40B4-BE49-F238E27FC236}">
                <a16:creationId xmlns:a16="http://schemas.microsoft.com/office/drawing/2014/main" id="{B4BCDD69-07C5-49DA-B72A-3138EE7BB9B2}"/>
              </a:ext>
            </a:extLst>
          </p:cNvPr>
          <p:cNvSpPr txBox="1"/>
          <p:nvPr/>
        </p:nvSpPr>
        <p:spPr>
          <a:xfrm>
            <a:off x="8206092" y="4585297"/>
            <a:ext cx="719914" cy="400110"/>
          </a:xfrm>
          <a:prstGeom prst="rect">
            <a:avLst/>
          </a:prstGeom>
          <a:noFill/>
        </p:spPr>
        <p:txBody>
          <a:bodyPr wrap="square" rtlCol="0">
            <a:spAutoFit/>
          </a:bodyPr>
          <a:lstStyle/>
          <a:p>
            <a:pPr algn="ctr"/>
            <a:r>
              <a:rPr lang="zh-CN" altLang="en-US" sz="1000" dirty="0"/>
              <a:t>脱敏策略获取</a:t>
            </a:r>
          </a:p>
        </p:txBody>
      </p:sp>
      <p:cxnSp>
        <p:nvCxnSpPr>
          <p:cNvPr id="54" name="连接符: 肘形 53">
            <a:extLst>
              <a:ext uri="{FF2B5EF4-FFF2-40B4-BE49-F238E27FC236}">
                <a16:creationId xmlns:a16="http://schemas.microsoft.com/office/drawing/2014/main" id="{E328BA19-2645-4B6F-AD40-E2EEDCD5053D}"/>
              </a:ext>
            </a:extLst>
          </p:cNvPr>
          <p:cNvCxnSpPr>
            <a:cxnSpLocks/>
            <a:stCxn id="38" idx="3"/>
            <a:endCxn id="29" idx="3"/>
          </p:cNvCxnSpPr>
          <p:nvPr/>
        </p:nvCxnSpPr>
        <p:spPr>
          <a:xfrm>
            <a:off x="9881597" y="5176707"/>
            <a:ext cx="286747" cy="1051864"/>
          </a:xfrm>
          <a:prstGeom prst="bentConnector3">
            <a:avLst>
              <a:gd name="adj1" fmla="val 179722"/>
            </a:avLst>
          </a:pr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68415FAC-F012-431F-9961-5515966B92B4}"/>
              </a:ext>
            </a:extLst>
          </p:cNvPr>
          <p:cNvCxnSpPr>
            <a:cxnSpLocks/>
            <a:stCxn id="38" idx="3"/>
            <a:endCxn id="5" idx="3"/>
          </p:cNvCxnSpPr>
          <p:nvPr/>
        </p:nvCxnSpPr>
        <p:spPr>
          <a:xfrm flipV="1">
            <a:off x="9881597" y="1938310"/>
            <a:ext cx="243915" cy="3238397"/>
          </a:xfrm>
          <a:prstGeom prst="bentConnector3">
            <a:avLst>
              <a:gd name="adj1" fmla="val 210918"/>
            </a:avLst>
          </a:pr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186D372A-8959-4F3B-B17A-5FD6CB6C5962}"/>
              </a:ext>
            </a:extLst>
          </p:cNvPr>
          <p:cNvSpPr txBox="1"/>
          <p:nvPr/>
        </p:nvSpPr>
        <p:spPr>
          <a:xfrm>
            <a:off x="10438066" y="3615297"/>
            <a:ext cx="302856" cy="120032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敏感数据识别</a:t>
            </a:r>
          </a:p>
        </p:txBody>
      </p:sp>
    </p:spTree>
    <p:extLst>
      <p:ext uri="{BB962C8B-B14F-4D97-AF65-F5344CB8AC3E}">
        <p14:creationId xmlns:p14="http://schemas.microsoft.com/office/powerpoint/2010/main" val="83914416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步骤四：实施数据安全建设</a:t>
            </a:r>
            <a:r>
              <a:rPr lang="en-US" altLang="zh-CN" dirty="0"/>
              <a:t>_</a:t>
            </a:r>
            <a:r>
              <a:rPr lang="zh-CN" altLang="en-US" dirty="0"/>
              <a:t>水印溯源组件</a:t>
            </a:r>
          </a:p>
        </p:txBody>
      </p:sp>
      <p:pic>
        <p:nvPicPr>
          <p:cNvPr id="4" name="图片 3" descr="电脑萤幕截图  描述已自动生成">
            <a:extLst>
              <a:ext uri="{FF2B5EF4-FFF2-40B4-BE49-F238E27FC236}">
                <a16:creationId xmlns:a16="http://schemas.microsoft.com/office/drawing/2014/main" id="{42B7EA57-F4BC-428A-9069-49EB881D6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5" y="837620"/>
            <a:ext cx="12192000" cy="5740131"/>
          </a:xfrm>
          <a:prstGeom prst="rect">
            <a:avLst/>
          </a:prstGeom>
        </p:spPr>
      </p:pic>
    </p:spTree>
    <p:extLst>
      <p:ext uri="{BB962C8B-B14F-4D97-AF65-F5344CB8AC3E}">
        <p14:creationId xmlns:p14="http://schemas.microsoft.com/office/powerpoint/2010/main" val="225110235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dirty="0"/>
              <a:t>步骤五：审计与监督</a:t>
            </a:r>
          </a:p>
        </p:txBody>
      </p:sp>
      <p:grpSp>
        <p:nvGrpSpPr>
          <p:cNvPr id="93" name="组合 92">
            <a:extLst>
              <a:ext uri="{FF2B5EF4-FFF2-40B4-BE49-F238E27FC236}">
                <a16:creationId xmlns:a16="http://schemas.microsoft.com/office/drawing/2014/main" id="{A363EF94-C54A-4178-9381-D5659A3EAFFF}"/>
              </a:ext>
            </a:extLst>
          </p:cNvPr>
          <p:cNvGrpSpPr/>
          <p:nvPr/>
        </p:nvGrpSpPr>
        <p:grpSpPr>
          <a:xfrm>
            <a:off x="446087" y="984149"/>
            <a:ext cx="5291903" cy="3024803"/>
            <a:chOff x="990349" y="723900"/>
            <a:chExt cx="7834758" cy="4478276"/>
          </a:xfrm>
        </p:grpSpPr>
        <p:sp>
          <p:nvSpPr>
            <p:cNvPr id="94" name="Oval 2">
              <a:extLst>
                <a:ext uri="{FF2B5EF4-FFF2-40B4-BE49-F238E27FC236}">
                  <a16:creationId xmlns:a16="http://schemas.microsoft.com/office/drawing/2014/main" id="{D4CF0201-C6E3-49F1-8CC2-5F45477E8475}"/>
                </a:ext>
              </a:extLst>
            </p:cNvPr>
            <p:cNvSpPr>
              <a:spLocks noChangeArrowheads="1"/>
            </p:cNvSpPr>
            <p:nvPr/>
          </p:nvSpPr>
          <p:spPr bwMode="auto">
            <a:xfrm>
              <a:off x="5108936" y="2343114"/>
              <a:ext cx="1128840" cy="1131634"/>
            </a:xfrm>
            <a:prstGeom prst="ellipse">
              <a:avLst/>
            </a:prstGeom>
            <a:solidFill>
              <a:srgbClr val="0D204F"/>
            </a:solidFill>
            <a:ln w="28575" cmpd="sng">
              <a:solidFill>
                <a:srgbClr val="FFFFFF"/>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100000"/>
                </a:lnSpc>
                <a:spcBef>
                  <a:spcPts val="0"/>
                </a:spcBef>
                <a:spcAft>
                  <a:spcPts val="0"/>
                </a:spcAft>
                <a:buClrTx/>
                <a:buSzTx/>
                <a:buFontTx/>
                <a:buNone/>
                <a:tabLst/>
                <a:defRPr/>
              </a:pPr>
              <a:endParaRPr kumimoji="0" lang="zh-CN" altLang="en-US" sz="84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sym typeface="微软雅黑" panose="020B0503020204020204" pitchFamily="34" charset="-122"/>
              </a:endParaRPr>
            </a:p>
          </p:txBody>
        </p:sp>
        <p:sp>
          <p:nvSpPr>
            <p:cNvPr id="95" name="Oval 3">
              <a:extLst>
                <a:ext uri="{FF2B5EF4-FFF2-40B4-BE49-F238E27FC236}">
                  <a16:creationId xmlns:a16="http://schemas.microsoft.com/office/drawing/2014/main" id="{388A6CB3-D8C8-4524-8F07-CAC56FD3BF04}"/>
                </a:ext>
              </a:extLst>
            </p:cNvPr>
            <p:cNvSpPr>
              <a:spLocks noChangeArrowheads="1"/>
            </p:cNvSpPr>
            <p:nvPr/>
          </p:nvSpPr>
          <p:spPr bwMode="auto">
            <a:xfrm>
              <a:off x="3074790" y="2343114"/>
              <a:ext cx="1131634" cy="1131634"/>
            </a:xfrm>
            <a:prstGeom prst="ellipse">
              <a:avLst/>
            </a:prstGeom>
            <a:solidFill>
              <a:srgbClr val="CC9900"/>
            </a:solidFill>
            <a:ln w="28575" cmpd="sng">
              <a:solidFill>
                <a:srgbClr val="FFFFFF"/>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100000"/>
                </a:lnSpc>
                <a:spcBef>
                  <a:spcPts val="0"/>
                </a:spcBef>
                <a:spcAft>
                  <a:spcPts val="0"/>
                </a:spcAft>
                <a:buClrTx/>
                <a:buSzTx/>
                <a:buFontTx/>
                <a:buNone/>
                <a:tabLst/>
                <a:defRPr/>
              </a:pPr>
              <a:endParaRPr kumimoji="0" lang="zh-CN" altLang="en-US" sz="84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sym typeface="微软雅黑" panose="020B0503020204020204" pitchFamily="34" charset="-122"/>
              </a:endParaRPr>
            </a:p>
          </p:txBody>
        </p:sp>
        <p:sp>
          <p:nvSpPr>
            <p:cNvPr id="96" name="Oval 4">
              <a:extLst>
                <a:ext uri="{FF2B5EF4-FFF2-40B4-BE49-F238E27FC236}">
                  <a16:creationId xmlns:a16="http://schemas.microsoft.com/office/drawing/2014/main" id="{251F8137-B201-490D-B2D1-A2619C05192A}"/>
                </a:ext>
              </a:extLst>
            </p:cNvPr>
            <p:cNvSpPr>
              <a:spLocks noChangeArrowheads="1"/>
            </p:cNvSpPr>
            <p:nvPr/>
          </p:nvSpPr>
          <p:spPr bwMode="auto">
            <a:xfrm>
              <a:off x="4080687" y="1451779"/>
              <a:ext cx="1131634" cy="1131634"/>
            </a:xfrm>
            <a:prstGeom prst="ellipse">
              <a:avLst/>
            </a:prstGeom>
            <a:solidFill>
              <a:srgbClr val="77B7E7"/>
            </a:solidFill>
            <a:ln w="28575" cmpd="sng">
              <a:solidFill>
                <a:srgbClr val="FFFFFF"/>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100000"/>
                </a:lnSpc>
                <a:spcBef>
                  <a:spcPts val="0"/>
                </a:spcBef>
                <a:spcAft>
                  <a:spcPts val="0"/>
                </a:spcAft>
                <a:buClrTx/>
                <a:buSzTx/>
                <a:buFontTx/>
                <a:buNone/>
                <a:tabLst/>
                <a:defRPr/>
              </a:pPr>
              <a:endParaRPr kumimoji="0" lang="zh-CN" altLang="en-US" sz="84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sym typeface="微软雅黑" panose="020B0503020204020204" pitchFamily="34" charset="-122"/>
              </a:endParaRPr>
            </a:p>
          </p:txBody>
        </p:sp>
        <p:sp>
          <p:nvSpPr>
            <p:cNvPr id="97" name="Oval 5">
              <a:extLst>
                <a:ext uri="{FF2B5EF4-FFF2-40B4-BE49-F238E27FC236}">
                  <a16:creationId xmlns:a16="http://schemas.microsoft.com/office/drawing/2014/main" id="{823469A8-624F-4C10-AC23-3F856B8166B0}"/>
                </a:ext>
              </a:extLst>
            </p:cNvPr>
            <p:cNvSpPr>
              <a:spLocks noChangeArrowheads="1"/>
            </p:cNvSpPr>
            <p:nvPr/>
          </p:nvSpPr>
          <p:spPr bwMode="auto">
            <a:xfrm>
              <a:off x="4080687" y="3182760"/>
              <a:ext cx="1131634" cy="1131634"/>
            </a:xfrm>
            <a:prstGeom prst="ellipse">
              <a:avLst/>
            </a:prstGeom>
            <a:solidFill>
              <a:srgbClr val="BF7200"/>
            </a:solidFill>
            <a:ln w="28575" cmpd="sng">
              <a:solidFill>
                <a:srgbClr val="FFFFFF"/>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100000"/>
                </a:lnSpc>
                <a:spcBef>
                  <a:spcPts val="0"/>
                </a:spcBef>
                <a:spcAft>
                  <a:spcPts val="0"/>
                </a:spcAft>
                <a:buClrTx/>
                <a:buSzTx/>
                <a:buFontTx/>
                <a:buNone/>
                <a:tabLst/>
                <a:defRPr/>
              </a:pPr>
              <a:endParaRPr kumimoji="0" lang="zh-CN" altLang="en-US" sz="84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sym typeface="微软雅黑" panose="020B0503020204020204" pitchFamily="34" charset="-122"/>
              </a:endParaRPr>
            </a:p>
          </p:txBody>
        </p:sp>
        <p:sp>
          <p:nvSpPr>
            <p:cNvPr id="98" name="Rectangle 6">
              <a:extLst>
                <a:ext uri="{FF2B5EF4-FFF2-40B4-BE49-F238E27FC236}">
                  <a16:creationId xmlns:a16="http://schemas.microsoft.com/office/drawing/2014/main" id="{865364E7-3CBB-4580-A025-D2F8A183271E}"/>
                </a:ext>
              </a:extLst>
            </p:cNvPr>
            <p:cNvSpPr>
              <a:spLocks noChangeArrowheads="1"/>
            </p:cNvSpPr>
            <p:nvPr/>
          </p:nvSpPr>
          <p:spPr bwMode="auto">
            <a:xfrm>
              <a:off x="4452472" y="1743455"/>
              <a:ext cx="438683" cy="38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364" eaLnBrk="1" fontAlgn="auto" latinLnBrk="0" hangingPunct="1">
                <a:lnSpc>
                  <a:spcPct val="100000"/>
                </a:lnSpc>
                <a:spcBef>
                  <a:spcPct val="50000"/>
                </a:spcBef>
                <a:spcAft>
                  <a:spcPts val="0"/>
                </a:spcAft>
                <a:buClr>
                  <a:srgbClr val="C7CDFD"/>
                </a:buClr>
                <a:buSzTx/>
                <a:buFontTx/>
                <a:buNone/>
                <a:tabLst/>
                <a:defRPr/>
              </a:pPr>
              <a:r>
                <a:rPr kumimoji="0" lang="zh-CN" altLang="en-US" sz="84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rPr>
                <a:t>管理策略</a:t>
              </a:r>
            </a:p>
          </p:txBody>
        </p:sp>
        <p:sp>
          <p:nvSpPr>
            <p:cNvPr id="99" name="Rectangle 8">
              <a:extLst>
                <a:ext uri="{FF2B5EF4-FFF2-40B4-BE49-F238E27FC236}">
                  <a16:creationId xmlns:a16="http://schemas.microsoft.com/office/drawing/2014/main" id="{16A50FCA-1A20-4ACE-9DBE-042CAD3C4C2A}"/>
                </a:ext>
              </a:extLst>
            </p:cNvPr>
            <p:cNvSpPr>
              <a:spLocks noChangeArrowheads="1"/>
            </p:cNvSpPr>
            <p:nvPr/>
          </p:nvSpPr>
          <p:spPr bwMode="auto">
            <a:xfrm>
              <a:off x="5390888" y="2823510"/>
              <a:ext cx="723688" cy="19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364" eaLnBrk="1" fontAlgn="auto" latinLnBrk="0" hangingPunct="1">
                <a:lnSpc>
                  <a:spcPct val="100000"/>
                </a:lnSpc>
                <a:spcBef>
                  <a:spcPct val="50000"/>
                </a:spcBef>
                <a:spcAft>
                  <a:spcPts val="0"/>
                </a:spcAft>
                <a:buClr>
                  <a:srgbClr val="C7CDFD"/>
                </a:buClr>
                <a:buSzTx/>
                <a:buFontTx/>
                <a:buNone/>
                <a:tabLst/>
                <a:defRPr/>
              </a:pPr>
              <a:r>
                <a:rPr kumimoji="0" lang="zh-CN" altLang="en-US" sz="84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rPr>
                <a:t>风险管理</a:t>
              </a:r>
            </a:p>
          </p:txBody>
        </p:sp>
        <p:sp>
          <p:nvSpPr>
            <p:cNvPr id="100" name="Rectangle 9">
              <a:extLst>
                <a:ext uri="{FF2B5EF4-FFF2-40B4-BE49-F238E27FC236}">
                  <a16:creationId xmlns:a16="http://schemas.microsoft.com/office/drawing/2014/main" id="{E4CF94C9-6C90-49D2-8427-429BACED6B22}"/>
                </a:ext>
              </a:extLst>
            </p:cNvPr>
            <p:cNvSpPr>
              <a:spLocks noChangeArrowheads="1"/>
            </p:cNvSpPr>
            <p:nvPr/>
          </p:nvSpPr>
          <p:spPr bwMode="auto">
            <a:xfrm>
              <a:off x="3224975" y="2824383"/>
              <a:ext cx="817290" cy="19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364" eaLnBrk="1" fontAlgn="auto" latinLnBrk="0" hangingPunct="1">
                <a:lnSpc>
                  <a:spcPct val="100000"/>
                </a:lnSpc>
                <a:spcBef>
                  <a:spcPct val="50000"/>
                </a:spcBef>
                <a:spcAft>
                  <a:spcPts val="0"/>
                </a:spcAft>
                <a:buClr>
                  <a:srgbClr val="C7CDFD"/>
                </a:buClr>
                <a:buSzTx/>
                <a:buFontTx/>
                <a:buNone/>
                <a:tabLst/>
                <a:defRPr/>
              </a:pPr>
              <a:r>
                <a:rPr kumimoji="0" lang="zh-CN" altLang="en-US" sz="84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rPr>
                <a:t>组织和岗责</a:t>
              </a:r>
            </a:p>
          </p:txBody>
        </p:sp>
        <p:sp>
          <p:nvSpPr>
            <p:cNvPr id="101" name="Oval 10">
              <a:extLst>
                <a:ext uri="{FF2B5EF4-FFF2-40B4-BE49-F238E27FC236}">
                  <a16:creationId xmlns:a16="http://schemas.microsoft.com/office/drawing/2014/main" id="{93EA7B2B-E1CE-493F-9E81-09E527658DAA}"/>
                </a:ext>
              </a:extLst>
            </p:cNvPr>
            <p:cNvSpPr>
              <a:spLocks noChangeArrowheads="1"/>
            </p:cNvSpPr>
            <p:nvPr/>
          </p:nvSpPr>
          <p:spPr bwMode="auto">
            <a:xfrm rot="2700000">
              <a:off x="4081385" y="2308886"/>
              <a:ext cx="1130237" cy="1131634"/>
            </a:xfrm>
            <a:prstGeom prst="ellipse">
              <a:avLst/>
            </a:prstGeom>
            <a:solidFill>
              <a:srgbClr val="669900"/>
            </a:solidFill>
            <a:ln w="28575" cmpd="sng">
              <a:solidFill>
                <a:srgbClr val="FFFFFF"/>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100000"/>
                </a:lnSpc>
                <a:spcBef>
                  <a:spcPts val="0"/>
                </a:spcBef>
                <a:spcAft>
                  <a:spcPts val="0"/>
                </a:spcAft>
                <a:buClrTx/>
                <a:buSzTx/>
                <a:buFontTx/>
                <a:buNone/>
                <a:tabLst/>
                <a:defRPr/>
              </a:pPr>
              <a:endParaRPr kumimoji="0" lang="zh-CN" altLang="en-US" sz="84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sym typeface="微软雅黑" panose="020B0503020204020204" pitchFamily="34" charset="-122"/>
              </a:endParaRPr>
            </a:p>
          </p:txBody>
        </p:sp>
        <p:grpSp>
          <p:nvGrpSpPr>
            <p:cNvPr id="102" name="Group 11">
              <a:extLst>
                <a:ext uri="{FF2B5EF4-FFF2-40B4-BE49-F238E27FC236}">
                  <a16:creationId xmlns:a16="http://schemas.microsoft.com/office/drawing/2014/main" id="{F2ABCE32-62EB-453E-AE55-381F71FBE005}"/>
                </a:ext>
              </a:extLst>
            </p:cNvPr>
            <p:cNvGrpSpPr>
              <a:grpSpLocks/>
            </p:cNvGrpSpPr>
            <p:nvPr/>
          </p:nvGrpSpPr>
          <p:grpSpPr bwMode="auto">
            <a:xfrm>
              <a:off x="4960846" y="1882078"/>
              <a:ext cx="637068" cy="684568"/>
              <a:chOff x="0" y="0"/>
              <a:chExt cx="514" cy="550"/>
            </a:xfrm>
          </p:grpSpPr>
          <p:sp>
            <p:nvSpPr>
              <p:cNvPr id="133" name="AutoShape 12">
                <a:extLst>
                  <a:ext uri="{FF2B5EF4-FFF2-40B4-BE49-F238E27FC236}">
                    <a16:creationId xmlns:a16="http://schemas.microsoft.com/office/drawing/2014/main" id="{0BE44620-3202-40D2-A79B-2865526B2699}"/>
                  </a:ext>
                </a:extLst>
              </p:cNvPr>
              <p:cNvSpPr>
                <a:spLocks/>
              </p:cNvSpPr>
              <p:nvPr/>
            </p:nvSpPr>
            <p:spPr bwMode="auto">
              <a:xfrm>
                <a:off x="0" y="36"/>
                <a:ext cx="514" cy="514"/>
              </a:xfrm>
              <a:custGeom>
                <a:avLst/>
                <a:gdLst>
                  <a:gd name="T0" fmla="*/ 16200 w 21600"/>
                  <a:gd name="T1" fmla="*/ 10800 h 21600"/>
                  <a:gd name="T2" fmla="*/ 10800 w 21600"/>
                  <a:gd name="T3" fmla="*/ 5400 h 21600"/>
                  <a:gd name="T4" fmla="*/ 10452 w 21600"/>
                  <a:gd name="T5" fmla="*/ 5411 h 21600"/>
                  <a:gd name="T6" fmla="*/ 10104 w 21600"/>
                  <a:gd name="T7" fmla="*/ 22 h 21600"/>
                  <a:gd name="T8" fmla="*/ 10800 w 21600"/>
                  <a:gd name="T9" fmla="*/ 0 h 21600"/>
                  <a:gd name="T10" fmla="*/ 21600 w 21600"/>
                  <a:gd name="T11" fmla="*/ 10799 h 21600"/>
                  <a:gd name="T12" fmla="*/ 21600 w 21600"/>
                  <a:gd name="T13" fmla="*/ 10800 h 21600"/>
                  <a:gd name="T14" fmla="*/ 24300 w 21600"/>
                  <a:gd name="T15" fmla="*/ 10800 h 21600"/>
                  <a:gd name="T16" fmla="*/ 18900 w 21600"/>
                  <a:gd name="T17" fmla="*/ 16200 h 21600"/>
                  <a:gd name="T18" fmla="*/ 13500 w 21600"/>
                  <a:gd name="T19" fmla="*/ 10800 h 21600"/>
                  <a:gd name="T20" fmla="*/ 16200 w 21600"/>
                  <a:gd name="T21" fmla="*/ 10800 h 21600"/>
                  <a:gd name="T22" fmla="*/ 0 w 21600"/>
                  <a:gd name="T23" fmla="*/ 0 h 21600"/>
                  <a:gd name="T24" fmla="*/ 21600 w 21600"/>
                  <a:gd name="T25"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T22" t="T23" r="T24" b="T25"/>
                <a:pathLst>
                  <a:path w="21600" h="21600">
                    <a:moveTo>
                      <a:pt x="16200" y="10800"/>
                    </a:moveTo>
                    <a:cubicBezTo>
                      <a:pt x="16200" y="7817"/>
                      <a:pt x="13782" y="5400"/>
                      <a:pt x="10800" y="5400"/>
                    </a:cubicBezTo>
                    <a:cubicBezTo>
                      <a:pt x="10684" y="5399"/>
                      <a:pt x="10568" y="5403"/>
                      <a:pt x="10452" y="5411"/>
                    </a:cubicBezTo>
                    <a:lnTo>
                      <a:pt x="10104" y="22"/>
                    </a:lnTo>
                    <a:cubicBezTo>
                      <a:pt x="10336" y="7"/>
                      <a:pt x="10568"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1">
                <a:gsLst>
                  <a:gs pos="0">
                    <a:srgbClr val="AA6500"/>
                  </a:gs>
                  <a:gs pos="79999">
                    <a:srgbClr val="DF8500"/>
                  </a:gs>
                  <a:gs pos="100000">
                    <a:srgbClr val="E08600"/>
                  </a:gs>
                </a:gsLst>
                <a:lin ang="5400000" scaled="1"/>
              </a:gradFill>
              <a:ln w="9525" cap="flat" cmpd="sng">
                <a:solidFill>
                  <a:srgbClr val="E18500"/>
                </a:solidFill>
                <a:round/>
                <a:headEnd/>
                <a:tailEnd/>
              </a:ln>
            </p:spPr>
            <p:txBody>
              <a:bodyPr wrap="none" anchor="ctr"/>
              <a:lstStyle/>
              <a:p>
                <a:pPr marL="0" marR="0" lvl="0" indent="0" defTabSz="914364" eaLnBrk="0" fontAlgn="auto" latinLnBrk="0" hangingPunct="0">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endParaRPr>
              </a:p>
            </p:txBody>
          </p:sp>
          <p:sp>
            <p:nvSpPr>
              <p:cNvPr id="134" name="AutoShape 13">
                <a:extLst>
                  <a:ext uri="{FF2B5EF4-FFF2-40B4-BE49-F238E27FC236}">
                    <a16:creationId xmlns:a16="http://schemas.microsoft.com/office/drawing/2014/main" id="{342ED722-7512-4F57-85F8-979BE9864AA9}"/>
                  </a:ext>
                </a:extLst>
              </p:cNvPr>
              <p:cNvSpPr>
                <a:spLocks noChangeArrowheads="1"/>
              </p:cNvSpPr>
              <p:nvPr/>
            </p:nvSpPr>
            <p:spPr bwMode="auto">
              <a:xfrm rot="2700000">
                <a:off x="176" y="0"/>
                <a:ext cx="183" cy="181"/>
              </a:xfrm>
              <a:prstGeom prst="rtTriangle">
                <a:avLst/>
              </a:prstGeom>
              <a:gradFill rotWithShape="1">
                <a:gsLst>
                  <a:gs pos="0">
                    <a:srgbClr val="AA6500"/>
                  </a:gs>
                  <a:gs pos="79999">
                    <a:srgbClr val="DF8500"/>
                  </a:gs>
                  <a:gs pos="100000">
                    <a:srgbClr val="E08600"/>
                  </a:gs>
                </a:gsLst>
                <a:lin ang="5400000" scaled="1"/>
              </a:gradFill>
              <a:ln w="9525" cmpd="sng">
                <a:solidFill>
                  <a:srgbClr val="E185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100000"/>
                  </a:lnSpc>
                  <a:spcBef>
                    <a:spcPts val="0"/>
                  </a:spcBef>
                  <a:spcAft>
                    <a:spcPts val="0"/>
                  </a:spcAft>
                  <a:buClrTx/>
                  <a:buSzTx/>
                  <a:buFontTx/>
                  <a:buNone/>
                  <a:tabLst/>
                  <a:defRPr/>
                </a:pPr>
                <a:endParaRPr kumimoji="0" lang="zh-CN" altLang="en-US" sz="84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sym typeface="微软雅黑" panose="020B0503020204020204" pitchFamily="34" charset="-122"/>
                </a:endParaRPr>
              </a:p>
            </p:txBody>
          </p:sp>
        </p:grpSp>
        <p:grpSp>
          <p:nvGrpSpPr>
            <p:cNvPr id="103" name="Group 14">
              <a:extLst>
                <a:ext uri="{FF2B5EF4-FFF2-40B4-BE49-F238E27FC236}">
                  <a16:creationId xmlns:a16="http://schemas.microsoft.com/office/drawing/2014/main" id="{4D89EFDA-2CCB-4EC7-8253-7E6CDBEE610D}"/>
                </a:ext>
              </a:extLst>
            </p:cNvPr>
            <p:cNvGrpSpPr>
              <a:grpSpLocks/>
            </p:cNvGrpSpPr>
            <p:nvPr/>
          </p:nvGrpSpPr>
          <p:grpSpPr bwMode="auto">
            <a:xfrm flipH="1">
              <a:off x="3699285" y="1890612"/>
              <a:ext cx="639862" cy="667500"/>
              <a:chOff x="0" y="0"/>
              <a:chExt cx="514" cy="550"/>
            </a:xfrm>
          </p:grpSpPr>
          <p:sp>
            <p:nvSpPr>
              <p:cNvPr id="131" name="AutoShape 15">
                <a:extLst>
                  <a:ext uri="{FF2B5EF4-FFF2-40B4-BE49-F238E27FC236}">
                    <a16:creationId xmlns:a16="http://schemas.microsoft.com/office/drawing/2014/main" id="{FBFEA82B-62D7-4E7F-A47D-960BE80A90FF}"/>
                  </a:ext>
                </a:extLst>
              </p:cNvPr>
              <p:cNvSpPr>
                <a:spLocks/>
              </p:cNvSpPr>
              <p:nvPr/>
            </p:nvSpPr>
            <p:spPr bwMode="auto">
              <a:xfrm>
                <a:off x="0" y="36"/>
                <a:ext cx="514" cy="514"/>
              </a:xfrm>
              <a:custGeom>
                <a:avLst/>
                <a:gdLst>
                  <a:gd name="T0" fmla="*/ 16200 w 21600"/>
                  <a:gd name="T1" fmla="*/ 10800 h 21600"/>
                  <a:gd name="T2" fmla="*/ 10800 w 21600"/>
                  <a:gd name="T3" fmla="*/ 5400 h 21600"/>
                  <a:gd name="T4" fmla="*/ 10452 w 21600"/>
                  <a:gd name="T5" fmla="*/ 5411 h 21600"/>
                  <a:gd name="T6" fmla="*/ 10104 w 21600"/>
                  <a:gd name="T7" fmla="*/ 22 h 21600"/>
                  <a:gd name="T8" fmla="*/ 10800 w 21600"/>
                  <a:gd name="T9" fmla="*/ 0 h 21600"/>
                  <a:gd name="T10" fmla="*/ 21600 w 21600"/>
                  <a:gd name="T11" fmla="*/ 10799 h 21600"/>
                  <a:gd name="T12" fmla="*/ 21600 w 21600"/>
                  <a:gd name="T13" fmla="*/ 10800 h 21600"/>
                  <a:gd name="T14" fmla="*/ 24300 w 21600"/>
                  <a:gd name="T15" fmla="*/ 10800 h 21600"/>
                  <a:gd name="T16" fmla="*/ 18900 w 21600"/>
                  <a:gd name="T17" fmla="*/ 16200 h 21600"/>
                  <a:gd name="T18" fmla="*/ 13500 w 21600"/>
                  <a:gd name="T19" fmla="*/ 10800 h 21600"/>
                  <a:gd name="T20" fmla="*/ 16200 w 21600"/>
                  <a:gd name="T21" fmla="*/ 10800 h 21600"/>
                  <a:gd name="T22" fmla="*/ 0 w 21600"/>
                  <a:gd name="T23" fmla="*/ 0 h 21600"/>
                  <a:gd name="T24" fmla="*/ 21600 w 21600"/>
                  <a:gd name="T25"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T22" t="T23" r="T24" b="T25"/>
                <a:pathLst>
                  <a:path w="21600" h="21600">
                    <a:moveTo>
                      <a:pt x="16200" y="10800"/>
                    </a:moveTo>
                    <a:cubicBezTo>
                      <a:pt x="16200" y="7817"/>
                      <a:pt x="13782" y="5400"/>
                      <a:pt x="10800" y="5400"/>
                    </a:cubicBezTo>
                    <a:cubicBezTo>
                      <a:pt x="10684" y="5399"/>
                      <a:pt x="10568" y="5403"/>
                      <a:pt x="10452" y="5411"/>
                    </a:cubicBezTo>
                    <a:lnTo>
                      <a:pt x="10104" y="22"/>
                    </a:lnTo>
                    <a:cubicBezTo>
                      <a:pt x="10336" y="7"/>
                      <a:pt x="10568"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1">
                <a:gsLst>
                  <a:gs pos="0">
                    <a:srgbClr val="AA6500"/>
                  </a:gs>
                  <a:gs pos="79999">
                    <a:srgbClr val="DF8500"/>
                  </a:gs>
                  <a:gs pos="100000">
                    <a:srgbClr val="E08600"/>
                  </a:gs>
                </a:gsLst>
                <a:lin ang="5400000" scaled="1"/>
              </a:gradFill>
              <a:ln w="9525" cap="flat" cmpd="sng">
                <a:solidFill>
                  <a:srgbClr val="E18500"/>
                </a:solidFill>
                <a:round/>
                <a:headEnd/>
                <a:tailEnd/>
              </a:ln>
            </p:spPr>
            <p:txBody>
              <a:bodyPr wrap="none" anchor="ctr"/>
              <a:lstStyle/>
              <a:p>
                <a:pPr marL="0" marR="0" lvl="0" indent="0" defTabSz="914364" eaLnBrk="0" fontAlgn="auto" latinLnBrk="0" hangingPunct="0">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endParaRPr>
              </a:p>
            </p:txBody>
          </p:sp>
          <p:sp>
            <p:nvSpPr>
              <p:cNvPr id="132" name="AutoShape 16">
                <a:extLst>
                  <a:ext uri="{FF2B5EF4-FFF2-40B4-BE49-F238E27FC236}">
                    <a16:creationId xmlns:a16="http://schemas.microsoft.com/office/drawing/2014/main" id="{B9984CE8-5A91-4638-80EB-CE3B33FAD1AA}"/>
                  </a:ext>
                </a:extLst>
              </p:cNvPr>
              <p:cNvSpPr>
                <a:spLocks noChangeArrowheads="1"/>
              </p:cNvSpPr>
              <p:nvPr/>
            </p:nvSpPr>
            <p:spPr bwMode="auto">
              <a:xfrm rot="2700000">
                <a:off x="175" y="0"/>
                <a:ext cx="183" cy="183"/>
              </a:xfrm>
              <a:prstGeom prst="rtTriangle">
                <a:avLst/>
              </a:prstGeom>
              <a:gradFill rotWithShape="1">
                <a:gsLst>
                  <a:gs pos="0">
                    <a:srgbClr val="AA6500"/>
                  </a:gs>
                  <a:gs pos="79999">
                    <a:srgbClr val="DF8500"/>
                  </a:gs>
                  <a:gs pos="100000">
                    <a:srgbClr val="E08600"/>
                  </a:gs>
                </a:gsLst>
                <a:lin ang="5400000" scaled="1"/>
              </a:gradFill>
              <a:ln w="9525" cmpd="sng">
                <a:solidFill>
                  <a:srgbClr val="E185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100000"/>
                  </a:lnSpc>
                  <a:spcBef>
                    <a:spcPts val="0"/>
                  </a:spcBef>
                  <a:spcAft>
                    <a:spcPts val="0"/>
                  </a:spcAft>
                  <a:buClrTx/>
                  <a:buSzTx/>
                  <a:buFontTx/>
                  <a:buNone/>
                  <a:tabLst/>
                  <a:defRPr/>
                </a:pPr>
                <a:endParaRPr kumimoji="0" lang="zh-CN" altLang="en-US" sz="84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sym typeface="微软雅黑" panose="020B0503020204020204" pitchFamily="34" charset="-122"/>
                </a:endParaRPr>
              </a:p>
            </p:txBody>
          </p:sp>
        </p:grpSp>
        <p:grpSp>
          <p:nvGrpSpPr>
            <p:cNvPr id="104" name="Group 17">
              <a:extLst>
                <a:ext uri="{FF2B5EF4-FFF2-40B4-BE49-F238E27FC236}">
                  <a16:creationId xmlns:a16="http://schemas.microsoft.com/office/drawing/2014/main" id="{03270CFE-9C0D-435D-8FDB-6DEFEE818129}"/>
                </a:ext>
              </a:extLst>
            </p:cNvPr>
            <p:cNvGrpSpPr>
              <a:grpSpLocks/>
            </p:cNvGrpSpPr>
            <p:nvPr/>
          </p:nvGrpSpPr>
          <p:grpSpPr bwMode="auto">
            <a:xfrm flipV="1">
              <a:off x="4960846" y="3216289"/>
              <a:ext cx="637068" cy="684568"/>
              <a:chOff x="0" y="0"/>
              <a:chExt cx="514" cy="550"/>
            </a:xfrm>
          </p:grpSpPr>
          <p:sp>
            <p:nvSpPr>
              <p:cNvPr id="129" name="AutoShape 18">
                <a:extLst>
                  <a:ext uri="{FF2B5EF4-FFF2-40B4-BE49-F238E27FC236}">
                    <a16:creationId xmlns:a16="http://schemas.microsoft.com/office/drawing/2014/main" id="{8BD33436-BE3A-4319-A26F-F7372B2D55D4}"/>
                  </a:ext>
                </a:extLst>
              </p:cNvPr>
              <p:cNvSpPr>
                <a:spLocks/>
              </p:cNvSpPr>
              <p:nvPr/>
            </p:nvSpPr>
            <p:spPr bwMode="auto">
              <a:xfrm>
                <a:off x="0" y="36"/>
                <a:ext cx="514" cy="514"/>
              </a:xfrm>
              <a:custGeom>
                <a:avLst/>
                <a:gdLst>
                  <a:gd name="T0" fmla="*/ 16200 w 21600"/>
                  <a:gd name="T1" fmla="*/ 10800 h 21600"/>
                  <a:gd name="T2" fmla="*/ 10800 w 21600"/>
                  <a:gd name="T3" fmla="*/ 5400 h 21600"/>
                  <a:gd name="T4" fmla="*/ 10452 w 21600"/>
                  <a:gd name="T5" fmla="*/ 5411 h 21600"/>
                  <a:gd name="T6" fmla="*/ 10104 w 21600"/>
                  <a:gd name="T7" fmla="*/ 22 h 21600"/>
                  <a:gd name="T8" fmla="*/ 10800 w 21600"/>
                  <a:gd name="T9" fmla="*/ 0 h 21600"/>
                  <a:gd name="T10" fmla="*/ 21600 w 21600"/>
                  <a:gd name="T11" fmla="*/ 10799 h 21600"/>
                  <a:gd name="T12" fmla="*/ 21600 w 21600"/>
                  <a:gd name="T13" fmla="*/ 10800 h 21600"/>
                  <a:gd name="T14" fmla="*/ 24300 w 21600"/>
                  <a:gd name="T15" fmla="*/ 10800 h 21600"/>
                  <a:gd name="T16" fmla="*/ 18900 w 21600"/>
                  <a:gd name="T17" fmla="*/ 16200 h 21600"/>
                  <a:gd name="T18" fmla="*/ 13500 w 21600"/>
                  <a:gd name="T19" fmla="*/ 10800 h 21600"/>
                  <a:gd name="T20" fmla="*/ 16200 w 21600"/>
                  <a:gd name="T21" fmla="*/ 10800 h 21600"/>
                  <a:gd name="T22" fmla="*/ 0 w 21600"/>
                  <a:gd name="T23" fmla="*/ 0 h 21600"/>
                  <a:gd name="T24" fmla="*/ 21600 w 21600"/>
                  <a:gd name="T25"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T22" t="T23" r="T24" b="T25"/>
                <a:pathLst>
                  <a:path w="21600" h="21600">
                    <a:moveTo>
                      <a:pt x="16200" y="10800"/>
                    </a:moveTo>
                    <a:cubicBezTo>
                      <a:pt x="16200" y="7817"/>
                      <a:pt x="13782" y="5400"/>
                      <a:pt x="10800" y="5400"/>
                    </a:cubicBezTo>
                    <a:cubicBezTo>
                      <a:pt x="10684" y="5399"/>
                      <a:pt x="10568" y="5403"/>
                      <a:pt x="10452" y="5411"/>
                    </a:cubicBezTo>
                    <a:lnTo>
                      <a:pt x="10104" y="22"/>
                    </a:lnTo>
                    <a:cubicBezTo>
                      <a:pt x="10336" y="7"/>
                      <a:pt x="10568"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1">
                <a:gsLst>
                  <a:gs pos="0">
                    <a:srgbClr val="AA6500"/>
                  </a:gs>
                  <a:gs pos="79999">
                    <a:srgbClr val="DF8500"/>
                  </a:gs>
                  <a:gs pos="100000">
                    <a:srgbClr val="E08600"/>
                  </a:gs>
                </a:gsLst>
                <a:lin ang="5400000" scaled="1"/>
              </a:gradFill>
              <a:ln w="9525" cap="flat" cmpd="sng">
                <a:solidFill>
                  <a:srgbClr val="E18500"/>
                </a:solidFill>
                <a:round/>
                <a:headEnd/>
                <a:tailEnd/>
              </a:ln>
            </p:spPr>
            <p:txBody>
              <a:bodyPr wrap="none" anchor="ctr"/>
              <a:lstStyle/>
              <a:p>
                <a:pPr marL="0" marR="0" lvl="0" indent="0" defTabSz="914364" eaLnBrk="0" fontAlgn="auto" latinLnBrk="0" hangingPunct="0">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endParaRPr>
              </a:p>
            </p:txBody>
          </p:sp>
          <p:sp>
            <p:nvSpPr>
              <p:cNvPr id="130" name="AutoShape 19">
                <a:extLst>
                  <a:ext uri="{FF2B5EF4-FFF2-40B4-BE49-F238E27FC236}">
                    <a16:creationId xmlns:a16="http://schemas.microsoft.com/office/drawing/2014/main" id="{7BB4E2FC-197C-414D-A34C-5FB8BBA94FC3}"/>
                  </a:ext>
                </a:extLst>
              </p:cNvPr>
              <p:cNvSpPr>
                <a:spLocks noChangeArrowheads="1"/>
              </p:cNvSpPr>
              <p:nvPr/>
            </p:nvSpPr>
            <p:spPr bwMode="auto">
              <a:xfrm rot="2700000">
                <a:off x="176" y="0"/>
                <a:ext cx="183" cy="181"/>
              </a:xfrm>
              <a:prstGeom prst="rtTriangle">
                <a:avLst/>
              </a:prstGeom>
              <a:gradFill rotWithShape="1">
                <a:gsLst>
                  <a:gs pos="0">
                    <a:srgbClr val="AA6500"/>
                  </a:gs>
                  <a:gs pos="79999">
                    <a:srgbClr val="DF8500"/>
                  </a:gs>
                  <a:gs pos="100000">
                    <a:srgbClr val="E08600"/>
                  </a:gs>
                </a:gsLst>
                <a:lin ang="5400000" scaled="1"/>
              </a:gradFill>
              <a:ln w="9525" cmpd="sng">
                <a:solidFill>
                  <a:srgbClr val="E185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100000"/>
                  </a:lnSpc>
                  <a:spcBef>
                    <a:spcPts val="0"/>
                  </a:spcBef>
                  <a:spcAft>
                    <a:spcPts val="0"/>
                  </a:spcAft>
                  <a:buClrTx/>
                  <a:buSzTx/>
                  <a:buFontTx/>
                  <a:buNone/>
                  <a:tabLst/>
                  <a:defRPr/>
                </a:pPr>
                <a:endParaRPr kumimoji="0" lang="zh-CN" altLang="en-US" sz="84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sym typeface="微软雅黑" panose="020B0503020204020204" pitchFamily="34" charset="-122"/>
                </a:endParaRPr>
              </a:p>
            </p:txBody>
          </p:sp>
        </p:grpSp>
        <p:grpSp>
          <p:nvGrpSpPr>
            <p:cNvPr id="105" name="Group 20">
              <a:extLst>
                <a:ext uri="{FF2B5EF4-FFF2-40B4-BE49-F238E27FC236}">
                  <a16:creationId xmlns:a16="http://schemas.microsoft.com/office/drawing/2014/main" id="{3F68B0E1-6C2D-4954-85FE-E1003734FAFA}"/>
                </a:ext>
              </a:extLst>
            </p:cNvPr>
            <p:cNvGrpSpPr>
              <a:grpSpLocks/>
            </p:cNvGrpSpPr>
            <p:nvPr/>
          </p:nvGrpSpPr>
          <p:grpSpPr bwMode="auto">
            <a:xfrm flipH="1" flipV="1">
              <a:off x="3699285" y="3216289"/>
              <a:ext cx="639862" cy="684568"/>
              <a:chOff x="0" y="0"/>
              <a:chExt cx="514" cy="550"/>
            </a:xfrm>
          </p:grpSpPr>
          <p:sp>
            <p:nvSpPr>
              <p:cNvPr id="127" name="AutoShape 21">
                <a:extLst>
                  <a:ext uri="{FF2B5EF4-FFF2-40B4-BE49-F238E27FC236}">
                    <a16:creationId xmlns:a16="http://schemas.microsoft.com/office/drawing/2014/main" id="{25414C2D-494F-44F1-9E59-F1D108ABD0E3}"/>
                  </a:ext>
                </a:extLst>
              </p:cNvPr>
              <p:cNvSpPr>
                <a:spLocks/>
              </p:cNvSpPr>
              <p:nvPr/>
            </p:nvSpPr>
            <p:spPr bwMode="auto">
              <a:xfrm>
                <a:off x="0" y="36"/>
                <a:ext cx="514" cy="514"/>
              </a:xfrm>
              <a:custGeom>
                <a:avLst/>
                <a:gdLst>
                  <a:gd name="T0" fmla="*/ 16200 w 21600"/>
                  <a:gd name="T1" fmla="*/ 10800 h 21600"/>
                  <a:gd name="T2" fmla="*/ 10800 w 21600"/>
                  <a:gd name="T3" fmla="*/ 5400 h 21600"/>
                  <a:gd name="T4" fmla="*/ 10452 w 21600"/>
                  <a:gd name="T5" fmla="*/ 5411 h 21600"/>
                  <a:gd name="T6" fmla="*/ 10104 w 21600"/>
                  <a:gd name="T7" fmla="*/ 22 h 21600"/>
                  <a:gd name="T8" fmla="*/ 10800 w 21600"/>
                  <a:gd name="T9" fmla="*/ 0 h 21600"/>
                  <a:gd name="T10" fmla="*/ 21600 w 21600"/>
                  <a:gd name="T11" fmla="*/ 10799 h 21600"/>
                  <a:gd name="T12" fmla="*/ 21600 w 21600"/>
                  <a:gd name="T13" fmla="*/ 10800 h 21600"/>
                  <a:gd name="T14" fmla="*/ 24300 w 21600"/>
                  <a:gd name="T15" fmla="*/ 10800 h 21600"/>
                  <a:gd name="T16" fmla="*/ 18900 w 21600"/>
                  <a:gd name="T17" fmla="*/ 16200 h 21600"/>
                  <a:gd name="T18" fmla="*/ 13500 w 21600"/>
                  <a:gd name="T19" fmla="*/ 10800 h 21600"/>
                  <a:gd name="T20" fmla="*/ 16200 w 21600"/>
                  <a:gd name="T21" fmla="*/ 10800 h 21600"/>
                  <a:gd name="T22" fmla="*/ 0 w 21600"/>
                  <a:gd name="T23" fmla="*/ 0 h 21600"/>
                  <a:gd name="T24" fmla="*/ 21600 w 21600"/>
                  <a:gd name="T25"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T22" t="T23" r="T24" b="T25"/>
                <a:pathLst>
                  <a:path w="21600" h="21600">
                    <a:moveTo>
                      <a:pt x="16200" y="10800"/>
                    </a:moveTo>
                    <a:cubicBezTo>
                      <a:pt x="16200" y="7817"/>
                      <a:pt x="13782" y="5400"/>
                      <a:pt x="10800" y="5400"/>
                    </a:cubicBezTo>
                    <a:cubicBezTo>
                      <a:pt x="10684" y="5399"/>
                      <a:pt x="10568" y="5403"/>
                      <a:pt x="10452" y="5411"/>
                    </a:cubicBezTo>
                    <a:lnTo>
                      <a:pt x="10104" y="22"/>
                    </a:lnTo>
                    <a:cubicBezTo>
                      <a:pt x="10336" y="7"/>
                      <a:pt x="10568"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1">
                <a:gsLst>
                  <a:gs pos="0">
                    <a:srgbClr val="AA6500"/>
                  </a:gs>
                  <a:gs pos="79999">
                    <a:srgbClr val="DF8500"/>
                  </a:gs>
                  <a:gs pos="100000">
                    <a:srgbClr val="E08600"/>
                  </a:gs>
                </a:gsLst>
                <a:lin ang="5400000" scaled="1"/>
              </a:gradFill>
              <a:ln w="9525" cap="flat" cmpd="sng">
                <a:solidFill>
                  <a:srgbClr val="E18500"/>
                </a:solidFill>
                <a:round/>
                <a:headEnd/>
                <a:tailEnd/>
              </a:ln>
            </p:spPr>
            <p:txBody>
              <a:bodyPr wrap="none" anchor="ctr"/>
              <a:lstStyle/>
              <a:p>
                <a:pPr marL="0" marR="0" lvl="0" indent="0" defTabSz="914364" eaLnBrk="0" fontAlgn="auto" latinLnBrk="0" hangingPunct="0">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endParaRPr>
              </a:p>
            </p:txBody>
          </p:sp>
          <p:sp>
            <p:nvSpPr>
              <p:cNvPr id="128" name="AutoShape 22">
                <a:extLst>
                  <a:ext uri="{FF2B5EF4-FFF2-40B4-BE49-F238E27FC236}">
                    <a16:creationId xmlns:a16="http://schemas.microsoft.com/office/drawing/2014/main" id="{8510A3C3-2BCD-40D1-AA10-29B270707129}"/>
                  </a:ext>
                </a:extLst>
              </p:cNvPr>
              <p:cNvSpPr>
                <a:spLocks noChangeArrowheads="1"/>
              </p:cNvSpPr>
              <p:nvPr/>
            </p:nvSpPr>
            <p:spPr bwMode="auto">
              <a:xfrm rot="2700000">
                <a:off x="175" y="0"/>
                <a:ext cx="183" cy="183"/>
              </a:xfrm>
              <a:prstGeom prst="rtTriangle">
                <a:avLst/>
              </a:prstGeom>
              <a:gradFill rotWithShape="1">
                <a:gsLst>
                  <a:gs pos="0">
                    <a:srgbClr val="AA6500"/>
                  </a:gs>
                  <a:gs pos="79999">
                    <a:srgbClr val="DF8500"/>
                  </a:gs>
                  <a:gs pos="100000">
                    <a:srgbClr val="E08600"/>
                  </a:gs>
                </a:gsLst>
                <a:lin ang="5400000" scaled="1"/>
              </a:gradFill>
              <a:ln w="9525" cmpd="sng">
                <a:solidFill>
                  <a:srgbClr val="E185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100000"/>
                  </a:lnSpc>
                  <a:spcBef>
                    <a:spcPts val="0"/>
                  </a:spcBef>
                  <a:spcAft>
                    <a:spcPts val="0"/>
                  </a:spcAft>
                  <a:buClrTx/>
                  <a:buSzTx/>
                  <a:buFontTx/>
                  <a:buNone/>
                  <a:tabLst/>
                  <a:defRPr/>
                </a:pPr>
                <a:endParaRPr kumimoji="0" lang="zh-CN" altLang="en-US" sz="84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sym typeface="微软雅黑" panose="020B0503020204020204" pitchFamily="34" charset="-122"/>
                </a:endParaRPr>
              </a:p>
            </p:txBody>
          </p:sp>
        </p:grpSp>
        <p:sp>
          <p:nvSpPr>
            <p:cNvPr id="106" name="Text Box 25">
              <a:extLst>
                <a:ext uri="{FF2B5EF4-FFF2-40B4-BE49-F238E27FC236}">
                  <a16:creationId xmlns:a16="http://schemas.microsoft.com/office/drawing/2014/main" id="{B7264D50-AAEF-4F69-ACCF-79628B9894CD}"/>
                </a:ext>
              </a:extLst>
            </p:cNvPr>
            <p:cNvSpPr>
              <a:spLocks noChangeArrowheads="1"/>
            </p:cNvSpPr>
            <p:nvPr/>
          </p:nvSpPr>
          <p:spPr bwMode="auto">
            <a:xfrm>
              <a:off x="6550722" y="1394498"/>
              <a:ext cx="1634582" cy="30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90000"/>
                </a:lnSpc>
                <a:spcBef>
                  <a:spcPts val="0"/>
                </a:spcBef>
                <a:spcAft>
                  <a:spcPts val="0"/>
                </a:spcAft>
                <a:buClr>
                  <a:srgbClr val="FF9900"/>
                </a:buClr>
                <a:buSzTx/>
                <a:buFontTx/>
                <a:buNone/>
                <a:tabLst/>
                <a:defRPr/>
              </a:pPr>
              <a:r>
                <a:rPr kumimoji="0" lang="zh-CN" altLang="en-US" sz="840" b="1" i="0" u="none" strike="noStrike" kern="0" cap="none" spc="0" normalizeH="0" baseline="0" noProof="0" dirty="0">
                  <a:ln>
                    <a:noFill/>
                  </a:ln>
                  <a:solidFill>
                    <a:srgbClr val="768394">
                      <a:lumMod val="75000"/>
                    </a:srgbClr>
                  </a:solidFill>
                  <a:effectLst/>
                  <a:uLnTx/>
                  <a:uFillTx/>
                  <a:latin typeface="黑体" panose="02010609060101010101" pitchFamily="49" charset="-122"/>
                  <a:ea typeface="黑体" panose="02010609060101010101" pitchFamily="49" charset="-122"/>
                  <a:cs typeface="Arial"/>
                  <a:sym typeface="Arial" panose="020B0604020202020204" pitchFamily="34" charset="0"/>
                </a:rPr>
                <a:t>风险管理</a:t>
              </a:r>
            </a:p>
          </p:txBody>
        </p:sp>
        <p:sp>
          <p:nvSpPr>
            <p:cNvPr id="107" name="Text Box 27">
              <a:extLst>
                <a:ext uri="{FF2B5EF4-FFF2-40B4-BE49-F238E27FC236}">
                  <a16:creationId xmlns:a16="http://schemas.microsoft.com/office/drawing/2014/main" id="{08F515EA-4DAE-47BE-B2B9-7819C5325900}"/>
                </a:ext>
              </a:extLst>
            </p:cNvPr>
            <p:cNvSpPr>
              <a:spLocks noChangeArrowheads="1"/>
            </p:cNvSpPr>
            <p:nvPr/>
          </p:nvSpPr>
          <p:spPr bwMode="auto">
            <a:xfrm>
              <a:off x="6531163" y="1678104"/>
              <a:ext cx="2104000" cy="117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68275" indent="-16827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策略落地的配套措施</a:t>
              </a:r>
              <a:endParaRPr kumimoji="0" lang="en-US" altLang="zh-CN"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endParaRPr>
            </a:p>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标准化和固化工作步骤，降低沟通协调成本</a:t>
              </a:r>
              <a:endParaRPr kumimoji="0" lang="en-US" altLang="zh-CN"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endParaRPr>
            </a:p>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降低人为风险的操作规范</a:t>
              </a:r>
            </a:p>
          </p:txBody>
        </p:sp>
        <p:sp>
          <p:nvSpPr>
            <p:cNvPr id="108" name="Text Box 29">
              <a:extLst>
                <a:ext uri="{FF2B5EF4-FFF2-40B4-BE49-F238E27FC236}">
                  <a16:creationId xmlns:a16="http://schemas.microsoft.com/office/drawing/2014/main" id="{BB0C836E-58D4-441B-84DD-774DBE733D99}"/>
                </a:ext>
              </a:extLst>
            </p:cNvPr>
            <p:cNvSpPr>
              <a:spLocks noChangeArrowheads="1"/>
            </p:cNvSpPr>
            <p:nvPr/>
          </p:nvSpPr>
          <p:spPr bwMode="auto">
            <a:xfrm>
              <a:off x="1225057" y="1418248"/>
              <a:ext cx="1545169" cy="30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90000"/>
                </a:lnSpc>
                <a:spcBef>
                  <a:spcPts val="0"/>
                </a:spcBef>
                <a:spcAft>
                  <a:spcPts val="0"/>
                </a:spcAft>
                <a:buClr>
                  <a:srgbClr val="FF9900"/>
                </a:buClr>
                <a:buSzTx/>
                <a:buFontTx/>
                <a:buNone/>
                <a:tabLst/>
                <a:defRPr/>
              </a:pPr>
              <a:r>
                <a:rPr kumimoji="0" lang="zh-CN" altLang="en-US" sz="840" b="1" i="0" u="none" strike="noStrike" kern="0" cap="none" spc="0" normalizeH="0" baseline="0" noProof="0" dirty="0">
                  <a:ln>
                    <a:noFill/>
                  </a:ln>
                  <a:solidFill>
                    <a:srgbClr val="768394">
                      <a:lumMod val="75000"/>
                    </a:srgbClr>
                  </a:solidFill>
                  <a:effectLst/>
                  <a:uLnTx/>
                  <a:uFillTx/>
                  <a:latin typeface="黑体" panose="02010609060101010101" pitchFamily="49" charset="-122"/>
                  <a:ea typeface="黑体" panose="02010609060101010101" pitchFamily="49" charset="-122"/>
                  <a:cs typeface="Arial"/>
                  <a:sym typeface="Arial" panose="020B0604020202020204" pitchFamily="34" charset="0"/>
                </a:rPr>
                <a:t>管理策略</a:t>
              </a:r>
            </a:p>
          </p:txBody>
        </p:sp>
        <p:sp>
          <p:nvSpPr>
            <p:cNvPr id="109" name="Text Box 40">
              <a:extLst>
                <a:ext uri="{FF2B5EF4-FFF2-40B4-BE49-F238E27FC236}">
                  <a16:creationId xmlns:a16="http://schemas.microsoft.com/office/drawing/2014/main" id="{F6AD000C-8CC8-4942-90F4-068C7E96C073}"/>
                </a:ext>
              </a:extLst>
            </p:cNvPr>
            <p:cNvSpPr>
              <a:spLocks noChangeArrowheads="1"/>
            </p:cNvSpPr>
            <p:nvPr/>
          </p:nvSpPr>
          <p:spPr bwMode="auto">
            <a:xfrm>
              <a:off x="4286961" y="2539369"/>
              <a:ext cx="833495" cy="30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9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rPr>
                <a:t>定义</a:t>
              </a:r>
              <a:r>
                <a:rPr kumimoji="0" lang="en-US" altLang="zh-CN" sz="84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rPr>
                <a:t>KPI</a:t>
              </a:r>
              <a:endParaRPr kumimoji="0" lang="zh-CN" altLang="en-US" sz="84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endParaRPr>
            </a:p>
          </p:txBody>
        </p:sp>
        <p:grpSp>
          <p:nvGrpSpPr>
            <p:cNvPr id="110" name="Group 42">
              <a:extLst>
                <a:ext uri="{FF2B5EF4-FFF2-40B4-BE49-F238E27FC236}">
                  <a16:creationId xmlns:a16="http://schemas.microsoft.com/office/drawing/2014/main" id="{C21174A4-3035-469A-86D4-03966BD511C6}"/>
                </a:ext>
              </a:extLst>
            </p:cNvPr>
            <p:cNvGrpSpPr>
              <a:grpSpLocks/>
            </p:cNvGrpSpPr>
            <p:nvPr/>
          </p:nvGrpSpPr>
          <p:grpSpPr bwMode="auto">
            <a:xfrm>
              <a:off x="1701462" y="723900"/>
              <a:ext cx="5901261" cy="670598"/>
              <a:chOff x="0" y="0"/>
              <a:chExt cx="4224" cy="480"/>
            </a:xfrm>
          </p:grpSpPr>
          <p:sp>
            <p:nvSpPr>
              <p:cNvPr id="125" name="Text Box 43">
                <a:extLst>
                  <a:ext uri="{FF2B5EF4-FFF2-40B4-BE49-F238E27FC236}">
                    <a16:creationId xmlns:a16="http://schemas.microsoft.com/office/drawing/2014/main" id="{99FD4367-3582-4B71-8232-5CF39783DDEA}"/>
                  </a:ext>
                </a:extLst>
              </p:cNvPr>
              <p:cNvSpPr>
                <a:spLocks noChangeArrowheads="1"/>
              </p:cNvSpPr>
              <p:nvPr/>
            </p:nvSpPr>
            <p:spPr bwMode="auto">
              <a:xfrm>
                <a:off x="0" y="0"/>
                <a:ext cx="4224" cy="241"/>
              </a:xfrm>
              <a:prstGeom prst="rect">
                <a:avLst/>
              </a:prstGeom>
              <a:solidFill>
                <a:srgbClr val="77B7E7"/>
              </a:solidFill>
              <a:ln w="9525" cmpd="sng">
                <a:solidFill>
                  <a:srgbClr val="FFFFFF"/>
                </a:solidFill>
                <a:miter lim="800000"/>
                <a:headEnd/>
                <a:tailEnd/>
              </a:ln>
            </p:spPr>
            <p:txBody>
              <a:bodyPr lIns="0" tIns="46800" rIns="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364" eaLnBrk="0" fontAlgn="auto" latinLnBrk="0" hangingPunct="0">
                  <a:lnSpc>
                    <a:spcPct val="90000"/>
                  </a:lnSpc>
                  <a:spcBef>
                    <a:spcPct val="50000"/>
                  </a:spcBef>
                  <a:spcAft>
                    <a:spcPts val="0"/>
                  </a:spcAft>
                  <a:buClr>
                    <a:srgbClr val="8CC800"/>
                  </a:buClr>
                  <a:buSzPct val="80000"/>
                  <a:buFontTx/>
                  <a:buNone/>
                  <a:tabLst/>
                  <a:defRPr/>
                </a:pPr>
                <a:r>
                  <a:rPr kumimoji="0" lang="zh-CN" altLang="en-US" sz="96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Times New Roman" panose="02020603050405020304" pitchFamily="18" charset="0"/>
                  </a:rPr>
                  <a:t>风险控制能力</a:t>
                </a:r>
                <a:endParaRPr kumimoji="0" lang="zh-CN" altLang="en-US" sz="96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Arial"/>
                </a:endParaRPr>
              </a:p>
            </p:txBody>
          </p:sp>
          <p:sp>
            <p:nvSpPr>
              <p:cNvPr id="126" name="AutoShape 44">
                <a:extLst>
                  <a:ext uri="{FF2B5EF4-FFF2-40B4-BE49-F238E27FC236}">
                    <a16:creationId xmlns:a16="http://schemas.microsoft.com/office/drawing/2014/main" id="{DE8025BF-D03B-41F2-9074-DF2DCFC532B2}"/>
                  </a:ext>
                </a:extLst>
              </p:cNvPr>
              <p:cNvSpPr>
                <a:spLocks noChangeArrowheads="1"/>
              </p:cNvSpPr>
              <p:nvPr/>
            </p:nvSpPr>
            <p:spPr bwMode="auto">
              <a:xfrm>
                <a:off x="2012" y="240"/>
                <a:ext cx="192" cy="240"/>
              </a:xfrm>
              <a:prstGeom prst="downArrow">
                <a:avLst>
                  <a:gd name="adj1" fmla="val 50000"/>
                  <a:gd name="adj2" fmla="val 31250"/>
                </a:avLst>
              </a:prstGeom>
              <a:solidFill>
                <a:srgbClr val="77B7E7"/>
              </a:solidFill>
              <a:ln w="9525" cmpd="sng">
                <a:solidFill>
                  <a:srgbClr val="FFFFFF"/>
                </a:solidFill>
                <a:miter lim="800000"/>
                <a:headEnd/>
                <a:tailEnd/>
              </a:ln>
            </p:spPr>
            <p:txBody>
              <a:bodyPr wrap="none" lIns="0" tIns="46800" rIns="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sym typeface="微软雅黑" panose="020B0503020204020204" pitchFamily="34" charset="-122"/>
                </a:endParaRPr>
              </a:p>
            </p:txBody>
          </p:sp>
        </p:grpSp>
        <p:grpSp>
          <p:nvGrpSpPr>
            <p:cNvPr id="111" name="Group 45">
              <a:extLst>
                <a:ext uri="{FF2B5EF4-FFF2-40B4-BE49-F238E27FC236}">
                  <a16:creationId xmlns:a16="http://schemas.microsoft.com/office/drawing/2014/main" id="{CDF50885-AD3B-451C-9E2F-A3216831F239}"/>
                </a:ext>
              </a:extLst>
            </p:cNvPr>
            <p:cNvGrpSpPr>
              <a:grpSpLocks/>
            </p:cNvGrpSpPr>
            <p:nvPr/>
          </p:nvGrpSpPr>
          <p:grpSpPr bwMode="auto">
            <a:xfrm>
              <a:off x="1701462" y="4444961"/>
              <a:ext cx="5901261" cy="757215"/>
              <a:chOff x="0" y="0"/>
              <a:chExt cx="4224" cy="542"/>
            </a:xfrm>
            <a:solidFill>
              <a:srgbClr val="A7A7A7">
                <a:lumMod val="75000"/>
              </a:srgbClr>
            </a:solidFill>
          </p:grpSpPr>
          <p:sp>
            <p:nvSpPr>
              <p:cNvPr id="123" name="Text Box 46">
                <a:extLst>
                  <a:ext uri="{FF2B5EF4-FFF2-40B4-BE49-F238E27FC236}">
                    <a16:creationId xmlns:a16="http://schemas.microsoft.com/office/drawing/2014/main" id="{AC9DC228-EA5B-4A87-877B-545655F8684D}"/>
                  </a:ext>
                </a:extLst>
              </p:cNvPr>
              <p:cNvSpPr>
                <a:spLocks noChangeArrowheads="1"/>
              </p:cNvSpPr>
              <p:nvPr/>
            </p:nvSpPr>
            <p:spPr bwMode="auto">
              <a:xfrm>
                <a:off x="0" y="283"/>
                <a:ext cx="4224" cy="259"/>
              </a:xfrm>
              <a:prstGeom prst="rect">
                <a:avLst/>
              </a:prstGeom>
              <a:grpFill/>
              <a:ln w="9525" cmpd="sng">
                <a:solidFill>
                  <a:srgbClr val="FFFFFF"/>
                </a:solidFill>
                <a:miter lim="800000"/>
                <a:headEnd/>
                <a:tailEnd/>
              </a:ln>
            </p:spPr>
            <p:txBody>
              <a:bodyPr lIns="0" tIns="46800" rIns="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364" eaLnBrk="0" fontAlgn="auto" latinLnBrk="0" hangingPunct="0">
                  <a:lnSpc>
                    <a:spcPct val="90000"/>
                  </a:lnSpc>
                  <a:spcBef>
                    <a:spcPct val="50000"/>
                  </a:spcBef>
                  <a:spcAft>
                    <a:spcPts val="0"/>
                  </a:spcAft>
                  <a:buClr>
                    <a:srgbClr val="8CC800"/>
                  </a:buClr>
                  <a:buSzPct val="80000"/>
                  <a:buFontTx/>
                  <a:buNone/>
                  <a:tabLst/>
                  <a:defRPr/>
                </a:pPr>
                <a:r>
                  <a:rPr kumimoji="0" lang="en-US" altLang="zh-CN" sz="108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Times New Roman" panose="02020603050405020304" pitchFamily="18" charset="0"/>
                  </a:rPr>
                  <a:t> </a:t>
                </a:r>
                <a:r>
                  <a:rPr kumimoji="0" lang="zh-CN" altLang="en-US" sz="960" b="1"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Times New Roman" panose="02020603050405020304" pitchFamily="18" charset="0"/>
                  </a:rPr>
                  <a:t>持续优化的能力</a:t>
                </a:r>
                <a:endParaRPr kumimoji="0" lang="zh-CN" altLang="en-US" sz="108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Arial"/>
                </a:endParaRPr>
              </a:p>
            </p:txBody>
          </p:sp>
          <p:sp>
            <p:nvSpPr>
              <p:cNvPr id="124" name="AutoShape 47">
                <a:extLst>
                  <a:ext uri="{FF2B5EF4-FFF2-40B4-BE49-F238E27FC236}">
                    <a16:creationId xmlns:a16="http://schemas.microsoft.com/office/drawing/2014/main" id="{9287D627-C05C-4B88-948C-B141AC25E272}"/>
                  </a:ext>
                </a:extLst>
              </p:cNvPr>
              <p:cNvSpPr>
                <a:spLocks noChangeArrowheads="1"/>
              </p:cNvSpPr>
              <p:nvPr/>
            </p:nvSpPr>
            <p:spPr bwMode="auto">
              <a:xfrm rot="10800000">
                <a:off x="2012" y="0"/>
                <a:ext cx="192" cy="240"/>
              </a:xfrm>
              <a:prstGeom prst="downArrow">
                <a:avLst>
                  <a:gd name="adj1" fmla="val 50000"/>
                  <a:gd name="adj2" fmla="val 31250"/>
                </a:avLst>
              </a:prstGeom>
              <a:grpFill/>
              <a:ln w="9525" cmpd="sng">
                <a:solidFill>
                  <a:srgbClr val="FFFFFF"/>
                </a:solidFill>
                <a:miter lim="800000"/>
                <a:headEnd/>
                <a:tailEnd/>
              </a:ln>
            </p:spPr>
            <p:txBody>
              <a:bodyPr wrap="none" lIns="0" tIns="46800" rIns="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100000"/>
                  </a:lnSpc>
                  <a:spcBef>
                    <a:spcPts val="0"/>
                  </a:spcBef>
                  <a:spcAft>
                    <a:spcPts val="0"/>
                  </a:spcAft>
                  <a:buClrTx/>
                  <a:buSzTx/>
                  <a:buFontTx/>
                  <a:buNone/>
                  <a:tabLst/>
                  <a:defRPr/>
                </a:pPr>
                <a:endParaRPr kumimoji="0" lang="zh-CN" altLang="en-US" sz="108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Arial"/>
                  <a:sym typeface="微软雅黑" panose="020B0503020204020204" pitchFamily="34" charset="-122"/>
                </a:endParaRPr>
              </a:p>
            </p:txBody>
          </p:sp>
        </p:grpSp>
        <p:cxnSp>
          <p:nvCxnSpPr>
            <p:cNvPr id="112" name="AutoShape 38">
              <a:extLst>
                <a:ext uri="{FF2B5EF4-FFF2-40B4-BE49-F238E27FC236}">
                  <a16:creationId xmlns:a16="http://schemas.microsoft.com/office/drawing/2014/main" id="{8FFCC40D-0094-464D-8C8C-4D0B15558835}"/>
                </a:ext>
              </a:extLst>
            </p:cNvPr>
            <p:cNvCxnSpPr>
              <a:cxnSpLocks noChangeShapeType="1"/>
              <a:stCxn id="99" idx="3"/>
              <a:endCxn id="106" idx="1"/>
            </p:cNvCxnSpPr>
            <p:nvPr/>
          </p:nvCxnSpPr>
          <p:spPr bwMode="auto">
            <a:xfrm flipV="1">
              <a:off x="6114576" y="1548951"/>
              <a:ext cx="436146" cy="1370249"/>
            </a:xfrm>
            <a:prstGeom prst="bentConnector3">
              <a:avLst>
                <a:gd name="adj1" fmla="val 50000"/>
              </a:avLst>
            </a:prstGeom>
            <a:noFill/>
            <a:ln w="19050" cmpd="sng">
              <a:solidFill>
                <a:srgbClr val="0E2050"/>
              </a:solidFill>
              <a:miter lim="800000"/>
              <a:headEnd/>
              <a:tailEnd type="arrow" w="med" len="med"/>
            </a:ln>
            <a:extLst>
              <a:ext uri="{909E8E84-426E-40DD-AFC4-6F175D3DCCD1}">
                <a14:hiddenFill xmlns:a14="http://schemas.microsoft.com/office/drawing/2010/main">
                  <a:noFill/>
                </a14:hiddenFill>
              </a:ext>
            </a:extLst>
          </p:spPr>
        </p:cxnSp>
        <p:cxnSp>
          <p:nvCxnSpPr>
            <p:cNvPr id="113" name="肘形连接符 37">
              <a:extLst>
                <a:ext uri="{FF2B5EF4-FFF2-40B4-BE49-F238E27FC236}">
                  <a16:creationId xmlns:a16="http://schemas.microsoft.com/office/drawing/2014/main" id="{AD43244B-F0F6-4689-BFCB-523A59F0E8C4}"/>
                </a:ext>
              </a:extLst>
            </p:cNvPr>
            <p:cNvCxnSpPr>
              <a:cxnSpLocks noChangeShapeType="1"/>
            </p:cNvCxnSpPr>
            <p:nvPr/>
          </p:nvCxnSpPr>
          <p:spPr bwMode="auto">
            <a:xfrm rot="10800000">
              <a:off x="3046848" y="1942153"/>
              <a:ext cx="1413844" cy="0"/>
            </a:xfrm>
            <a:prstGeom prst="bentConnector3">
              <a:avLst>
                <a:gd name="adj1" fmla="val 50000"/>
              </a:avLst>
            </a:prstGeom>
            <a:noFill/>
            <a:ln w="19050" cmpd="sng">
              <a:solidFill>
                <a:srgbClr val="77B7E7"/>
              </a:solidFill>
              <a:miter lim="800000"/>
              <a:headEnd/>
              <a:tailEnd type="arrow" w="med" len="med"/>
            </a:ln>
            <a:extLst>
              <a:ext uri="{909E8E84-426E-40DD-AFC4-6F175D3DCCD1}">
                <a14:hiddenFill xmlns:a14="http://schemas.microsoft.com/office/drawing/2010/main">
                  <a:noFill/>
                </a14:hiddenFill>
              </a:ext>
            </a:extLst>
          </p:spPr>
        </p:cxnSp>
        <p:sp>
          <p:nvSpPr>
            <p:cNvPr id="114" name="Text Box 29">
              <a:extLst>
                <a:ext uri="{FF2B5EF4-FFF2-40B4-BE49-F238E27FC236}">
                  <a16:creationId xmlns:a16="http://schemas.microsoft.com/office/drawing/2014/main" id="{9AD5D661-7201-49B5-A2CE-330FB480DDCE}"/>
                </a:ext>
              </a:extLst>
            </p:cNvPr>
            <p:cNvSpPr>
              <a:spLocks noChangeArrowheads="1"/>
            </p:cNvSpPr>
            <p:nvPr/>
          </p:nvSpPr>
          <p:spPr bwMode="auto">
            <a:xfrm>
              <a:off x="1225057" y="3258200"/>
              <a:ext cx="1545169" cy="30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90000"/>
                </a:lnSpc>
                <a:spcBef>
                  <a:spcPts val="0"/>
                </a:spcBef>
                <a:spcAft>
                  <a:spcPts val="0"/>
                </a:spcAft>
                <a:buClr>
                  <a:srgbClr val="FF9900"/>
                </a:buClr>
                <a:buSzTx/>
                <a:buFontTx/>
                <a:buNone/>
                <a:tabLst/>
                <a:defRPr/>
              </a:pPr>
              <a:r>
                <a:rPr kumimoji="0" lang="zh-CN" altLang="en-US" sz="840" b="1" i="0" u="none" strike="noStrike" kern="0" cap="none" spc="0" normalizeH="0" baseline="0" noProof="0" dirty="0">
                  <a:ln>
                    <a:noFill/>
                  </a:ln>
                  <a:solidFill>
                    <a:srgbClr val="768394">
                      <a:lumMod val="75000"/>
                    </a:srgbClr>
                  </a:solidFill>
                  <a:effectLst/>
                  <a:uLnTx/>
                  <a:uFillTx/>
                  <a:latin typeface="黑体" panose="02010609060101010101" pitchFamily="49" charset="-122"/>
                  <a:ea typeface="黑体" panose="02010609060101010101" pitchFamily="49" charset="-122"/>
                  <a:cs typeface="Arial"/>
                  <a:sym typeface="Arial" panose="020B0604020202020204" pitchFamily="34" charset="0"/>
                </a:rPr>
                <a:t>组织职责</a:t>
              </a:r>
            </a:p>
          </p:txBody>
        </p:sp>
        <p:sp>
          <p:nvSpPr>
            <p:cNvPr id="115" name="Text Box 40">
              <a:extLst>
                <a:ext uri="{FF2B5EF4-FFF2-40B4-BE49-F238E27FC236}">
                  <a16:creationId xmlns:a16="http://schemas.microsoft.com/office/drawing/2014/main" id="{DA452FE3-EFDF-4DBF-9BFD-92975704A3A7}"/>
                </a:ext>
              </a:extLst>
            </p:cNvPr>
            <p:cNvSpPr>
              <a:spLocks noChangeArrowheads="1"/>
            </p:cNvSpPr>
            <p:nvPr/>
          </p:nvSpPr>
          <p:spPr bwMode="auto">
            <a:xfrm>
              <a:off x="4286961" y="3018567"/>
              <a:ext cx="833495" cy="30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90000"/>
                </a:lnSpc>
                <a:spcBef>
                  <a:spcPts val="0"/>
                </a:spcBef>
                <a:spcAft>
                  <a:spcPts val="0"/>
                </a:spcAft>
                <a:buClrTx/>
                <a:buSzTx/>
                <a:buFontTx/>
                <a:buNone/>
                <a:tabLst/>
                <a:defRPr/>
              </a:pPr>
              <a:r>
                <a:rPr kumimoji="0" lang="zh-CN" altLang="en-US" sz="840" b="0"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rPr>
                <a:t>控制</a:t>
              </a:r>
              <a:r>
                <a:rPr kumimoji="0" lang="en-US" altLang="zh-CN" sz="840" b="0"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rPr>
                <a:t>KPI</a:t>
              </a:r>
              <a:endParaRPr kumimoji="0" lang="zh-CN" altLang="en-US" sz="840" b="0"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endParaRPr>
            </a:p>
          </p:txBody>
        </p:sp>
        <p:sp>
          <p:nvSpPr>
            <p:cNvPr id="116" name="Text Box 29">
              <a:extLst>
                <a:ext uri="{FF2B5EF4-FFF2-40B4-BE49-F238E27FC236}">
                  <a16:creationId xmlns:a16="http://schemas.microsoft.com/office/drawing/2014/main" id="{3B502ED7-887F-4DC6-8662-E0F2AD230E72}"/>
                </a:ext>
              </a:extLst>
            </p:cNvPr>
            <p:cNvSpPr>
              <a:spLocks noChangeArrowheads="1"/>
            </p:cNvSpPr>
            <p:nvPr/>
          </p:nvSpPr>
          <p:spPr bwMode="auto">
            <a:xfrm>
              <a:off x="6561898" y="3448203"/>
              <a:ext cx="2157090" cy="30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90000"/>
                </a:lnSpc>
                <a:spcBef>
                  <a:spcPts val="0"/>
                </a:spcBef>
                <a:spcAft>
                  <a:spcPts val="0"/>
                </a:spcAft>
                <a:buClr>
                  <a:srgbClr val="FF9900"/>
                </a:buClr>
                <a:buSzTx/>
                <a:buFontTx/>
                <a:buNone/>
                <a:tabLst/>
                <a:defRPr/>
              </a:pPr>
              <a:r>
                <a:rPr kumimoji="0" lang="zh-CN" altLang="en-US" sz="840" b="1" i="0" u="none" strike="noStrike" kern="0" cap="none" spc="0" normalizeH="0" baseline="0" noProof="0" dirty="0">
                  <a:ln>
                    <a:noFill/>
                  </a:ln>
                  <a:solidFill>
                    <a:srgbClr val="768394">
                      <a:lumMod val="75000"/>
                    </a:srgbClr>
                  </a:solidFill>
                  <a:effectLst/>
                  <a:uLnTx/>
                  <a:uFillTx/>
                  <a:latin typeface="黑体" panose="02010609060101010101" pitchFamily="49" charset="-122"/>
                  <a:ea typeface="黑体" panose="02010609060101010101" pitchFamily="49" charset="-122"/>
                  <a:cs typeface="Arial"/>
                  <a:sym typeface="Arial" panose="020B0604020202020204" pitchFamily="34" charset="0"/>
                </a:rPr>
                <a:t>衡量和考核</a:t>
              </a:r>
            </a:p>
          </p:txBody>
        </p:sp>
        <p:cxnSp>
          <p:nvCxnSpPr>
            <p:cNvPr id="117" name="AutoShape 51">
              <a:extLst>
                <a:ext uri="{FF2B5EF4-FFF2-40B4-BE49-F238E27FC236}">
                  <a16:creationId xmlns:a16="http://schemas.microsoft.com/office/drawing/2014/main" id="{A927581F-6305-4497-B759-DA3FD266BE8C}"/>
                </a:ext>
              </a:extLst>
            </p:cNvPr>
            <p:cNvCxnSpPr>
              <a:cxnSpLocks noChangeShapeType="1"/>
              <a:stCxn id="115" idx="3"/>
            </p:cNvCxnSpPr>
            <p:nvPr/>
          </p:nvCxnSpPr>
          <p:spPr bwMode="auto">
            <a:xfrm>
              <a:off x="5120456" y="3173021"/>
              <a:ext cx="1184382" cy="897074"/>
            </a:xfrm>
            <a:prstGeom prst="bentConnector3">
              <a:avLst>
                <a:gd name="adj1" fmla="val 50000"/>
              </a:avLst>
            </a:prstGeom>
            <a:noFill/>
            <a:ln w="19050" cmpd="sng">
              <a:solidFill>
                <a:srgbClr val="669900"/>
              </a:solidFill>
              <a:miter lim="800000"/>
              <a:headEnd/>
              <a:tailEnd type="arrow" w="med" len="med"/>
            </a:ln>
            <a:extLst>
              <a:ext uri="{909E8E84-426E-40DD-AFC4-6F175D3DCCD1}">
                <a14:hiddenFill xmlns:a14="http://schemas.microsoft.com/office/drawing/2010/main">
                  <a:noFill/>
                </a14:hiddenFill>
              </a:ext>
            </a:extLst>
          </p:spPr>
        </p:cxnSp>
        <p:sp>
          <p:nvSpPr>
            <p:cNvPr id="118" name="Text Box 40">
              <a:extLst>
                <a:ext uri="{FF2B5EF4-FFF2-40B4-BE49-F238E27FC236}">
                  <a16:creationId xmlns:a16="http://schemas.microsoft.com/office/drawing/2014/main" id="{D23EF3EC-9AF9-4EDD-8078-F0DC6628006F}"/>
                </a:ext>
              </a:extLst>
            </p:cNvPr>
            <p:cNvSpPr>
              <a:spLocks noChangeArrowheads="1"/>
            </p:cNvSpPr>
            <p:nvPr/>
          </p:nvSpPr>
          <p:spPr bwMode="auto">
            <a:xfrm>
              <a:off x="4289983" y="2782901"/>
              <a:ext cx="833495" cy="30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364" eaLnBrk="1" fontAlgn="auto" latinLnBrk="0" hangingPunct="1">
                <a:lnSpc>
                  <a:spcPct val="90000"/>
                </a:lnSpc>
                <a:spcBef>
                  <a:spcPts val="0"/>
                </a:spcBef>
                <a:spcAft>
                  <a:spcPts val="0"/>
                </a:spcAft>
                <a:buClrTx/>
                <a:buSzTx/>
                <a:buFontTx/>
                <a:buNone/>
                <a:tabLst/>
                <a:defRPr/>
              </a:pPr>
              <a:r>
                <a:rPr kumimoji="0" lang="zh-CN" altLang="en-US" sz="84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rPr>
                <a:t>衡量</a:t>
              </a:r>
              <a:r>
                <a:rPr kumimoji="0" lang="en-US" altLang="zh-CN" sz="84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rPr>
                <a:t>KPI</a:t>
              </a:r>
              <a:endParaRPr kumimoji="0" lang="zh-CN" altLang="en-US" sz="84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a:sym typeface="Arial" panose="020B0604020202020204" pitchFamily="34" charset="0"/>
              </a:endParaRPr>
            </a:p>
          </p:txBody>
        </p:sp>
        <p:cxnSp>
          <p:nvCxnSpPr>
            <p:cNvPr id="119" name="AutoShape 54">
              <a:extLst>
                <a:ext uri="{FF2B5EF4-FFF2-40B4-BE49-F238E27FC236}">
                  <a16:creationId xmlns:a16="http://schemas.microsoft.com/office/drawing/2014/main" id="{2D9F292E-8A4A-43F4-B7C9-12412DA5029C}"/>
                </a:ext>
              </a:extLst>
            </p:cNvPr>
            <p:cNvCxnSpPr>
              <a:cxnSpLocks noChangeShapeType="1"/>
              <a:stCxn id="100" idx="1"/>
              <a:endCxn id="114" idx="0"/>
            </p:cNvCxnSpPr>
            <p:nvPr/>
          </p:nvCxnSpPr>
          <p:spPr bwMode="auto">
            <a:xfrm rot="10800000" flipV="1">
              <a:off x="1997643" y="2920073"/>
              <a:ext cx="1227333" cy="338127"/>
            </a:xfrm>
            <a:prstGeom prst="bentConnector2">
              <a:avLst/>
            </a:prstGeom>
            <a:noFill/>
            <a:ln w="19050" cmpd="sng">
              <a:solidFill>
                <a:srgbClr val="CC9900"/>
              </a:solidFill>
              <a:miter lim="800000"/>
              <a:headEnd/>
              <a:tailEnd type="arrow" w="med" len="med"/>
            </a:ln>
            <a:extLst>
              <a:ext uri="{909E8E84-426E-40DD-AFC4-6F175D3DCCD1}">
                <a14:hiddenFill xmlns:a14="http://schemas.microsoft.com/office/drawing/2010/main">
                  <a:noFill/>
                </a14:hiddenFill>
              </a:ext>
            </a:extLst>
          </p:spPr>
        </p:cxnSp>
        <p:sp>
          <p:nvSpPr>
            <p:cNvPr id="120" name="Text Box 27">
              <a:extLst>
                <a:ext uri="{FF2B5EF4-FFF2-40B4-BE49-F238E27FC236}">
                  <a16:creationId xmlns:a16="http://schemas.microsoft.com/office/drawing/2014/main" id="{063FD6A4-F1E4-40F1-9632-B098F0B120E9}"/>
                </a:ext>
              </a:extLst>
            </p:cNvPr>
            <p:cNvSpPr>
              <a:spLocks noChangeArrowheads="1"/>
            </p:cNvSpPr>
            <p:nvPr/>
          </p:nvSpPr>
          <p:spPr bwMode="auto">
            <a:xfrm>
              <a:off x="6531161" y="3725038"/>
              <a:ext cx="2293946" cy="97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68275" indent="-16827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制定考核指标，有效监控风险</a:t>
              </a:r>
              <a:endParaRPr kumimoji="0" lang="en-US" altLang="zh-CN"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endParaRPr>
            </a:p>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风险控制有效的衡量数据</a:t>
              </a:r>
              <a:endParaRPr kumimoji="0" lang="en-US" altLang="zh-CN"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endParaRPr>
            </a:p>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员工考核的基础数据</a:t>
              </a:r>
            </a:p>
          </p:txBody>
        </p:sp>
        <p:sp>
          <p:nvSpPr>
            <p:cNvPr id="121" name="Text Box 27">
              <a:extLst>
                <a:ext uri="{FF2B5EF4-FFF2-40B4-BE49-F238E27FC236}">
                  <a16:creationId xmlns:a16="http://schemas.microsoft.com/office/drawing/2014/main" id="{15FF7436-2426-4F07-8D7F-2BFB2E90D94D}"/>
                </a:ext>
              </a:extLst>
            </p:cNvPr>
            <p:cNvSpPr>
              <a:spLocks noChangeArrowheads="1"/>
            </p:cNvSpPr>
            <p:nvPr/>
          </p:nvSpPr>
          <p:spPr bwMode="auto">
            <a:xfrm>
              <a:off x="990349" y="3590848"/>
              <a:ext cx="2293947" cy="78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68275" indent="-16827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清晰合理的工作界面</a:t>
              </a:r>
              <a:endParaRPr kumimoji="0" lang="en-US" altLang="zh-CN"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endParaRPr>
            </a:p>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合理的编制和职级</a:t>
              </a:r>
              <a:endParaRPr kumimoji="0" lang="en-US" altLang="zh-CN"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endParaRPr>
            </a:p>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职业规划和奖惩措施</a:t>
              </a:r>
            </a:p>
          </p:txBody>
        </p:sp>
        <p:sp>
          <p:nvSpPr>
            <p:cNvPr id="122" name="Text Box 27">
              <a:extLst>
                <a:ext uri="{FF2B5EF4-FFF2-40B4-BE49-F238E27FC236}">
                  <a16:creationId xmlns:a16="http://schemas.microsoft.com/office/drawing/2014/main" id="{3873CC81-A42D-4DA2-A38E-38D015359D90}"/>
                </a:ext>
              </a:extLst>
            </p:cNvPr>
            <p:cNvSpPr>
              <a:spLocks noChangeArrowheads="1"/>
            </p:cNvSpPr>
            <p:nvPr/>
          </p:nvSpPr>
          <p:spPr bwMode="auto">
            <a:xfrm>
              <a:off x="990349" y="1648458"/>
              <a:ext cx="2293947" cy="78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68275" indent="-16827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清晰合理的工作界面</a:t>
              </a:r>
              <a:endParaRPr kumimoji="0" lang="en-US" altLang="zh-CN"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endParaRPr>
            </a:p>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合理的编制和职级</a:t>
              </a:r>
              <a:endParaRPr kumimoji="0" lang="en-US" altLang="zh-CN"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endParaRPr>
            </a:p>
            <a:p>
              <a:pPr marL="168269" marR="0" lvl="0" indent="-168269" defTabSz="914364" eaLnBrk="1" fontAlgn="auto" latinLnBrk="0" hangingPunct="1">
                <a:lnSpc>
                  <a:spcPct val="100000"/>
                </a:lnSpc>
                <a:spcBef>
                  <a:spcPct val="20000"/>
                </a:spcBef>
                <a:spcAft>
                  <a:spcPts val="0"/>
                </a:spcAft>
                <a:buClr>
                  <a:srgbClr val="17347D"/>
                </a:buClr>
                <a:buSzTx/>
                <a:buFont typeface="Wingdings" panose="05000000000000000000" pitchFamily="2" charset="2"/>
                <a:buChar char="Ø"/>
                <a:tabLst/>
                <a:defRPr/>
              </a:pPr>
              <a:r>
                <a:rPr kumimoji="0" lang="zh-CN" altLang="en-US" sz="840" b="0" i="0" u="none" strike="noStrike" kern="0" cap="none" spc="0" normalizeH="0" baseline="0" noProof="0" dirty="0">
                  <a:ln>
                    <a:noFill/>
                  </a:ln>
                  <a:solidFill>
                    <a:srgbClr val="17347D"/>
                  </a:solidFill>
                  <a:effectLst/>
                  <a:uLnTx/>
                  <a:uFillTx/>
                  <a:latin typeface="黑体" panose="02010609060101010101" pitchFamily="49" charset="-122"/>
                  <a:ea typeface="黑体" panose="02010609060101010101" pitchFamily="49" charset="-122"/>
                  <a:cs typeface="Arial"/>
                  <a:sym typeface="Arial" panose="020B0604020202020204" pitchFamily="34" charset="0"/>
                </a:rPr>
                <a:t>职业规划和奖惩措施</a:t>
              </a:r>
            </a:p>
          </p:txBody>
        </p:sp>
      </p:grpSp>
      <p:pic>
        <p:nvPicPr>
          <p:cNvPr id="135" name="图片 134">
            <a:extLst>
              <a:ext uri="{FF2B5EF4-FFF2-40B4-BE49-F238E27FC236}">
                <a16:creationId xmlns:a16="http://schemas.microsoft.com/office/drawing/2014/main" id="{E30AB01D-19A4-4591-A1D3-8674FD0AF39B}"/>
              </a:ext>
            </a:extLst>
          </p:cNvPr>
          <p:cNvPicPr>
            <a:picLocks noChangeAspect="1"/>
          </p:cNvPicPr>
          <p:nvPr/>
        </p:nvPicPr>
        <p:blipFill>
          <a:blip r:embed="rId2"/>
          <a:stretch>
            <a:fillRect/>
          </a:stretch>
        </p:blipFill>
        <p:spPr>
          <a:xfrm>
            <a:off x="6865301" y="4391621"/>
            <a:ext cx="4625972" cy="2324123"/>
          </a:xfrm>
          <a:prstGeom prst="rect">
            <a:avLst/>
          </a:prstGeom>
        </p:spPr>
      </p:pic>
      <p:pic>
        <p:nvPicPr>
          <p:cNvPr id="136" name="图片 135">
            <a:extLst>
              <a:ext uri="{FF2B5EF4-FFF2-40B4-BE49-F238E27FC236}">
                <a16:creationId xmlns:a16="http://schemas.microsoft.com/office/drawing/2014/main" id="{8C914382-5A40-4784-BE9A-47AF752CF4C3}"/>
              </a:ext>
            </a:extLst>
          </p:cNvPr>
          <p:cNvPicPr>
            <a:picLocks noChangeAspect="1"/>
          </p:cNvPicPr>
          <p:nvPr/>
        </p:nvPicPr>
        <p:blipFill>
          <a:blip r:embed="rId3"/>
          <a:stretch>
            <a:fillRect/>
          </a:stretch>
        </p:blipFill>
        <p:spPr>
          <a:xfrm>
            <a:off x="6868644" y="1078061"/>
            <a:ext cx="4285836" cy="2875026"/>
          </a:xfrm>
          <a:prstGeom prst="rect">
            <a:avLst/>
          </a:prstGeom>
        </p:spPr>
      </p:pic>
      <p:sp>
        <p:nvSpPr>
          <p:cNvPr id="138" name="箭头: 右 137">
            <a:extLst>
              <a:ext uri="{FF2B5EF4-FFF2-40B4-BE49-F238E27FC236}">
                <a16:creationId xmlns:a16="http://schemas.microsoft.com/office/drawing/2014/main" id="{87299193-8E94-40A8-AF18-D6648DF9E34D}"/>
              </a:ext>
            </a:extLst>
          </p:cNvPr>
          <p:cNvSpPr/>
          <p:nvPr/>
        </p:nvSpPr>
        <p:spPr>
          <a:xfrm>
            <a:off x="446087" y="4084976"/>
            <a:ext cx="11430000" cy="122275"/>
          </a:xfrm>
          <a:prstGeom prst="rightArrow">
            <a:avLst/>
          </a:prstGeom>
          <a:solidFill>
            <a:srgbClr val="768394">
              <a:lumMod val="75000"/>
            </a:srgbClr>
          </a:solidFill>
          <a:ln w="12700" cap="flat" cmpd="sng" algn="ctr">
            <a:solidFill>
              <a:srgbClr val="76839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160" b="0" i="0" u="none" strike="noStrike" kern="0" cap="none" spc="0" normalizeH="0" baseline="0" noProof="0">
              <a:ln>
                <a:noFill/>
              </a:ln>
              <a:solidFill>
                <a:srgbClr val="FFFFFF"/>
              </a:solidFill>
              <a:effectLst/>
              <a:uLnTx/>
              <a:uFillTx/>
              <a:latin typeface="Arial"/>
              <a:ea typeface="微软雅黑"/>
              <a:cs typeface="+mn-cs"/>
            </a:endParaRPr>
          </a:p>
        </p:txBody>
      </p:sp>
      <p:sp>
        <p:nvSpPr>
          <p:cNvPr id="139" name="箭头: 右 138">
            <a:extLst>
              <a:ext uri="{FF2B5EF4-FFF2-40B4-BE49-F238E27FC236}">
                <a16:creationId xmlns:a16="http://schemas.microsoft.com/office/drawing/2014/main" id="{2B8E3B97-A064-4ED0-8EBA-F4F93AA17F98}"/>
              </a:ext>
            </a:extLst>
          </p:cNvPr>
          <p:cNvSpPr/>
          <p:nvPr/>
        </p:nvSpPr>
        <p:spPr>
          <a:xfrm rot="16200000">
            <a:off x="3107043" y="3845691"/>
            <a:ext cx="5803664" cy="150864"/>
          </a:xfrm>
          <a:prstGeom prst="rightArrow">
            <a:avLst/>
          </a:prstGeom>
          <a:solidFill>
            <a:srgbClr val="768394">
              <a:lumMod val="75000"/>
            </a:srgbClr>
          </a:solidFill>
          <a:ln w="12700" cap="flat" cmpd="sng" algn="ctr">
            <a:solidFill>
              <a:srgbClr val="76839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160" b="0" i="0" u="none" strike="noStrike" kern="0" cap="none" spc="0" normalizeH="0" baseline="0" noProof="0">
              <a:ln>
                <a:noFill/>
              </a:ln>
              <a:solidFill>
                <a:srgbClr val="FFFFFF"/>
              </a:solidFill>
              <a:effectLst/>
              <a:uLnTx/>
              <a:uFillTx/>
              <a:latin typeface="Arial"/>
              <a:ea typeface="微软雅黑"/>
              <a:cs typeface="+mn-cs"/>
            </a:endParaRPr>
          </a:p>
        </p:txBody>
      </p:sp>
      <p:sp>
        <p:nvSpPr>
          <p:cNvPr id="140" name="文本框 139">
            <a:extLst>
              <a:ext uri="{FF2B5EF4-FFF2-40B4-BE49-F238E27FC236}">
                <a16:creationId xmlns:a16="http://schemas.microsoft.com/office/drawing/2014/main" id="{C8E7B43C-FC4F-4F9A-87F7-05E617F2975B}"/>
              </a:ext>
            </a:extLst>
          </p:cNvPr>
          <p:cNvSpPr txBox="1"/>
          <p:nvPr/>
        </p:nvSpPr>
        <p:spPr>
          <a:xfrm>
            <a:off x="438699" y="932846"/>
            <a:ext cx="335280" cy="424732"/>
          </a:xfrm>
          <a:prstGeom prst="rect">
            <a:avLst/>
          </a:prstGeom>
          <a:solidFill>
            <a:srgbClr val="768394">
              <a:lumMod val="75000"/>
            </a:srgbClr>
          </a:solidFill>
          <a:ln>
            <a:solidFill>
              <a:srgbClr val="768394">
                <a:lumMod val="75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160" b="1" i="0" u="none" strike="noStrike" kern="0" cap="none" spc="0" normalizeH="0" baseline="0" noProof="0" dirty="0">
                <a:ln>
                  <a:noFill/>
                </a:ln>
                <a:solidFill>
                  <a:srgbClr val="FFFFFF"/>
                </a:solidFill>
                <a:effectLst/>
                <a:uLnTx/>
                <a:uFillTx/>
                <a:latin typeface="Arial"/>
                <a:ea typeface="微软雅黑"/>
              </a:rPr>
              <a:t>1</a:t>
            </a:r>
            <a:endParaRPr kumimoji="0" lang="zh-CN" altLang="en-US" sz="2160" b="1" i="0" u="none" strike="noStrike" kern="0" cap="none" spc="0" normalizeH="0" baseline="0" noProof="0" dirty="0">
              <a:ln>
                <a:noFill/>
              </a:ln>
              <a:solidFill>
                <a:srgbClr val="FFFFFF"/>
              </a:solidFill>
              <a:effectLst/>
              <a:uLnTx/>
              <a:uFillTx/>
              <a:latin typeface="Arial"/>
              <a:ea typeface="微软雅黑"/>
            </a:endParaRPr>
          </a:p>
        </p:txBody>
      </p:sp>
      <p:sp>
        <p:nvSpPr>
          <p:cNvPr id="141" name="文本框 140">
            <a:extLst>
              <a:ext uri="{FF2B5EF4-FFF2-40B4-BE49-F238E27FC236}">
                <a16:creationId xmlns:a16="http://schemas.microsoft.com/office/drawing/2014/main" id="{C7C5B149-8D4A-4BB8-A6A7-03B78197322C}"/>
              </a:ext>
            </a:extLst>
          </p:cNvPr>
          <p:cNvSpPr txBox="1"/>
          <p:nvPr/>
        </p:nvSpPr>
        <p:spPr>
          <a:xfrm>
            <a:off x="6307164" y="932846"/>
            <a:ext cx="335280" cy="424732"/>
          </a:xfrm>
          <a:prstGeom prst="rect">
            <a:avLst/>
          </a:prstGeom>
          <a:solidFill>
            <a:srgbClr val="768394">
              <a:lumMod val="75000"/>
            </a:srgbClr>
          </a:solidFill>
          <a:ln>
            <a:solidFill>
              <a:srgbClr val="768394">
                <a:lumMod val="75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160" b="1" i="0" u="none" strike="noStrike" kern="0" cap="none" spc="0" normalizeH="0" baseline="0" noProof="0" dirty="0">
                <a:ln>
                  <a:noFill/>
                </a:ln>
                <a:solidFill>
                  <a:srgbClr val="FFFFFF"/>
                </a:solidFill>
                <a:effectLst/>
                <a:uLnTx/>
                <a:uFillTx/>
                <a:latin typeface="Arial"/>
                <a:ea typeface="微软雅黑"/>
              </a:rPr>
              <a:t>2</a:t>
            </a:r>
            <a:endParaRPr kumimoji="0" lang="zh-CN" altLang="en-US" sz="2160" b="1" i="0" u="none" strike="noStrike" kern="0" cap="none" spc="0" normalizeH="0" baseline="0" noProof="0" dirty="0">
              <a:ln>
                <a:noFill/>
              </a:ln>
              <a:solidFill>
                <a:srgbClr val="FFFFFF"/>
              </a:solidFill>
              <a:effectLst/>
              <a:uLnTx/>
              <a:uFillTx/>
              <a:latin typeface="Arial"/>
              <a:ea typeface="微软雅黑"/>
            </a:endParaRPr>
          </a:p>
        </p:txBody>
      </p:sp>
      <p:sp>
        <p:nvSpPr>
          <p:cNvPr id="142" name="文本框 141">
            <a:extLst>
              <a:ext uri="{FF2B5EF4-FFF2-40B4-BE49-F238E27FC236}">
                <a16:creationId xmlns:a16="http://schemas.microsoft.com/office/drawing/2014/main" id="{63EF947F-CE7B-4B54-B1F4-6014D460D3D3}"/>
              </a:ext>
            </a:extLst>
          </p:cNvPr>
          <p:cNvSpPr txBox="1"/>
          <p:nvPr/>
        </p:nvSpPr>
        <p:spPr>
          <a:xfrm>
            <a:off x="438699" y="4356152"/>
            <a:ext cx="335280" cy="424732"/>
          </a:xfrm>
          <a:prstGeom prst="rect">
            <a:avLst/>
          </a:prstGeom>
          <a:solidFill>
            <a:srgbClr val="768394">
              <a:lumMod val="75000"/>
            </a:srgbClr>
          </a:solidFill>
          <a:ln>
            <a:solidFill>
              <a:srgbClr val="768394">
                <a:lumMod val="75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160" b="1" i="0" u="none" strike="noStrike" kern="0" cap="none" spc="0" normalizeH="0" baseline="0" noProof="0" dirty="0">
                <a:ln>
                  <a:noFill/>
                </a:ln>
                <a:solidFill>
                  <a:srgbClr val="FFFFFF"/>
                </a:solidFill>
                <a:effectLst/>
                <a:uLnTx/>
                <a:uFillTx/>
                <a:latin typeface="Arial"/>
                <a:ea typeface="微软雅黑"/>
              </a:rPr>
              <a:t>4</a:t>
            </a:r>
            <a:endParaRPr kumimoji="0" lang="zh-CN" altLang="en-US" sz="2160" b="1" i="0" u="none" strike="noStrike" kern="0" cap="none" spc="0" normalizeH="0" baseline="0" noProof="0" dirty="0">
              <a:ln>
                <a:noFill/>
              </a:ln>
              <a:solidFill>
                <a:srgbClr val="FFFFFF"/>
              </a:solidFill>
              <a:effectLst/>
              <a:uLnTx/>
              <a:uFillTx/>
              <a:latin typeface="Arial"/>
              <a:ea typeface="微软雅黑"/>
            </a:endParaRPr>
          </a:p>
        </p:txBody>
      </p:sp>
      <p:sp>
        <p:nvSpPr>
          <p:cNvPr id="143" name="文本框 142">
            <a:extLst>
              <a:ext uri="{FF2B5EF4-FFF2-40B4-BE49-F238E27FC236}">
                <a16:creationId xmlns:a16="http://schemas.microsoft.com/office/drawing/2014/main" id="{0A6CF99F-DC24-4023-8105-7819FA5E7622}"/>
              </a:ext>
            </a:extLst>
          </p:cNvPr>
          <p:cNvSpPr txBox="1"/>
          <p:nvPr/>
        </p:nvSpPr>
        <p:spPr>
          <a:xfrm>
            <a:off x="6307164" y="4356152"/>
            <a:ext cx="335280" cy="424732"/>
          </a:xfrm>
          <a:prstGeom prst="rect">
            <a:avLst/>
          </a:prstGeom>
          <a:solidFill>
            <a:srgbClr val="768394">
              <a:lumMod val="75000"/>
            </a:srgbClr>
          </a:solidFill>
          <a:ln>
            <a:solidFill>
              <a:srgbClr val="768394">
                <a:lumMod val="75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160" b="1" i="0" u="none" strike="noStrike" kern="0" cap="none" spc="0" normalizeH="0" baseline="0" noProof="0" dirty="0">
                <a:ln>
                  <a:noFill/>
                </a:ln>
                <a:solidFill>
                  <a:srgbClr val="FFFFFF"/>
                </a:solidFill>
                <a:effectLst/>
                <a:uLnTx/>
                <a:uFillTx/>
                <a:latin typeface="Arial"/>
                <a:ea typeface="微软雅黑"/>
              </a:rPr>
              <a:t>3</a:t>
            </a:r>
            <a:endParaRPr kumimoji="0" lang="zh-CN" altLang="en-US" sz="2160" b="1" i="0" u="none" strike="noStrike" kern="0" cap="none" spc="0" normalizeH="0" baseline="0" noProof="0" dirty="0">
              <a:ln>
                <a:noFill/>
              </a:ln>
              <a:solidFill>
                <a:srgbClr val="FFFFFF"/>
              </a:solidFill>
              <a:effectLst/>
              <a:uLnTx/>
              <a:uFillTx/>
              <a:latin typeface="Arial"/>
              <a:ea typeface="微软雅黑"/>
            </a:endParaRPr>
          </a:p>
        </p:txBody>
      </p:sp>
      <p:graphicFrame>
        <p:nvGraphicFramePr>
          <p:cNvPr id="4" name="表格 3">
            <a:extLst>
              <a:ext uri="{FF2B5EF4-FFF2-40B4-BE49-F238E27FC236}">
                <a16:creationId xmlns:a16="http://schemas.microsoft.com/office/drawing/2014/main" id="{833C7549-EFBF-4654-A3C8-2DF91F2C682C}"/>
              </a:ext>
            </a:extLst>
          </p:cNvPr>
          <p:cNvGraphicFramePr>
            <a:graphicFrameLocks noGrp="1"/>
          </p:cNvGraphicFramePr>
          <p:nvPr>
            <p:extLst>
              <p:ext uri="{D42A27DB-BD31-4B8C-83A1-F6EECF244321}">
                <p14:modId xmlns:p14="http://schemas.microsoft.com/office/powerpoint/2010/main" val="3056106085"/>
              </p:ext>
            </p:extLst>
          </p:nvPr>
        </p:nvGraphicFramePr>
        <p:xfrm>
          <a:off x="745021" y="4274165"/>
          <a:ext cx="5105503" cy="2481876"/>
        </p:xfrm>
        <a:graphic>
          <a:graphicData uri="http://schemas.openxmlformats.org/drawingml/2006/table">
            <a:tbl>
              <a:tblPr/>
              <a:tblGrid>
                <a:gridCol w="289662">
                  <a:extLst>
                    <a:ext uri="{9D8B030D-6E8A-4147-A177-3AD203B41FA5}">
                      <a16:colId xmlns:a16="http://schemas.microsoft.com/office/drawing/2014/main" val="1283176984"/>
                    </a:ext>
                  </a:extLst>
                </a:gridCol>
                <a:gridCol w="255939">
                  <a:extLst>
                    <a:ext uri="{9D8B030D-6E8A-4147-A177-3AD203B41FA5}">
                      <a16:colId xmlns:a16="http://schemas.microsoft.com/office/drawing/2014/main" val="407043685"/>
                    </a:ext>
                  </a:extLst>
                </a:gridCol>
                <a:gridCol w="304800">
                  <a:extLst>
                    <a:ext uri="{9D8B030D-6E8A-4147-A177-3AD203B41FA5}">
                      <a16:colId xmlns:a16="http://schemas.microsoft.com/office/drawing/2014/main" val="127517059"/>
                    </a:ext>
                  </a:extLst>
                </a:gridCol>
                <a:gridCol w="3987760">
                  <a:extLst>
                    <a:ext uri="{9D8B030D-6E8A-4147-A177-3AD203B41FA5}">
                      <a16:colId xmlns:a16="http://schemas.microsoft.com/office/drawing/2014/main" val="2607509107"/>
                    </a:ext>
                  </a:extLst>
                </a:gridCol>
                <a:gridCol w="267342">
                  <a:extLst>
                    <a:ext uri="{9D8B030D-6E8A-4147-A177-3AD203B41FA5}">
                      <a16:colId xmlns:a16="http://schemas.microsoft.com/office/drawing/2014/main" val="2663021199"/>
                    </a:ext>
                  </a:extLst>
                </a:gridCol>
              </a:tblGrid>
              <a:tr h="216406">
                <a:tc>
                  <a:txBody>
                    <a:bodyPr/>
                    <a:lstStyle/>
                    <a:p>
                      <a:pPr algn="ctr" fontAlgn="ctr"/>
                      <a:r>
                        <a:rPr lang="zh-CN" altLang="en-US" sz="800" b="1" i="0" u="none" strike="noStrike" dirty="0">
                          <a:solidFill>
                            <a:srgbClr val="002060"/>
                          </a:solidFill>
                          <a:effectLst/>
                          <a:latin typeface="微软雅黑" panose="020B0503020204020204" pitchFamily="34" charset="-122"/>
                          <a:ea typeface="微软雅黑" panose="020B0503020204020204" pitchFamily="34" charset="-122"/>
                        </a:rPr>
                        <a:t>检查大项</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7E6E6"/>
                    </a:solidFill>
                  </a:tcPr>
                </a:tc>
                <a:tc>
                  <a:txBody>
                    <a:bodyPr/>
                    <a:lstStyle/>
                    <a:p>
                      <a:pPr algn="ctr" fontAlgn="ctr"/>
                      <a:r>
                        <a:rPr lang="zh-CN" altLang="en-US" sz="800" b="1" i="0" u="none" strike="noStrike" dirty="0">
                          <a:solidFill>
                            <a:srgbClr val="002060"/>
                          </a:solidFill>
                          <a:effectLst/>
                          <a:latin typeface="微软雅黑" panose="020B0503020204020204" pitchFamily="34" charset="-122"/>
                          <a:ea typeface="微软雅黑" panose="020B0503020204020204" pitchFamily="34" charset="-122"/>
                        </a:rPr>
                        <a:t>检查名称</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7E6E6"/>
                    </a:solidFill>
                  </a:tcPr>
                </a:tc>
                <a:tc>
                  <a:txBody>
                    <a:bodyPr/>
                    <a:lstStyle/>
                    <a:p>
                      <a:pPr algn="ctr" fontAlgn="ctr"/>
                      <a:r>
                        <a:rPr lang="zh-CN" altLang="en-US" sz="800" b="1" i="0" u="none" strike="noStrike" dirty="0">
                          <a:solidFill>
                            <a:srgbClr val="002060"/>
                          </a:solidFill>
                          <a:effectLst/>
                          <a:latin typeface="微软雅黑" panose="020B0503020204020204" pitchFamily="34" charset="-122"/>
                          <a:ea typeface="微软雅黑" panose="020B0503020204020204" pitchFamily="34" charset="-122"/>
                        </a:rPr>
                        <a:t>检查对象</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7E6E6"/>
                    </a:solidFill>
                  </a:tcPr>
                </a:tc>
                <a:tc>
                  <a:txBody>
                    <a:bodyPr/>
                    <a:lstStyle/>
                    <a:p>
                      <a:pPr algn="ctr" fontAlgn="ctr"/>
                      <a:r>
                        <a:rPr lang="zh-CN" altLang="en-US" sz="800" b="1" i="0" u="none" strike="noStrike" dirty="0">
                          <a:solidFill>
                            <a:srgbClr val="002060"/>
                          </a:solidFill>
                          <a:effectLst/>
                          <a:latin typeface="微软雅黑" panose="020B0503020204020204" pitchFamily="34" charset="-122"/>
                          <a:ea typeface="微软雅黑" panose="020B0503020204020204" pitchFamily="34" charset="-122"/>
                        </a:rPr>
                        <a:t>数据安全检查内容及方法</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7E6E6"/>
                    </a:solidFill>
                  </a:tcPr>
                </a:tc>
                <a:tc>
                  <a:txBody>
                    <a:bodyPr/>
                    <a:lstStyle/>
                    <a:p>
                      <a:pPr algn="ctr" fontAlgn="ctr"/>
                      <a:r>
                        <a:rPr lang="zh-CN" altLang="en-US" sz="800" b="1" i="0" u="none" strike="noStrike" dirty="0">
                          <a:solidFill>
                            <a:srgbClr val="002060"/>
                          </a:solidFill>
                          <a:effectLst/>
                          <a:latin typeface="微软雅黑" panose="020B0503020204020204" pitchFamily="34" charset="-122"/>
                          <a:ea typeface="微软雅黑" panose="020B0503020204020204" pitchFamily="34" charset="-122"/>
                        </a:rPr>
                        <a:t>检查手段</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7E6E6"/>
                    </a:solidFill>
                  </a:tcPr>
                </a:tc>
                <a:extLst>
                  <a:ext uri="{0D108BD9-81ED-4DB2-BD59-A6C34878D82A}">
                    <a16:rowId xmlns:a16="http://schemas.microsoft.com/office/drawing/2014/main" val="97832053"/>
                  </a:ext>
                </a:extLst>
              </a:tr>
              <a:tr h="229260">
                <a:tc rowSpan="14">
                  <a:txBody>
                    <a:bodyPr/>
                    <a:lstStyle/>
                    <a:p>
                      <a:pPr algn="ctr" fontAlgn="ct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个人重要数据使用安全检查</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rowSpan="6">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数据行为</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rowSpan="6">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动态数据</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l" fontAlgn="ct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某个账号获取数据量异常</a:t>
                      </a:r>
                      <a:r>
                        <a:rPr lang="en-US" altLang="zh-CN" sz="7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检测数据账号在某个短时间内大量获取数据量的行为。</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1584316449"/>
                  </a:ext>
                </a:extLst>
              </a:tr>
              <a:tr h="10179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某个账号访问频次异常</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检测数据账号对数据访问大幅超过平均基线行为</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3175620026"/>
                  </a:ext>
                </a:extLst>
              </a:tr>
              <a:tr h="10685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某个账号非工作时间访问</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检测非特定数据账号在非正常工作时间</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深夜节假日</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访问数据。</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92100346"/>
                  </a:ext>
                </a:extLst>
              </a:tr>
              <a:tr h="10685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数据资产全量遍历，检测数据账号对数据资产进行周期性的全局遍历行为。</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2638740926"/>
                  </a:ext>
                </a:extLst>
              </a:tr>
              <a:tr h="10685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违规高危操作，检测数据账号对数据进行批量导出和大量的数据删除等高危操作。</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1234907104"/>
                  </a:ext>
                </a:extLst>
              </a:tr>
              <a:tr h="19003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批量拉取</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恶意代码</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数据爬虫风险，检测数据账号在访问数据中对</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UA</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和</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refer</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及周期性对数据有规律的访问和爬取。</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382576249"/>
                  </a:ext>
                </a:extLst>
              </a:tr>
              <a:tr h="105539">
                <a:tc vMerge="1">
                  <a:txBody>
                    <a:bodyPr/>
                    <a:lstStyle/>
                    <a:p>
                      <a:endParaRPr lang="zh-CN" altLang="en-US"/>
                    </a:p>
                  </a:txBody>
                  <a:tcPr/>
                </a:tc>
                <a:tc rowSpan="5">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数据安全</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rowSpan="5">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动态数据</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高敏感数据暴露透出，检测数据接口中是否存在密码等信息透出</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3109212935"/>
                  </a:ext>
                </a:extLst>
              </a:tr>
              <a:tr h="19003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单次量大数据数据风险，检测数据接口中单次请求中返回的敏感数据量，是否对返回内容数量做限制或限制的数量较大</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1755674519"/>
                  </a:ext>
                </a:extLst>
              </a:tr>
              <a:tr h="10685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单次请求敏感数据过多风险，检测数据接口对获取数据的数量总量是否做限制</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309730764"/>
                  </a:ext>
                </a:extLst>
              </a:tr>
              <a:tr h="10179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多类型敏感数据暴露风险，检测数据接口单次返回数据中标签种类数量</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1987591189"/>
                  </a:ext>
                </a:extLst>
              </a:tr>
              <a:tr h="10179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敏感数据未脱敏</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伪脱敏风险，检测数据接口中返回的敏感数据是否已脱敏</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4173687564"/>
                  </a:ext>
                </a:extLst>
              </a:tr>
              <a:tr h="190039">
                <a:tc vMerge="1">
                  <a:txBody>
                    <a:bodyPr/>
                    <a:lstStyle/>
                    <a:p>
                      <a:endParaRPr lang="zh-CN" altLang="en-US"/>
                    </a:p>
                  </a:txBody>
                  <a:tcPr/>
                </a:tc>
                <a:tc rowSpan="3">
                  <a:txBody>
                    <a:bodyPr/>
                    <a:lstStyle/>
                    <a:p>
                      <a:pPr algn="l" fontAlgn="ct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数据访问</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rowSpan="3">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动态数据</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无授权访问风险，检测敏感数据接口</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url</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在获取数据，将</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url</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通过不同</a:t>
                      </a:r>
                      <a:r>
                        <a:rPr lang="en-US" altLang="zh-CN" sz="700" b="0" i="0" u="none" strike="noStrike">
                          <a:solidFill>
                            <a:srgbClr val="000000"/>
                          </a:solidFill>
                          <a:effectLst/>
                          <a:latin typeface="微软雅黑" panose="020B0503020204020204" pitchFamily="34" charset="-122"/>
                          <a:ea typeface="微软雅黑" panose="020B0503020204020204" pitchFamily="34" charset="-122"/>
                        </a:rPr>
                        <a:t>IP</a:t>
                      </a: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进行访问是否不经过身份验证，就能获取敏感数据。</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491102066"/>
                  </a:ext>
                </a:extLst>
              </a:tr>
              <a:tr h="19003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水平越权风险，检测敏感数据获取接口参数是否过于简单，尝试参数遍历，检测是否可以返回其他敏感数据存在。</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2708564352"/>
                  </a:ext>
                </a:extLst>
              </a:tr>
              <a:tr h="19003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垂直越权风险，检测敏感数据获取接口参数可以提权，尝试提权操作，检测是否可以返回其他敏感数据存在。</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ctr"/>
                      <a:r>
                        <a:rPr lang="zh-CN" altLang="en-US" sz="700" b="0" i="0" u="none" strike="noStrike" dirty="0">
                          <a:solidFill>
                            <a:srgbClr val="000000"/>
                          </a:solidFill>
                          <a:effectLst/>
                          <a:latin typeface="微软雅黑" panose="020B0503020204020204" pitchFamily="34" charset="-122"/>
                          <a:ea typeface="微软雅黑" panose="020B0503020204020204" pitchFamily="34" charset="-122"/>
                        </a:rPr>
                        <a:t>工具</a:t>
                      </a:r>
                    </a:p>
                  </a:txBody>
                  <a:tcPr marL="6324" marR="6324" marT="6324"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678895917"/>
                  </a:ext>
                </a:extLst>
              </a:tr>
            </a:tbl>
          </a:graphicData>
        </a:graphic>
      </p:graphicFrame>
    </p:spTree>
    <p:extLst>
      <p:ext uri="{BB962C8B-B14F-4D97-AF65-F5344CB8AC3E}">
        <p14:creationId xmlns:p14="http://schemas.microsoft.com/office/powerpoint/2010/main" val="129949051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702700" cy="488526"/>
          </a:xfrm>
        </p:spPr>
        <p:txBody>
          <a:bodyPr>
            <a:normAutofit fontScale="90000"/>
          </a:bodyPr>
          <a:lstStyle/>
          <a:p>
            <a:r>
              <a:rPr lang="zh-CN" altLang="en-US" dirty="0"/>
              <a:t>步骤五：审计与监督</a:t>
            </a:r>
            <a:r>
              <a:rPr lang="en-US" altLang="zh-CN" dirty="0"/>
              <a:t>-</a:t>
            </a:r>
            <a:r>
              <a:rPr lang="zh-CN" altLang="en-US" dirty="0"/>
              <a:t>个人金融信息保护控制基线</a:t>
            </a:r>
          </a:p>
        </p:txBody>
      </p:sp>
      <p:graphicFrame>
        <p:nvGraphicFramePr>
          <p:cNvPr id="55" name="表格 54">
            <a:extLst>
              <a:ext uri="{FF2B5EF4-FFF2-40B4-BE49-F238E27FC236}">
                <a16:creationId xmlns:a16="http://schemas.microsoft.com/office/drawing/2014/main" id="{6DF4FC96-8C90-4728-B493-491B99BBADF8}"/>
              </a:ext>
            </a:extLst>
          </p:cNvPr>
          <p:cNvGraphicFramePr>
            <a:graphicFrameLocks noGrp="1"/>
          </p:cNvGraphicFramePr>
          <p:nvPr>
            <p:extLst>
              <p:ext uri="{D42A27DB-BD31-4B8C-83A1-F6EECF244321}">
                <p14:modId xmlns:p14="http://schemas.microsoft.com/office/powerpoint/2010/main" val="268546381"/>
              </p:ext>
            </p:extLst>
          </p:nvPr>
        </p:nvGraphicFramePr>
        <p:xfrm>
          <a:off x="3411800" y="939695"/>
          <a:ext cx="2578869" cy="5782611"/>
        </p:xfrm>
        <a:graphic>
          <a:graphicData uri="http://schemas.openxmlformats.org/drawingml/2006/table">
            <a:tbl>
              <a:tblPr/>
              <a:tblGrid>
                <a:gridCol w="1203769">
                  <a:extLst>
                    <a:ext uri="{9D8B030D-6E8A-4147-A177-3AD203B41FA5}">
                      <a16:colId xmlns:a16="http://schemas.microsoft.com/office/drawing/2014/main" val="290115733"/>
                    </a:ext>
                  </a:extLst>
                </a:gridCol>
                <a:gridCol w="1375100">
                  <a:extLst>
                    <a:ext uri="{9D8B030D-6E8A-4147-A177-3AD203B41FA5}">
                      <a16:colId xmlns:a16="http://schemas.microsoft.com/office/drawing/2014/main" val="2632072960"/>
                    </a:ext>
                  </a:extLst>
                </a:gridCol>
              </a:tblGrid>
              <a:tr h="162003">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900" b="1" i="0" u="none" strike="noStrike" dirty="0">
                          <a:solidFill>
                            <a:srgbClr val="FFFFFF"/>
                          </a:solidFill>
                          <a:effectLst/>
                          <a:latin typeface="+mn-lt"/>
                          <a:ea typeface="+mn-ea"/>
                          <a:cs typeface="+mn-ea"/>
                          <a:sym typeface="+mn-lt"/>
                        </a:rPr>
                        <a:t>控制领域</a:t>
                      </a:r>
                    </a:p>
                  </a:txBody>
                  <a:tcPr marL="6150" marR="6150" marT="61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93571"/>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900" b="1" i="0" u="none" strike="noStrike" dirty="0">
                          <a:solidFill>
                            <a:srgbClr val="FFFFFF"/>
                          </a:solidFill>
                          <a:effectLst/>
                          <a:latin typeface="+mn-lt"/>
                          <a:ea typeface="+mn-ea"/>
                          <a:cs typeface="+mn-ea"/>
                          <a:sym typeface="+mn-lt"/>
                        </a:rPr>
                        <a:t>控制基线</a:t>
                      </a:r>
                    </a:p>
                  </a:txBody>
                  <a:tcPr marL="6150" marR="6150" marT="61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93571"/>
                    </a:solidFill>
                  </a:tcPr>
                </a:tc>
                <a:extLst>
                  <a:ext uri="{0D108BD9-81ED-4DB2-BD59-A6C34878D82A}">
                    <a16:rowId xmlns:a16="http://schemas.microsoft.com/office/drawing/2014/main" val="2569707841"/>
                  </a:ext>
                </a:extLst>
              </a:tr>
              <a:tr h="137088">
                <a:tc rowSpan="2">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C01.</a:t>
                      </a:r>
                      <a:r>
                        <a:rPr lang="zh-CN" altLang="en-US" sz="700" b="0" i="0" u="none" strike="noStrike" dirty="0">
                          <a:solidFill>
                            <a:srgbClr val="000000"/>
                          </a:solidFill>
                          <a:effectLst/>
                          <a:latin typeface="+mn-ea"/>
                          <a:ea typeface="+mn-ea"/>
                          <a:cs typeface="+mn-ea"/>
                          <a:sym typeface="+mn-lt"/>
                        </a:rPr>
                        <a:t>安全策略</a:t>
                      </a:r>
                    </a:p>
                  </a:txBody>
                  <a:tcPr marL="6150" marR="6150" marT="6150" marB="0" anchor="ctr">
                    <a:lnL w="12700" cap="flat" cmpd="sng" algn="ctr">
                      <a:solidFill>
                        <a:srgbClr val="000000"/>
                      </a:solidFill>
                      <a:prstDash val="solid"/>
                      <a:round/>
                      <a:headEnd type="none" w="med" len="med"/>
                      <a:tailEnd type="none" w="med" len="med"/>
                    </a:lnL>
                    <a:lnR w="9525" cap="flat" cmpd="sng" algn="ctr">
                      <a:solidFill>
                        <a:srgbClr val="FFFFFF">
                          <a:lumMod val="7500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C01A.</a:t>
                      </a:r>
                      <a:r>
                        <a:rPr lang="zh-CN" altLang="en-US" sz="700" b="0" i="0" u="none" strike="noStrike" dirty="0">
                          <a:solidFill>
                            <a:srgbClr val="000000"/>
                          </a:solidFill>
                          <a:effectLst/>
                          <a:latin typeface="+mn-ea"/>
                          <a:ea typeface="+mn-ea"/>
                          <a:cs typeface="+mn-ea"/>
                          <a:sym typeface="+mn-lt"/>
                        </a:rPr>
                        <a:t>策略文件制定</a:t>
                      </a:r>
                    </a:p>
                  </a:txBody>
                  <a:tcPr marL="6150" marR="6150" marT="6150" marB="0" anchor="ctr">
                    <a:lnL w="9525"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178830"/>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C01B.</a:t>
                      </a:r>
                      <a:r>
                        <a:rPr lang="zh-CN" altLang="en-US" sz="700" b="0" i="0" u="none" strike="noStrike" dirty="0">
                          <a:solidFill>
                            <a:srgbClr val="000000"/>
                          </a:solidFill>
                          <a:effectLst/>
                          <a:latin typeface="+mn-ea"/>
                          <a:ea typeface="+mn-ea"/>
                          <a:cs typeface="+mn-ea"/>
                          <a:sym typeface="+mn-lt"/>
                        </a:rPr>
                        <a:t>策略发布与宣贯</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7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610597"/>
                  </a:ext>
                </a:extLst>
              </a:tr>
              <a:tr h="137088">
                <a:tc rowSpan="3">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C02.</a:t>
                      </a:r>
                      <a:r>
                        <a:rPr lang="zh-CN" altLang="en-US" sz="700" b="0" i="0" u="none" strike="noStrike" dirty="0">
                          <a:solidFill>
                            <a:srgbClr val="000000"/>
                          </a:solidFill>
                          <a:effectLst/>
                          <a:latin typeface="+mn-ea"/>
                          <a:ea typeface="+mn-ea"/>
                          <a:cs typeface="+mn-ea"/>
                          <a:sym typeface="+mn-lt"/>
                        </a:rPr>
                        <a:t>个人金融信息资产管理</a:t>
                      </a:r>
                    </a:p>
                  </a:txBody>
                  <a:tcPr marL="6150" marR="6150" marT="6150"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C02A.</a:t>
                      </a:r>
                      <a:r>
                        <a:rPr lang="zh-CN" altLang="en-US" sz="700" b="0" i="0" u="none" strike="noStrike" dirty="0">
                          <a:solidFill>
                            <a:srgbClr val="000000"/>
                          </a:solidFill>
                          <a:effectLst/>
                          <a:latin typeface="+mn-ea"/>
                          <a:ea typeface="+mn-ea"/>
                          <a:cs typeface="+mn-ea"/>
                          <a:sym typeface="+mn-lt"/>
                        </a:rPr>
                        <a:t>个人金融信息分类与分级</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0342392"/>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C02B.</a:t>
                      </a:r>
                      <a:r>
                        <a:rPr lang="zh-CN" altLang="en-US" sz="700" b="0" i="0" u="none" strike="noStrike" dirty="0">
                          <a:solidFill>
                            <a:srgbClr val="000000"/>
                          </a:solidFill>
                          <a:effectLst/>
                          <a:latin typeface="+mn-ea"/>
                          <a:ea typeface="+mn-ea"/>
                          <a:cs typeface="+mn-ea"/>
                          <a:sym typeface="+mn-lt"/>
                        </a:rPr>
                        <a:t>个人金融信息识别与登记</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127334"/>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C02C.</a:t>
                      </a:r>
                      <a:r>
                        <a:rPr lang="zh-CN" altLang="en-US" sz="700" b="0" i="0" u="none" strike="noStrike" dirty="0">
                          <a:solidFill>
                            <a:srgbClr val="000000"/>
                          </a:solidFill>
                          <a:effectLst/>
                          <a:latin typeface="+mn-ea"/>
                          <a:ea typeface="+mn-ea"/>
                          <a:cs typeface="+mn-ea"/>
                          <a:sym typeface="+mn-lt"/>
                        </a:rPr>
                        <a:t>个人金融信息风险管理</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209506"/>
                  </a:ext>
                </a:extLst>
              </a:tr>
              <a:tr h="137088">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C03.</a:t>
                      </a:r>
                      <a:r>
                        <a:rPr lang="zh-CN" altLang="en-US" sz="700" b="0" i="0" u="none" strike="noStrike" dirty="0">
                          <a:solidFill>
                            <a:srgbClr val="000000"/>
                          </a:solidFill>
                          <a:effectLst/>
                          <a:latin typeface="+mn-ea"/>
                          <a:ea typeface="+mn-ea"/>
                          <a:cs typeface="+mn-ea"/>
                          <a:sym typeface="+mn-lt"/>
                        </a:rPr>
                        <a:t>个人金融信息保护组织</a:t>
                      </a:r>
                    </a:p>
                  </a:txBody>
                  <a:tcPr marL="6150" marR="6150" marT="6150"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C03A.</a:t>
                      </a:r>
                      <a:r>
                        <a:rPr lang="zh-CN" altLang="en-US" sz="700" b="0" i="0" u="none" strike="noStrike" dirty="0">
                          <a:solidFill>
                            <a:srgbClr val="000000"/>
                          </a:solidFill>
                          <a:effectLst/>
                          <a:latin typeface="+mn-ea"/>
                          <a:ea typeface="+mn-ea"/>
                          <a:cs typeface="+mn-ea"/>
                          <a:sym typeface="+mn-lt"/>
                        </a:rPr>
                        <a:t>组织与职责</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4678342"/>
                  </a:ext>
                </a:extLst>
              </a:tr>
              <a:tr h="137088">
                <a:tc rowSpan="2">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C04.</a:t>
                      </a:r>
                      <a:r>
                        <a:rPr lang="zh-CN" altLang="en-US" sz="700" b="0" i="0" u="none" strike="noStrike" dirty="0">
                          <a:solidFill>
                            <a:srgbClr val="000000"/>
                          </a:solidFill>
                          <a:effectLst/>
                          <a:latin typeface="+mn-ea"/>
                          <a:ea typeface="+mn-ea"/>
                          <a:cs typeface="+mn-ea"/>
                          <a:sym typeface="+mn-lt"/>
                        </a:rPr>
                        <a:t>岗位角色与权限</a:t>
                      </a:r>
                    </a:p>
                  </a:txBody>
                  <a:tcPr marL="6150" marR="6150" marT="6150"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C04A.</a:t>
                      </a:r>
                      <a:r>
                        <a:rPr lang="zh-CN" altLang="en-US" sz="700" b="0" i="0" u="none" strike="noStrike" dirty="0">
                          <a:solidFill>
                            <a:srgbClr val="000000"/>
                          </a:solidFill>
                          <a:effectLst/>
                          <a:latin typeface="+mn-ea"/>
                          <a:ea typeface="+mn-ea"/>
                          <a:cs typeface="+mn-ea"/>
                          <a:sym typeface="+mn-lt"/>
                        </a:rPr>
                        <a:t>职责分离</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8882074"/>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C04B.</a:t>
                      </a:r>
                      <a:r>
                        <a:rPr lang="zh-CN" altLang="en-US" sz="700" b="0" i="0" u="none" strike="noStrike" dirty="0">
                          <a:solidFill>
                            <a:srgbClr val="000000"/>
                          </a:solidFill>
                          <a:effectLst/>
                          <a:latin typeface="+mn-ea"/>
                          <a:ea typeface="+mn-ea"/>
                          <a:cs typeface="+mn-ea"/>
                          <a:sym typeface="+mn-lt"/>
                        </a:rPr>
                        <a:t>最小权限</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9156327"/>
                  </a:ext>
                </a:extLst>
              </a:tr>
              <a:tr h="137088">
                <a:tc row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C05.</a:t>
                      </a:r>
                      <a:r>
                        <a:rPr lang="zh-CN" altLang="en-US" sz="700" b="0" i="0" u="none" strike="noStrike" dirty="0">
                          <a:solidFill>
                            <a:srgbClr val="000000"/>
                          </a:solidFill>
                          <a:effectLst/>
                          <a:latin typeface="+mn-ea"/>
                          <a:ea typeface="+mn-ea"/>
                          <a:cs typeface="+mn-ea"/>
                          <a:sym typeface="+mn-lt"/>
                        </a:rPr>
                        <a:t>帐号与授权管理</a:t>
                      </a:r>
                    </a:p>
                  </a:txBody>
                  <a:tcPr marL="6150" marR="6150" marT="6150"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C05A.</a:t>
                      </a:r>
                      <a:r>
                        <a:rPr lang="zh-CN" altLang="en-US" sz="700" b="0" i="0" u="none" strike="noStrike" dirty="0">
                          <a:solidFill>
                            <a:srgbClr val="000000"/>
                          </a:solidFill>
                          <a:effectLst/>
                          <a:latin typeface="+mn-ea"/>
                          <a:ea typeface="+mn-ea"/>
                          <a:cs typeface="+mn-ea"/>
                          <a:sym typeface="+mn-lt"/>
                        </a:rPr>
                        <a:t>帐号管理机制</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0885449"/>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C05B.</a:t>
                      </a:r>
                      <a:r>
                        <a:rPr lang="zh-CN" altLang="en-US" sz="700" b="0" i="0" u="none" strike="noStrike" dirty="0">
                          <a:solidFill>
                            <a:srgbClr val="000000"/>
                          </a:solidFill>
                          <a:effectLst/>
                          <a:latin typeface="+mn-ea"/>
                          <a:ea typeface="+mn-ea"/>
                          <a:cs typeface="+mn-ea"/>
                          <a:sym typeface="+mn-lt"/>
                        </a:rPr>
                        <a:t>口令管理</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7303854"/>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C05C.</a:t>
                      </a:r>
                      <a:r>
                        <a:rPr lang="zh-CN" altLang="en-US" sz="700" b="0" i="0" u="none" strike="noStrike" dirty="0">
                          <a:solidFill>
                            <a:srgbClr val="000000"/>
                          </a:solidFill>
                          <a:effectLst/>
                          <a:latin typeface="+mn-ea"/>
                          <a:ea typeface="+mn-ea"/>
                          <a:cs typeface="+mn-ea"/>
                          <a:sym typeface="+mn-lt"/>
                        </a:rPr>
                        <a:t>帐号准入控制</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7870537"/>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C05D.</a:t>
                      </a:r>
                      <a:r>
                        <a:rPr lang="zh-CN" altLang="en-US" sz="700" b="0" i="0" u="none" strike="noStrike" dirty="0">
                          <a:solidFill>
                            <a:srgbClr val="000000"/>
                          </a:solidFill>
                          <a:effectLst/>
                          <a:latin typeface="+mn-ea"/>
                          <a:ea typeface="+mn-ea"/>
                          <a:cs typeface="+mn-ea"/>
                          <a:sym typeface="+mn-lt"/>
                        </a:rPr>
                        <a:t>帐号管理审计</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7705595"/>
                  </a:ext>
                </a:extLst>
              </a:tr>
              <a:tr h="137088">
                <a:tc rowSpan="6">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C06.</a:t>
                      </a:r>
                      <a:r>
                        <a:rPr lang="zh-CN" altLang="en-US" sz="700" b="0" i="0" u="none" strike="noStrike" dirty="0">
                          <a:solidFill>
                            <a:srgbClr val="000000"/>
                          </a:solidFill>
                          <a:effectLst/>
                          <a:latin typeface="+mn-ea"/>
                          <a:ea typeface="+mn-ea"/>
                          <a:cs typeface="+mn-ea"/>
                          <a:sym typeface="+mn-lt"/>
                        </a:rPr>
                        <a:t>个人金融信息访问管理</a:t>
                      </a:r>
                    </a:p>
                  </a:txBody>
                  <a:tcPr marL="6150" marR="6150" marT="6150"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C06A.</a:t>
                      </a:r>
                      <a:r>
                        <a:rPr lang="zh-CN" altLang="en-US" sz="700" b="0" i="0" u="none" strike="noStrike" dirty="0">
                          <a:solidFill>
                            <a:srgbClr val="000000"/>
                          </a:solidFill>
                          <a:effectLst/>
                          <a:latin typeface="+mn-ea"/>
                          <a:ea typeface="+mn-ea"/>
                          <a:cs typeface="+mn-ea"/>
                          <a:sym typeface="+mn-lt"/>
                        </a:rPr>
                        <a:t>个人金融信息所有者</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003373"/>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C06B.</a:t>
                      </a:r>
                      <a:r>
                        <a:rPr lang="zh-CN" altLang="en-US" sz="700" b="0" i="0" u="none" strike="noStrike" dirty="0">
                          <a:solidFill>
                            <a:srgbClr val="000000"/>
                          </a:solidFill>
                          <a:effectLst/>
                          <a:latin typeface="+mn-ea"/>
                          <a:ea typeface="+mn-ea"/>
                          <a:cs typeface="+mn-ea"/>
                          <a:sym typeface="+mn-lt"/>
                        </a:rPr>
                        <a:t>个人金融信息使用者</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3474677"/>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C06C.</a:t>
                      </a:r>
                      <a:r>
                        <a:rPr lang="zh-CN" altLang="en-US" sz="700" b="0" i="0" u="none" strike="noStrike" dirty="0">
                          <a:solidFill>
                            <a:srgbClr val="000000"/>
                          </a:solidFill>
                          <a:effectLst/>
                          <a:latin typeface="+mn-ea"/>
                          <a:ea typeface="+mn-ea"/>
                          <a:cs typeface="+mn-ea"/>
                          <a:sym typeface="+mn-lt"/>
                        </a:rPr>
                        <a:t>个人金融信息管理者</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507576"/>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C06D.</a:t>
                      </a:r>
                      <a:r>
                        <a:rPr lang="zh-CN" altLang="en-US" sz="700" b="0" i="0" u="none" strike="noStrike" dirty="0">
                          <a:solidFill>
                            <a:srgbClr val="000000"/>
                          </a:solidFill>
                          <a:effectLst/>
                          <a:latin typeface="+mn-ea"/>
                          <a:ea typeface="+mn-ea"/>
                          <a:cs typeface="+mn-ea"/>
                          <a:sym typeface="+mn-lt"/>
                        </a:rPr>
                        <a:t>个人金融信息访问复核</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9147057"/>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C08E.</a:t>
                      </a:r>
                      <a:r>
                        <a:rPr lang="zh-CN" altLang="en-US" sz="700" b="0" i="0" u="none" strike="noStrike" dirty="0">
                          <a:solidFill>
                            <a:srgbClr val="000000"/>
                          </a:solidFill>
                          <a:effectLst/>
                          <a:latin typeface="+mn-ea"/>
                          <a:ea typeface="+mn-ea"/>
                          <a:cs typeface="+mn-ea"/>
                          <a:sym typeface="+mn-lt"/>
                        </a:rPr>
                        <a:t>远程维护</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8284983"/>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C06F.</a:t>
                      </a:r>
                      <a:r>
                        <a:rPr lang="zh-CN" altLang="en-US" sz="700" b="0" i="0" u="none" strike="noStrike" dirty="0">
                          <a:solidFill>
                            <a:srgbClr val="000000"/>
                          </a:solidFill>
                          <a:effectLst/>
                          <a:latin typeface="+mn-ea"/>
                          <a:ea typeface="+mn-ea"/>
                          <a:cs typeface="+mn-ea"/>
                          <a:sym typeface="+mn-lt"/>
                        </a:rPr>
                        <a:t>开发测试</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8968346"/>
                  </a:ext>
                </a:extLst>
              </a:tr>
              <a:tr h="137088">
                <a:tc rowSpan="5">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C07.</a:t>
                      </a:r>
                      <a:r>
                        <a:rPr lang="zh-CN" altLang="en-US" sz="700" b="0" i="0" u="none" strike="noStrike" dirty="0">
                          <a:solidFill>
                            <a:srgbClr val="000000"/>
                          </a:solidFill>
                          <a:effectLst/>
                          <a:latin typeface="+mn-ea"/>
                          <a:ea typeface="+mn-ea"/>
                          <a:cs typeface="+mn-ea"/>
                          <a:sym typeface="+mn-lt"/>
                        </a:rPr>
                        <a:t>个人金融信息安全检查与改进</a:t>
                      </a:r>
                    </a:p>
                  </a:txBody>
                  <a:tcPr marL="6150" marR="6150" marT="6150"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C07A.</a:t>
                      </a:r>
                      <a:r>
                        <a:rPr lang="zh-CN" altLang="en-US" sz="700" b="0" i="0" u="none" strike="noStrike" dirty="0">
                          <a:solidFill>
                            <a:srgbClr val="000000"/>
                          </a:solidFill>
                          <a:effectLst/>
                          <a:latin typeface="+mn-ea"/>
                          <a:ea typeface="+mn-ea"/>
                          <a:cs typeface="+mn-ea"/>
                          <a:sym typeface="+mn-lt"/>
                        </a:rPr>
                        <a:t>文件记录管理</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142404"/>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C07B.</a:t>
                      </a:r>
                      <a:r>
                        <a:rPr lang="zh-CN" altLang="en-US" sz="700" b="0" i="0" u="none" strike="noStrike" dirty="0">
                          <a:solidFill>
                            <a:srgbClr val="000000"/>
                          </a:solidFill>
                          <a:effectLst/>
                          <a:latin typeface="+mn-ea"/>
                          <a:ea typeface="+mn-ea"/>
                          <a:cs typeface="+mn-ea"/>
                          <a:sym typeface="+mn-lt"/>
                        </a:rPr>
                        <a:t>系统日志管理</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505035"/>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C07C.</a:t>
                      </a:r>
                      <a:r>
                        <a:rPr lang="zh-CN" altLang="en-US" sz="700" b="0" i="0" u="none" strike="noStrike" dirty="0">
                          <a:solidFill>
                            <a:srgbClr val="000000"/>
                          </a:solidFill>
                          <a:effectLst/>
                          <a:latin typeface="+mn-ea"/>
                          <a:ea typeface="+mn-ea"/>
                          <a:cs typeface="+mn-ea"/>
                          <a:sym typeface="+mn-lt"/>
                        </a:rPr>
                        <a:t>检查策略与管理</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6294276"/>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C07D.</a:t>
                      </a:r>
                      <a:r>
                        <a:rPr lang="zh-CN" altLang="en-US" sz="700" b="0" i="0" u="none" strike="noStrike" dirty="0">
                          <a:solidFill>
                            <a:srgbClr val="000000"/>
                          </a:solidFill>
                          <a:effectLst/>
                          <a:latin typeface="+mn-ea"/>
                          <a:ea typeface="+mn-ea"/>
                          <a:cs typeface="+mn-ea"/>
                          <a:sym typeface="+mn-lt"/>
                        </a:rPr>
                        <a:t>检查实施与报告</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5589620"/>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C07E.</a:t>
                      </a:r>
                      <a:r>
                        <a:rPr lang="zh-CN" altLang="en-US" sz="700" b="0" i="0" u="none" strike="noStrike" dirty="0">
                          <a:solidFill>
                            <a:srgbClr val="000000"/>
                          </a:solidFill>
                          <a:effectLst/>
                          <a:latin typeface="+mn-ea"/>
                          <a:ea typeface="+mn-ea"/>
                          <a:cs typeface="+mn-ea"/>
                          <a:sym typeface="+mn-lt"/>
                        </a:rPr>
                        <a:t>问题的改进</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1355994"/>
                  </a:ext>
                </a:extLst>
              </a:tr>
              <a:tr h="137088">
                <a:tc rowSpan="8">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C08.</a:t>
                      </a:r>
                      <a:r>
                        <a:rPr lang="zh-CN" altLang="en-US" sz="700" b="0" i="0" u="none" strike="noStrike" dirty="0">
                          <a:solidFill>
                            <a:srgbClr val="000000"/>
                          </a:solidFill>
                          <a:effectLst/>
                          <a:latin typeface="+mn-ea"/>
                          <a:ea typeface="+mn-ea"/>
                          <a:cs typeface="+mn-ea"/>
                          <a:sym typeface="+mn-lt"/>
                        </a:rPr>
                        <a:t>个人金融信息技术管控</a:t>
                      </a:r>
                    </a:p>
                  </a:txBody>
                  <a:tcPr marL="6150" marR="6150" marT="6150"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C08A.</a:t>
                      </a:r>
                      <a:r>
                        <a:rPr lang="zh-CN" altLang="en-US" sz="700" b="0" i="0" u="none" strike="noStrike" dirty="0">
                          <a:solidFill>
                            <a:srgbClr val="000000"/>
                          </a:solidFill>
                          <a:effectLst/>
                          <a:latin typeface="+mn-ea"/>
                          <a:ea typeface="+mn-ea"/>
                          <a:cs typeface="+mn-ea"/>
                          <a:sym typeface="+mn-lt"/>
                        </a:rPr>
                        <a:t>身份认证</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5224"/>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C08B.</a:t>
                      </a:r>
                      <a:r>
                        <a:rPr lang="zh-CN" altLang="en-US" sz="700" b="0" i="0" u="none" strike="noStrike" dirty="0">
                          <a:solidFill>
                            <a:srgbClr val="000000"/>
                          </a:solidFill>
                          <a:effectLst/>
                          <a:latin typeface="+mn-ea"/>
                          <a:ea typeface="+mn-ea"/>
                          <a:cs typeface="+mn-ea"/>
                          <a:sym typeface="+mn-lt"/>
                        </a:rPr>
                        <a:t>终端访问控制</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5990991"/>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C08C.</a:t>
                      </a:r>
                      <a:r>
                        <a:rPr lang="zh-CN" altLang="en-US" sz="700" b="0" i="0" u="none" strike="noStrike" dirty="0">
                          <a:solidFill>
                            <a:srgbClr val="000000"/>
                          </a:solidFill>
                          <a:effectLst/>
                          <a:latin typeface="+mn-ea"/>
                          <a:ea typeface="+mn-ea"/>
                          <a:cs typeface="+mn-ea"/>
                          <a:sym typeface="+mn-lt"/>
                        </a:rPr>
                        <a:t>应用系统访问控制</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9832708"/>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C08D.</a:t>
                      </a:r>
                      <a:r>
                        <a:rPr lang="zh-CN" altLang="en-US" sz="700" b="0" i="0" u="none" strike="noStrike" dirty="0">
                          <a:solidFill>
                            <a:srgbClr val="000000"/>
                          </a:solidFill>
                          <a:effectLst/>
                          <a:latin typeface="+mn-ea"/>
                          <a:ea typeface="+mn-ea"/>
                          <a:cs typeface="+mn-ea"/>
                          <a:sym typeface="+mn-lt"/>
                        </a:rPr>
                        <a:t>物理环境访问控制</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859849"/>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C08E.</a:t>
                      </a:r>
                      <a:r>
                        <a:rPr lang="zh-CN" altLang="en-US" sz="700" b="0" i="0" u="none" strike="noStrike" dirty="0">
                          <a:solidFill>
                            <a:srgbClr val="000000"/>
                          </a:solidFill>
                          <a:effectLst/>
                          <a:latin typeface="+mn-ea"/>
                          <a:ea typeface="+mn-ea"/>
                          <a:cs typeface="+mn-ea"/>
                          <a:sym typeface="+mn-lt"/>
                        </a:rPr>
                        <a:t>内容安全</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01580"/>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C08F.</a:t>
                      </a:r>
                      <a:r>
                        <a:rPr lang="zh-CN" altLang="en-US" sz="700" b="0" i="0" u="none" strike="noStrike" dirty="0">
                          <a:solidFill>
                            <a:srgbClr val="000000"/>
                          </a:solidFill>
                          <a:effectLst/>
                          <a:latin typeface="+mn-ea"/>
                          <a:ea typeface="+mn-ea"/>
                          <a:cs typeface="+mn-ea"/>
                          <a:sym typeface="+mn-lt"/>
                        </a:rPr>
                        <a:t>监控审计</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7720673"/>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C08G.</a:t>
                      </a:r>
                      <a:r>
                        <a:rPr lang="zh-CN" altLang="en-US" sz="700" b="0" i="0" u="none" strike="noStrike" dirty="0">
                          <a:solidFill>
                            <a:srgbClr val="000000"/>
                          </a:solidFill>
                          <a:effectLst/>
                          <a:latin typeface="+mn-ea"/>
                          <a:ea typeface="+mn-ea"/>
                          <a:cs typeface="+mn-ea"/>
                          <a:sym typeface="+mn-lt"/>
                        </a:rPr>
                        <a:t>系统建设要求</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4191843"/>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C08H.</a:t>
                      </a:r>
                      <a:r>
                        <a:rPr lang="zh-CN" altLang="en-US" sz="700" b="0" i="0" u="none" strike="noStrike" dirty="0">
                          <a:solidFill>
                            <a:srgbClr val="000000"/>
                          </a:solidFill>
                          <a:effectLst/>
                          <a:latin typeface="+mn-ea"/>
                          <a:ea typeface="+mn-ea"/>
                          <a:cs typeface="+mn-ea"/>
                          <a:sym typeface="+mn-lt"/>
                        </a:rPr>
                        <a:t>系统上线要求</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951917"/>
                  </a:ext>
                </a:extLst>
              </a:tr>
              <a:tr h="137088">
                <a:tc row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a:solidFill>
                            <a:srgbClr val="000000"/>
                          </a:solidFill>
                          <a:effectLst/>
                          <a:latin typeface="+mn-ea"/>
                          <a:ea typeface="+mn-ea"/>
                          <a:cs typeface="+mn-ea"/>
                          <a:sym typeface="+mn-lt"/>
                        </a:rPr>
                        <a:t>C09.</a:t>
                      </a:r>
                      <a:r>
                        <a:rPr lang="zh-CN" altLang="en-US" sz="700" b="0" i="0" u="none" strike="noStrike">
                          <a:solidFill>
                            <a:srgbClr val="000000"/>
                          </a:solidFill>
                          <a:effectLst/>
                          <a:latin typeface="+mn-ea"/>
                          <a:ea typeface="+mn-ea"/>
                          <a:cs typeface="+mn-ea"/>
                          <a:sym typeface="+mn-lt"/>
                        </a:rPr>
                        <a:t>第三方人员安全管理</a:t>
                      </a:r>
                    </a:p>
                  </a:txBody>
                  <a:tcPr marL="6150" marR="6150" marT="6150"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C09A.</a:t>
                      </a:r>
                      <a:r>
                        <a:rPr lang="zh-CN" altLang="en-US" sz="700" b="0" i="0" u="none" strike="noStrike" dirty="0">
                          <a:solidFill>
                            <a:srgbClr val="000000"/>
                          </a:solidFill>
                          <a:effectLst/>
                          <a:latin typeface="+mn-ea"/>
                          <a:ea typeface="+mn-ea"/>
                          <a:cs typeface="+mn-ea"/>
                          <a:sym typeface="+mn-lt"/>
                        </a:rPr>
                        <a:t>第三方人员审查和保密要求</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081987"/>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C09B.</a:t>
                      </a:r>
                      <a:r>
                        <a:rPr lang="zh-CN" altLang="en-US" sz="700" b="0" i="0" u="none" strike="noStrike" dirty="0">
                          <a:solidFill>
                            <a:srgbClr val="000000"/>
                          </a:solidFill>
                          <a:effectLst/>
                          <a:latin typeface="+mn-ea"/>
                          <a:ea typeface="+mn-ea"/>
                          <a:cs typeface="+mn-ea"/>
                          <a:sym typeface="+mn-lt"/>
                        </a:rPr>
                        <a:t>第三方人员物理安全</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7874518"/>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C09C.</a:t>
                      </a:r>
                      <a:r>
                        <a:rPr lang="zh-CN" altLang="en-US" sz="700" b="0" i="0" u="none" strike="noStrike" dirty="0">
                          <a:solidFill>
                            <a:srgbClr val="000000"/>
                          </a:solidFill>
                          <a:effectLst/>
                          <a:latin typeface="+mn-ea"/>
                          <a:ea typeface="+mn-ea"/>
                          <a:cs typeface="+mn-ea"/>
                          <a:sym typeface="+mn-lt"/>
                        </a:rPr>
                        <a:t>第三方人员网络安全</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5205764"/>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C09D.</a:t>
                      </a:r>
                      <a:r>
                        <a:rPr lang="zh-CN" altLang="en-US" sz="700" b="0" i="0" u="none" strike="noStrike" dirty="0">
                          <a:solidFill>
                            <a:srgbClr val="000000"/>
                          </a:solidFill>
                          <a:effectLst/>
                          <a:latin typeface="+mn-ea"/>
                          <a:ea typeface="+mn-ea"/>
                          <a:cs typeface="+mn-ea"/>
                          <a:sym typeface="+mn-lt"/>
                        </a:rPr>
                        <a:t>第三方人员数据访问</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9152519"/>
                  </a:ext>
                </a:extLst>
              </a:tr>
              <a:tr h="137088">
                <a:tc row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C10.</a:t>
                      </a:r>
                      <a:r>
                        <a:rPr lang="zh-CN" altLang="en-US" sz="700" b="0" i="0" u="none" strike="noStrike" dirty="0">
                          <a:solidFill>
                            <a:srgbClr val="000000"/>
                          </a:solidFill>
                          <a:effectLst/>
                          <a:latin typeface="+mn-ea"/>
                          <a:ea typeface="+mn-ea"/>
                          <a:cs typeface="+mn-ea"/>
                          <a:sym typeface="+mn-lt"/>
                        </a:rPr>
                        <a:t>个人金融信息存储与备份管理</a:t>
                      </a:r>
                    </a:p>
                  </a:txBody>
                  <a:tcPr marL="6150" marR="6150" marT="6150"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C10A.</a:t>
                      </a:r>
                      <a:r>
                        <a:rPr lang="zh-CN" altLang="en-US" sz="700" b="0" i="0" u="none" strike="noStrike" dirty="0">
                          <a:solidFill>
                            <a:srgbClr val="000000"/>
                          </a:solidFill>
                          <a:effectLst/>
                          <a:latin typeface="+mn-ea"/>
                          <a:ea typeface="+mn-ea"/>
                          <a:cs typeface="+mn-ea"/>
                          <a:sym typeface="+mn-lt"/>
                        </a:rPr>
                        <a:t>备份执行</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457430"/>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ea"/>
                          <a:ea typeface="+mn-ea"/>
                          <a:cs typeface="+mn-ea"/>
                          <a:sym typeface="+mn-lt"/>
                        </a:rPr>
                        <a:t>C10B.</a:t>
                      </a:r>
                      <a:r>
                        <a:rPr lang="zh-CN" altLang="en-US" sz="700" b="0" i="0" u="none" strike="noStrike" dirty="0">
                          <a:solidFill>
                            <a:srgbClr val="000000"/>
                          </a:solidFill>
                          <a:effectLst/>
                          <a:latin typeface="+mn-ea"/>
                          <a:ea typeface="+mn-ea"/>
                          <a:cs typeface="+mn-ea"/>
                          <a:sym typeface="+mn-lt"/>
                        </a:rPr>
                        <a:t>备份使用</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9178993"/>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C10C.</a:t>
                      </a:r>
                      <a:r>
                        <a:rPr lang="zh-CN" altLang="en-US" sz="700" b="0" i="0" u="none" strike="noStrike" dirty="0">
                          <a:solidFill>
                            <a:srgbClr val="000000"/>
                          </a:solidFill>
                          <a:effectLst/>
                          <a:latin typeface="+mn-ea"/>
                          <a:ea typeface="+mn-ea"/>
                          <a:cs typeface="+mn-ea"/>
                          <a:sym typeface="+mn-lt"/>
                        </a:rPr>
                        <a:t>数据存储加密</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6265979"/>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C10D.</a:t>
                      </a:r>
                      <a:r>
                        <a:rPr lang="zh-CN" altLang="en-US" sz="700" b="0" i="0" u="none" strike="noStrike" dirty="0">
                          <a:solidFill>
                            <a:srgbClr val="000000"/>
                          </a:solidFill>
                          <a:effectLst/>
                          <a:latin typeface="+mn-ea"/>
                          <a:ea typeface="+mn-ea"/>
                          <a:cs typeface="+mn-ea"/>
                          <a:sym typeface="+mn-lt"/>
                        </a:rPr>
                        <a:t>移动存储介质管理</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6055248"/>
                  </a:ext>
                </a:extLst>
              </a:tr>
              <a:tr h="137088">
                <a:tc rowSpan="2">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a:solidFill>
                            <a:srgbClr val="000000"/>
                          </a:solidFill>
                          <a:effectLst/>
                          <a:latin typeface="+mn-ea"/>
                          <a:ea typeface="+mn-ea"/>
                          <a:cs typeface="+mn-ea"/>
                          <a:sym typeface="+mn-lt"/>
                        </a:rPr>
                        <a:t>C11.</a:t>
                      </a:r>
                      <a:r>
                        <a:rPr lang="zh-CN" altLang="en-US" sz="700" b="0" i="0" u="none" strike="noStrike">
                          <a:solidFill>
                            <a:srgbClr val="000000"/>
                          </a:solidFill>
                          <a:effectLst/>
                          <a:latin typeface="+mn-ea"/>
                          <a:ea typeface="+mn-ea"/>
                          <a:cs typeface="+mn-ea"/>
                          <a:sym typeface="+mn-lt"/>
                        </a:rPr>
                        <a:t>合规性</a:t>
                      </a:r>
                    </a:p>
                  </a:txBody>
                  <a:tcPr marL="6150" marR="6150" marT="6150"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C11A.</a:t>
                      </a:r>
                      <a:r>
                        <a:rPr lang="zh-CN" altLang="en-US" sz="700" b="0" i="0" u="none" strike="noStrike" dirty="0">
                          <a:solidFill>
                            <a:srgbClr val="000000"/>
                          </a:solidFill>
                          <a:effectLst/>
                          <a:latin typeface="+mn-ea"/>
                          <a:ea typeface="+mn-ea"/>
                          <a:cs typeface="+mn-ea"/>
                          <a:sym typeface="+mn-lt"/>
                        </a:rPr>
                        <a:t>符合行业监管要求</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4896943"/>
                  </a:ext>
                </a:extLst>
              </a:tr>
              <a:tr h="13708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ea"/>
                          <a:ea typeface="+mn-ea"/>
                          <a:cs typeface="+mn-ea"/>
                          <a:sym typeface="+mn-lt"/>
                        </a:rPr>
                        <a:t>C11B.</a:t>
                      </a:r>
                      <a:r>
                        <a:rPr lang="zh-CN" altLang="en-US" sz="700" b="0" i="0" u="none" strike="noStrike" dirty="0">
                          <a:solidFill>
                            <a:srgbClr val="000000"/>
                          </a:solidFill>
                          <a:effectLst/>
                          <a:latin typeface="+mn-ea"/>
                          <a:ea typeface="+mn-ea"/>
                          <a:cs typeface="+mn-ea"/>
                          <a:sym typeface="+mn-lt"/>
                        </a:rPr>
                        <a:t>符合法律法规要求</a:t>
                      </a:r>
                    </a:p>
                  </a:txBody>
                  <a:tcPr marL="6150" marR="6150" marT="6150"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2052436"/>
                  </a:ext>
                </a:extLst>
              </a:tr>
            </a:tbl>
          </a:graphicData>
        </a:graphic>
      </p:graphicFrame>
      <p:graphicFrame>
        <p:nvGraphicFramePr>
          <p:cNvPr id="56" name="表格 55">
            <a:extLst>
              <a:ext uri="{FF2B5EF4-FFF2-40B4-BE49-F238E27FC236}">
                <a16:creationId xmlns:a16="http://schemas.microsoft.com/office/drawing/2014/main" id="{0ED13E12-97A3-4F57-9226-27B52563F13A}"/>
              </a:ext>
            </a:extLst>
          </p:cNvPr>
          <p:cNvGraphicFramePr>
            <a:graphicFrameLocks noGrp="1"/>
          </p:cNvGraphicFramePr>
          <p:nvPr>
            <p:extLst>
              <p:ext uri="{D42A27DB-BD31-4B8C-83A1-F6EECF244321}">
                <p14:modId xmlns:p14="http://schemas.microsoft.com/office/powerpoint/2010/main" val="1404093934"/>
              </p:ext>
            </p:extLst>
          </p:nvPr>
        </p:nvGraphicFramePr>
        <p:xfrm>
          <a:off x="597747" y="939695"/>
          <a:ext cx="2668629" cy="2311556"/>
        </p:xfrm>
        <a:graphic>
          <a:graphicData uri="http://schemas.openxmlformats.org/drawingml/2006/table">
            <a:tbl>
              <a:tblPr/>
              <a:tblGrid>
                <a:gridCol w="1251472">
                  <a:extLst>
                    <a:ext uri="{9D8B030D-6E8A-4147-A177-3AD203B41FA5}">
                      <a16:colId xmlns:a16="http://schemas.microsoft.com/office/drawing/2014/main" val="2352073684"/>
                    </a:ext>
                  </a:extLst>
                </a:gridCol>
                <a:gridCol w="1417157">
                  <a:extLst>
                    <a:ext uri="{9D8B030D-6E8A-4147-A177-3AD203B41FA5}">
                      <a16:colId xmlns:a16="http://schemas.microsoft.com/office/drawing/2014/main" val="2184789735"/>
                    </a:ext>
                  </a:extLst>
                </a:gridCol>
              </a:tblGrid>
              <a:tr h="159673">
                <a:tc gridSpan="2">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1000" b="1" i="0" u="none" strike="noStrike" dirty="0">
                          <a:solidFill>
                            <a:srgbClr val="FFFFFF"/>
                          </a:solidFill>
                          <a:effectLst/>
                          <a:latin typeface="+mn-lt"/>
                          <a:ea typeface="+mn-ea"/>
                          <a:cs typeface="+mn-ea"/>
                          <a:sym typeface="+mn-lt"/>
                        </a:rPr>
                        <a:t>部门</a:t>
                      </a:r>
                    </a:p>
                  </a:txBody>
                  <a:tcPr marL="11430" marR="1143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D537A"/>
                    </a:solidFill>
                  </a:tcPr>
                </a:tc>
                <a:tc hMerge="1">
                  <a:txBody>
                    <a:bodyPr/>
                    <a:lstStyle/>
                    <a:p>
                      <a:endParaRPr lang="zh-CN" altLang="en-US"/>
                    </a:p>
                  </a:txBody>
                  <a:tcPr/>
                </a:tc>
                <a:extLst>
                  <a:ext uri="{0D108BD9-81ED-4DB2-BD59-A6C34878D82A}">
                    <a16:rowId xmlns:a16="http://schemas.microsoft.com/office/drawing/2014/main" val="20779851"/>
                  </a:ext>
                </a:extLst>
              </a:tr>
              <a:tr h="202486">
                <a:tc rowSpan="7">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900" b="0" i="0" u="none" strike="noStrike" dirty="0">
                          <a:solidFill>
                            <a:srgbClr val="000000"/>
                          </a:solidFill>
                          <a:effectLst/>
                          <a:latin typeface="+mn-ea"/>
                          <a:ea typeface="+mn-ea"/>
                          <a:cs typeface="+mn-ea"/>
                          <a:sym typeface="+mn-lt"/>
                        </a:rPr>
                        <a:t>D01.</a:t>
                      </a:r>
                      <a:r>
                        <a:rPr lang="zh-CN" altLang="en-US" sz="900" b="0" i="0" u="none" strike="noStrike" dirty="0">
                          <a:solidFill>
                            <a:srgbClr val="000000"/>
                          </a:solidFill>
                          <a:effectLst/>
                          <a:latin typeface="+mn-ea"/>
                          <a:ea typeface="+mn-ea"/>
                          <a:cs typeface="+mn-ea"/>
                          <a:sym typeface="+mn-lt"/>
                        </a:rPr>
                        <a:t>信息技术中心部门</a:t>
                      </a:r>
                    </a:p>
                  </a:txBody>
                  <a:tcPr marL="11430" marR="11430" marT="11430"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b"/>
                      <a:r>
                        <a:rPr lang="en-US" sz="900" b="0" i="0" u="none" strike="noStrike" dirty="0">
                          <a:solidFill>
                            <a:srgbClr val="000000"/>
                          </a:solidFill>
                          <a:effectLst/>
                          <a:latin typeface="+mn-ea"/>
                          <a:ea typeface="+mn-ea"/>
                          <a:cs typeface="+mn-ea"/>
                          <a:sym typeface="+mn-lt"/>
                        </a:rPr>
                        <a:t>D01A.IT</a:t>
                      </a:r>
                      <a:r>
                        <a:rPr lang="zh-CN" altLang="en-US" sz="900" b="0" i="0" u="none" strike="noStrike" dirty="0">
                          <a:solidFill>
                            <a:srgbClr val="000000"/>
                          </a:solidFill>
                          <a:effectLst/>
                          <a:latin typeface="+mn-ea"/>
                          <a:ea typeface="+mn-ea"/>
                          <a:cs typeface="+mn-ea"/>
                          <a:sym typeface="+mn-lt"/>
                        </a:rPr>
                        <a:t>管理室</a:t>
                      </a:r>
                    </a:p>
                  </a:txBody>
                  <a:tcPr marL="11430" marR="11430" marT="11430" marB="0" anchor="b">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3040216"/>
                  </a:ext>
                </a:extLst>
              </a:tr>
              <a:tr h="213143">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b"/>
                      <a:r>
                        <a:rPr lang="en-US" sz="900" b="0" i="0" u="none" strike="noStrike" dirty="0">
                          <a:solidFill>
                            <a:srgbClr val="000000"/>
                          </a:solidFill>
                          <a:effectLst/>
                          <a:latin typeface="+mn-ea"/>
                          <a:ea typeface="+mn-ea"/>
                          <a:cs typeface="+mn-ea"/>
                          <a:sym typeface="+mn-lt"/>
                        </a:rPr>
                        <a:t>D01B.</a:t>
                      </a:r>
                      <a:r>
                        <a:rPr lang="zh-CN" altLang="en-US" sz="900" b="0" i="0" u="none" strike="noStrike" dirty="0">
                          <a:solidFill>
                            <a:srgbClr val="000000"/>
                          </a:solidFill>
                          <a:effectLst/>
                          <a:latin typeface="+mn-ea"/>
                          <a:ea typeface="+mn-ea"/>
                          <a:cs typeface="+mn-ea"/>
                          <a:sym typeface="+mn-lt"/>
                        </a:rPr>
                        <a:t>研发中心</a:t>
                      </a:r>
                    </a:p>
                  </a:txBody>
                  <a:tcPr marL="11430" marR="11430" marT="11430" marB="0" anchor="b">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4768920"/>
                  </a:ext>
                </a:extLst>
              </a:tr>
              <a:tr h="202486">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b"/>
                      <a:r>
                        <a:rPr lang="en-US" sz="900" b="0" i="0" u="none" strike="noStrike" dirty="0">
                          <a:solidFill>
                            <a:srgbClr val="000000"/>
                          </a:solidFill>
                          <a:effectLst/>
                          <a:latin typeface="+mn-ea"/>
                          <a:ea typeface="+mn-ea"/>
                          <a:cs typeface="+mn-ea"/>
                          <a:sym typeface="+mn-lt"/>
                        </a:rPr>
                        <a:t>D01C.</a:t>
                      </a:r>
                      <a:r>
                        <a:rPr lang="zh-CN" altLang="en-US" sz="900" b="0" i="0" u="none" strike="noStrike" dirty="0">
                          <a:solidFill>
                            <a:srgbClr val="000000"/>
                          </a:solidFill>
                          <a:effectLst/>
                          <a:latin typeface="+mn-ea"/>
                          <a:ea typeface="+mn-ea"/>
                          <a:cs typeface="+mn-ea"/>
                          <a:sym typeface="+mn-lt"/>
                        </a:rPr>
                        <a:t>运营中心</a:t>
                      </a:r>
                    </a:p>
                  </a:txBody>
                  <a:tcPr marL="11430" marR="11430" marT="11430" marB="0" anchor="b">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842047"/>
                  </a:ext>
                </a:extLst>
              </a:tr>
              <a:tr h="202486">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b"/>
                      <a:r>
                        <a:rPr lang="en-US" sz="900" b="0" i="0" u="none" strike="noStrike" dirty="0">
                          <a:solidFill>
                            <a:srgbClr val="000000"/>
                          </a:solidFill>
                          <a:effectLst/>
                          <a:latin typeface="+mn-ea"/>
                          <a:ea typeface="+mn-ea"/>
                          <a:cs typeface="+mn-ea"/>
                          <a:sym typeface="+mn-lt"/>
                        </a:rPr>
                        <a:t>D01D.</a:t>
                      </a:r>
                      <a:r>
                        <a:rPr lang="zh-CN" altLang="en-US" sz="900" b="0" i="0" u="none" strike="noStrike" dirty="0">
                          <a:solidFill>
                            <a:srgbClr val="000000"/>
                          </a:solidFill>
                          <a:effectLst/>
                          <a:latin typeface="+mn-ea"/>
                          <a:ea typeface="+mn-ea"/>
                          <a:cs typeface="+mn-ea"/>
                          <a:sym typeface="+mn-lt"/>
                        </a:rPr>
                        <a:t>信息安全管理室</a:t>
                      </a:r>
                    </a:p>
                  </a:txBody>
                  <a:tcPr marL="11430" marR="11430" marT="11430" marB="0" anchor="b">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750182"/>
                  </a:ext>
                </a:extLst>
              </a:tr>
              <a:tr h="30403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b"/>
                      <a:r>
                        <a:rPr lang="en-US" altLang="zh-CN" sz="900" b="0" i="0" u="none" strike="noStrike" dirty="0">
                          <a:solidFill>
                            <a:srgbClr val="000000"/>
                          </a:solidFill>
                          <a:effectLst/>
                          <a:latin typeface="+mn-ea"/>
                          <a:ea typeface="+mn-ea"/>
                          <a:cs typeface="+mn-ea"/>
                          <a:sym typeface="+mn-lt"/>
                        </a:rPr>
                        <a:t>D01E.</a:t>
                      </a:r>
                      <a:r>
                        <a:rPr lang="zh-CN" altLang="en-US" sz="900" b="0" i="0" u="none" strike="noStrike" dirty="0">
                          <a:solidFill>
                            <a:srgbClr val="000000"/>
                          </a:solidFill>
                          <a:effectLst/>
                          <a:latin typeface="+mn-ea"/>
                          <a:ea typeface="+mn-ea"/>
                          <a:cs typeface="+mn-ea"/>
                          <a:sym typeface="+mn-lt"/>
                        </a:rPr>
                        <a:t>项目交付与资源投入办公室</a:t>
                      </a:r>
                    </a:p>
                  </a:txBody>
                  <a:tcPr marL="11430" marR="11430" marT="11430" marB="0" anchor="b">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202763"/>
                  </a:ext>
                </a:extLst>
              </a:tr>
              <a:tr h="202486">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b"/>
                      <a:r>
                        <a:rPr lang="en-US" sz="900" b="0" i="0" u="none" strike="noStrike" dirty="0">
                          <a:solidFill>
                            <a:srgbClr val="000000"/>
                          </a:solidFill>
                          <a:effectLst/>
                          <a:latin typeface="+mn-ea"/>
                          <a:ea typeface="+mn-ea"/>
                          <a:cs typeface="+mn-ea"/>
                          <a:sym typeface="+mn-lt"/>
                        </a:rPr>
                        <a:t>D01F.</a:t>
                      </a:r>
                      <a:r>
                        <a:rPr lang="zh-CN" altLang="en-US" sz="900" b="0" i="0" u="none" strike="noStrike" dirty="0">
                          <a:solidFill>
                            <a:srgbClr val="000000"/>
                          </a:solidFill>
                          <a:effectLst/>
                          <a:latin typeface="+mn-ea"/>
                          <a:ea typeface="+mn-ea"/>
                          <a:cs typeface="+mn-ea"/>
                          <a:sym typeface="+mn-lt"/>
                        </a:rPr>
                        <a:t>数据管理室</a:t>
                      </a:r>
                    </a:p>
                  </a:txBody>
                  <a:tcPr marL="11430" marR="11430" marT="11430" marB="0" anchor="b">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4666074"/>
                  </a:ext>
                </a:extLst>
              </a:tr>
              <a:tr h="202486">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b"/>
                      <a:r>
                        <a:rPr lang="en-US" sz="900" b="0" i="0" u="none" strike="noStrike" dirty="0">
                          <a:solidFill>
                            <a:srgbClr val="000000"/>
                          </a:solidFill>
                          <a:effectLst/>
                          <a:latin typeface="+mn-ea"/>
                          <a:ea typeface="+mn-ea"/>
                          <a:cs typeface="+mn-ea"/>
                          <a:sym typeface="+mn-lt"/>
                        </a:rPr>
                        <a:t>D01G.</a:t>
                      </a:r>
                      <a:r>
                        <a:rPr lang="zh-CN" altLang="en-US" sz="900" b="0" i="0" u="none" strike="noStrike" dirty="0">
                          <a:solidFill>
                            <a:srgbClr val="000000"/>
                          </a:solidFill>
                          <a:effectLst/>
                          <a:latin typeface="+mn-ea"/>
                          <a:ea typeface="+mn-ea"/>
                          <a:cs typeface="+mn-ea"/>
                          <a:sym typeface="+mn-lt"/>
                        </a:rPr>
                        <a:t>综合管理部</a:t>
                      </a:r>
                    </a:p>
                  </a:txBody>
                  <a:tcPr marL="11430" marR="11430" marT="11430" marB="0" anchor="b">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0760"/>
                  </a:ext>
                </a:extLst>
              </a:tr>
              <a:tr h="202486">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t"/>
                      <a:r>
                        <a:rPr lang="en-US" sz="900" b="0" i="0" u="none" strike="noStrike">
                          <a:solidFill>
                            <a:srgbClr val="000000"/>
                          </a:solidFill>
                          <a:effectLst/>
                          <a:latin typeface="+mn-ea"/>
                          <a:ea typeface="+mn-ea"/>
                          <a:cs typeface="+mn-ea"/>
                          <a:sym typeface="+mn-lt"/>
                        </a:rPr>
                        <a:t>D02.</a:t>
                      </a:r>
                      <a:r>
                        <a:rPr lang="zh-CN" altLang="en-US" sz="900" b="0" i="0" u="none" strike="noStrike">
                          <a:solidFill>
                            <a:srgbClr val="000000"/>
                          </a:solidFill>
                          <a:effectLst/>
                          <a:latin typeface="+mn-ea"/>
                          <a:ea typeface="+mn-ea"/>
                          <a:cs typeface="+mn-ea"/>
                          <a:sym typeface="+mn-lt"/>
                        </a:rPr>
                        <a:t>业务部门</a:t>
                      </a:r>
                    </a:p>
                  </a:txBody>
                  <a:tcPr marL="11430" marR="11430" marT="11430" marB="0">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b"/>
                      <a:r>
                        <a:rPr lang="zh-CN" altLang="en-US" sz="900" b="0" i="0" u="none" strike="noStrike" dirty="0">
                          <a:solidFill>
                            <a:srgbClr val="000000"/>
                          </a:solidFill>
                          <a:effectLst/>
                          <a:latin typeface="+mn-ea"/>
                          <a:ea typeface="+mn-ea"/>
                          <a:cs typeface="+mn-ea"/>
                          <a:sym typeface="+mn-lt"/>
                        </a:rPr>
                        <a:t>　</a:t>
                      </a:r>
                    </a:p>
                  </a:txBody>
                  <a:tcPr marL="11430" marR="11430" marT="11430" marB="0" anchor="b">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5534130"/>
                  </a:ext>
                </a:extLst>
              </a:tr>
              <a:tr h="202486">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t"/>
                      <a:r>
                        <a:rPr lang="en-US" altLang="zh-CN" sz="900" b="0" i="0" u="none" strike="noStrike">
                          <a:solidFill>
                            <a:srgbClr val="000000"/>
                          </a:solidFill>
                          <a:effectLst/>
                          <a:latin typeface="+mn-ea"/>
                          <a:ea typeface="+mn-ea"/>
                          <a:cs typeface="+mn-ea"/>
                          <a:sym typeface="+mn-lt"/>
                        </a:rPr>
                        <a:t>D03.</a:t>
                      </a:r>
                      <a:r>
                        <a:rPr lang="zh-CN" altLang="en-US" sz="900" b="0" i="0" u="none" strike="noStrike">
                          <a:solidFill>
                            <a:srgbClr val="000000"/>
                          </a:solidFill>
                          <a:effectLst/>
                          <a:latin typeface="+mn-ea"/>
                          <a:ea typeface="+mn-ea"/>
                          <a:cs typeface="+mn-ea"/>
                          <a:sym typeface="+mn-lt"/>
                        </a:rPr>
                        <a:t>信息技术委员会</a:t>
                      </a:r>
                    </a:p>
                  </a:txBody>
                  <a:tcPr marL="11430" marR="11430" marT="11430" marB="0">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b"/>
                      <a:r>
                        <a:rPr lang="zh-CN" altLang="en-US" sz="900" b="0" i="0" u="none" strike="noStrike" dirty="0">
                          <a:solidFill>
                            <a:srgbClr val="000000"/>
                          </a:solidFill>
                          <a:effectLst/>
                          <a:latin typeface="+mn-ea"/>
                          <a:ea typeface="+mn-ea"/>
                          <a:cs typeface="+mn-ea"/>
                          <a:sym typeface="+mn-lt"/>
                        </a:rPr>
                        <a:t>　</a:t>
                      </a:r>
                    </a:p>
                  </a:txBody>
                  <a:tcPr marL="11430" marR="11430" marT="11430" marB="0" anchor="b">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7905941"/>
                  </a:ext>
                </a:extLst>
              </a:tr>
              <a:tr h="213143">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t"/>
                      <a:r>
                        <a:rPr lang="en-US" altLang="zh-CN" sz="900" b="0" i="0" u="none" strike="noStrike" dirty="0">
                          <a:solidFill>
                            <a:srgbClr val="000000"/>
                          </a:solidFill>
                          <a:effectLst/>
                          <a:latin typeface="+mn-ea"/>
                          <a:ea typeface="+mn-ea"/>
                          <a:cs typeface="+mn-ea"/>
                          <a:sym typeface="+mn-lt"/>
                        </a:rPr>
                        <a:t>D04.</a:t>
                      </a:r>
                      <a:r>
                        <a:rPr lang="zh-CN" altLang="en-US" sz="900" b="0" i="0" u="none" strike="noStrike" dirty="0">
                          <a:solidFill>
                            <a:srgbClr val="000000"/>
                          </a:solidFill>
                          <a:effectLst/>
                          <a:latin typeface="+mn-ea"/>
                          <a:ea typeface="+mn-ea"/>
                          <a:cs typeface="+mn-ea"/>
                          <a:sym typeface="+mn-lt"/>
                        </a:rPr>
                        <a:t> 各部门各条线</a:t>
                      </a:r>
                    </a:p>
                  </a:txBody>
                  <a:tcPr marL="11430" marR="11430" marT="11430" marB="0">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b"/>
                      <a:r>
                        <a:rPr lang="zh-CN" altLang="en-US" sz="900" b="0" i="0" u="none" strike="noStrike" dirty="0">
                          <a:solidFill>
                            <a:srgbClr val="000000"/>
                          </a:solidFill>
                          <a:effectLst/>
                          <a:latin typeface="+mn-ea"/>
                          <a:ea typeface="+mn-ea"/>
                          <a:cs typeface="+mn-ea"/>
                          <a:sym typeface="+mn-lt"/>
                        </a:rPr>
                        <a:t>　</a:t>
                      </a:r>
                    </a:p>
                  </a:txBody>
                  <a:tcPr marL="11430" marR="11430" marT="11430" marB="0" anchor="b">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0722468"/>
                  </a:ext>
                </a:extLst>
              </a:tr>
            </a:tbl>
          </a:graphicData>
        </a:graphic>
      </p:graphicFrame>
      <p:graphicFrame>
        <p:nvGraphicFramePr>
          <p:cNvPr id="57" name="表格 56">
            <a:extLst>
              <a:ext uri="{FF2B5EF4-FFF2-40B4-BE49-F238E27FC236}">
                <a16:creationId xmlns:a16="http://schemas.microsoft.com/office/drawing/2014/main" id="{B3EF6672-7B7B-430D-BA00-CCC2E943FD33}"/>
              </a:ext>
            </a:extLst>
          </p:cNvPr>
          <p:cNvGraphicFramePr>
            <a:graphicFrameLocks noGrp="1"/>
          </p:cNvGraphicFramePr>
          <p:nvPr>
            <p:extLst>
              <p:ext uri="{D42A27DB-BD31-4B8C-83A1-F6EECF244321}">
                <p14:modId xmlns:p14="http://schemas.microsoft.com/office/powerpoint/2010/main" val="3393042414"/>
              </p:ext>
            </p:extLst>
          </p:nvPr>
        </p:nvGraphicFramePr>
        <p:xfrm>
          <a:off x="597747" y="3644863"/>
          <a:ext cx="975360" cy="676656"/>
        </p:xfrm>
        <a:graphic>
          <a:graphicData uri="http://schemas.openxmlformats.org/drawingml/2006/table">
            <a:tbl>
              <a:tblPr/>
              <a:tblGrid>
                <a:gridCol w="975360">
                  <a:extLst>
                    <a:ext uri="{9D8B030D-6E8A-4147-A177-3AD203B41FA5}">
                      <a16:colId xmlns:a16="http://schemas.microsoft.com/office/drawing/2014/main" val="2611234186"/>
                    </a:ext>
                  </a:extLst>
                </a:gridCol>
              </a:tblGrid>
              <a:tr h="230886">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1400" b="1" i="0" u="none" strike="noStrike" dirty="0">
                          <a:solidFill>
                            <a:srgbClr val="FFFFFF"/>
                          </a:solidFill>
                          <a:effectLst/>
                          <a:latin typeface="+mn-lt"/>
                          <a:ea typeface="+mn-ea"/>
                          <a:cs typeface="+mn-ea"/>
                          <a:sym typeface="+mn-lt"/>
                        </a:rPr>
                        <a:t>控制频度</a:t>
                      </a:r>
                    </a:p>
                  </a:txBody>
                  <a:tcPr marL="11430" marR="1143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366092"/>
                    </a:solidFill>
                  </a:tcPr>
                </a:tc>
                <a:extLst>
                  <a:ext uri="{0D108BD9-81ED-4DB2-BD59-A6C34878D82A}">
                    <a16:rowId xmlns:a16="http://schemas.microsoft.com/office/drawing/2014/main" val="2389914962"/>
                  </a:ext>
                </a:extLst>
              </a:tr>
              <a:tr h="217170">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b"/>
                      <a:r>
                        <a:rPr lang="zh-CN" altLang="en-US" sz="1200" b="0" i="0" u="none" strike="noStrike" dirty="0">
                          <a:solidFill>
                            <a:srgbClr val="000000"/>
                          </a:solidFill>
                          <a:effectLst/>
                          <a:latin typeface="+mn-lt"/>
                          <a:ea typeface="+mn-ea"/>
                          <a:cs typeface="+mn-ea"/>
                          <a:sym typeface="+mn-lt"/>
                        </a:rPr>
                        <a:t>定期</a:t>
                      </a:r>
                    </a:p>
                  </a:txBody>
                  <a:tcPr marL="11430" marR="11430" marT="1143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26861242"/>
                  </a:ext>
                </a:extLst>
              </a:tr>
              <a:tr h="228600">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b"/>
                      <a:r>
                        <a:rPr lang="zh-CN" altLang="en-US" sz="1200" b="0" i="0" u="none" strike="noStrike" dirty="0">
                          <a:solidFill>
                            <a:srgbClr val="000000"/>
                          </a:solidFill>
                          <a:effectLst/>
                          <a:latin typeface="+mn-lt"/>
                          <a:ea typeface="+mn-ea"/>
                          <a:cs typeface="+mn-ea"/>
                          <a:sym typeface="+mn-lt"/>
                        </a:rPr>
                        <a:t>不定期</a:t>
                      </a:r>
                    </a:p>
                  </a:txBody>
                  <a:tcPr marL="11430" marR="11430" marT="1143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95978942"/>
                  </a:ext>
                </a:extLst>
              </a:tr>
            </a:tbl>
          </a:graphicData>
        </a:graphic>
      </p:graphicFrame>
      <p:graphicFrame>
        <p:nvGraphicFramePr>
          <p:cNvPr id="58" name="表格 57">
            <a:extLst>
              <a:ext uri="{FF2B5EF4-FFF2-40B4-BE49-F238E27FC236}">
                <a16:creationId xmlns:a16="http://schemas.microsoft.com/office/drawing/2014/main" id="{B0640231-69C2-46FF-AD82-E61D715AA352}"/>
              </a:ext>
            </a:extLst>
          </p:cNvPr>
          <p:cNvGraphicFramePr>
            <a:graphicFrameLocks noGrp="1"/>
          </p:cNvGraphicFramePr>
          <p:nvPr>
            <p:extLst>
              <p:ext uri="{D42A27DB-BD31-4B8C-83A1-F6EECF244321}">
                <p14:modId xmlns:p14="http://schemas.microsoft.com/office/powerpoint/2010/main" val="2031463456"/>
              </p:ext>
            </p:extLst>
          </p:nvPr>
        </p:nvGraphicFramePr>
        <p:xfrm>
          <a:off x="2280239" y="3642089"/>
          <a:ext cx="975360" cy="676656"/>
        </p:xfrm>
        <a:graphic>
          <a:graphicData uri="http://schemas.openxmlformats.org/drawingml/2006/table">
            <a:tbl>
              <a:tblPr/>
              <a:tblGrid>
                <a:gridCol w="975360">
                  <a:extLst>
                    <a:ext uri="{9D8B030D-6E8A-4147-A177-3AD203B41FA5}">
                      <a16:colId xmlns:a16="http://schemas.microsoft.com/office/drawing/2014/main" val="2627348277"/>
                    </a:ext>
                  </a:extLst>
                </a:gridCol>
              </a:tblGrid>
              <a:tr h="230886">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1400" b="1" i="0" u="none" strike="noStrike">
                          <a:solidFill>
                            <a:srgbClr val="FFFFFF"/>
                          </a:solidFill>
                          <a:effectLst/>
                          <a:latin typeface="+mn-lt"/>
                          <a:ea typeface="+mn-ea"/>
                          <a:cs typeface="+mn-ea"/>
                          <a:sym typeface="+mn-lt"/>
                        </a:rPr>
                        <a:t>控制类型</a:t>
                      </a:r>
                    </a:p>
                  </a:txBody>
                  <a:tcPr marL="11430" marR="1143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366092"/>
                    </a:solidFill>
                  </a:tcPr>
                </a:tc>
                <a:extLst>
                  <a:ext uri="{0D108BD9-81ED-4DB2-BD59-A6C34878D82A}">
                    <a16:rowId xmlns:a16="http://schemas.microsoft.com/office/drawing/2014/main" val="2383312485"/>
                  </a:ext>
                </a:extLst>
              </a:tr>
              <a:tr h="217170">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1200" b="0" i="0" u="none" strike="noStrike" dirty="0">
                          <a:solidFill>
                            <a:srgbClr val="000000"/>
                          </a:solidFill>
                          <a:effectLst/>
                          <a:latin typeface="+mn-lt"/>
                          <a:ea typeface="+mn-ea"/>
                          <a:cs typeface="+mn-ea"/>
                          <a:sym typeface="+mn-lt"/>
                        </a:rPr>
                        <a:t>手动</a:t>
                      </a:r>
                    </a:p>
                  </a:txBody>
                  <a:tcPr marL="11430" marR="1143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66539036"/>
                  </a:ext>
                </a:extLst>
              </a:tr>
              <a:tr h="228600">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1200" b="0" i="0" u="none" strike="noStrike" dirty="0">
                          <a:solidFill>
                            <a:srgbClr val="000000"/>
                          </a:solidFill>
                          <a:effectLst/>
                          <a:latin typeface="+mn-lt"/>
                          <a:ea typeface="+mn-ea"/>
                          <a:cs typeface="+mn-ea"/>
                          <a:sym typeface="+mn-lt"/>
                        </a:rPr>
                        <a:t>自动</a:t>
                      </a:r>
                    </a:p>
                  </a:txBody>
                  <a:tcPr marL="11430" marR="1143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45884823"/>
                  </a:ext>
                </a:extLst>
              </a:tr>
            </a:tbl>
          </a:graphicData>
        </a:graphic>
      </p:graphicFrame>
      <p:sp>
        <p:nvSpPr>
          <p:cNvPr id="59" name="箭头: 直角上 16">
            <a:extLst>
              <a:ext uri="{FF2B5EF4-FFF2-40B4-BE49-F238E27FC236}">
                <a16:creationId xmlns:a16="http://schemas.microsoft.com/office/drawing/2014/main" id="{5AA974EF-EB56-4B0D-82FB-390BE157038D}"/>
              </a:ext>
            </a:extLst>
          </p:cNvPr>
          <p:cNvSpPr/>
          <p:nvPr/>
        </p:nvSpPr>
        <p:spPr>
          <a:xfrm rot="5400000">
            <a:off x="1724013" y="4628919"/>
            <a:ext cx="1122518" cy="1011764"/>
          </a:xfrm>
          <a:prstGeom prst="bentUpArrow">
            <a:avLst>
              <a:gd name="adj1" fmla="val 13560"/>
              <a:gd name="adj2" fmla="val 25000"/>
              <a:gd name="adj3" fmla="val 25000"/>
            </a:avLst>
          </a:prstGeom>
          <a:solidFill>
            <a:srgbClr val="2D537A"/>
          </a:solidFill>
          <a:ln w="19050" cap="flat" cmpd="sng" algn="ctr">
            <a:noFill/>
            <a:prstDash val="solid"/>
          </a:ln>
          <a:effectLst/>
        </p:spPr>
        <p:txBody>
          <a:bodyPr rtlCol="0" anchor="ctr"/>
          <a:lstStyle/>
          <a:p>
            <a:pPr algn="ctr" defTabSz="1097280"/>
            <a:endParaRPr lang="zh-CN" altLang="en-US" sz="1680" kern="0" dirty="0">
              <a:solidFill>
                <a:srgbClr val="FFFFFF"/>
              </a:solidFill>
              <a:latin typeface="Arial"/>
              <a:ea typeface="微软雅黑"/>
              <a:cs typeface="+mn-ea"/>
              <a:sym typeface="+mn-lt"/>
            </a:endParaRPr>
          </a:p>
        </p:txBody>
      </p:sp>
      <p:graphicFrame>
        <p:nvGraphicFramePr>
          <p:cNvPr id="60" name="表格 59">
            <a:extLst>
              <a:ext uri="{FF2B5EF4-FFF2-40B4-BE49-F238E27FC236}">
                <a16:creationId xmlns:a16="http://schemas.microsoft.com/office/drawing/2014/main" id="{03931D45-EA96-4466-8C18-2FF390E15F93}"/>
              </a:ext>
            </a:extLst>
          </p:cNvPr>
          <p:cNvGraphicFramePr>
            <a:graphicFrameLocks noGrp="1"/>
          </p:cNvGraphicFramePr>
          <p:nvPr>
            <p:extLst>
              <p:ext uri="{D42A27DB-BD31-4B8C-83A1-F6EECF244321}">
                <p14:modId xmlns:p14="http://schemas.microsoft.com/office/powerpoint/2010/main" val="37816254"/>
              </p:ext>
            </p:extLst>
          </p:nvPr>
        </p:nvGraphicFramePr>
        <p:xfrm>
          <a:off x="6361209" y="2167822"/>
          <a:ext cx="5097032" cy="4570865"/>
        </p:xfrm>
        <a:graphic>
          <a:graphicData uri="http://schemas.openxmlformats.org/drawingml/2006/table">
            <a:tbl>
              <a:tblPr/>
              <a:tblGrid>
                <a:gridCol w="350247">
                  <a:extLst>
                    <a:ext uri="{9D8B030D-6E8A-4147-A177-3AD203B41FA5}">
                      <a16:colId xmlns:a16="http://schemas.microsoft.com/office/drawing/2014/main" val="3717911702"/>
                    </a:ext>
                  </a:extLst>
                </a:gridCol>
                <a:gridCol w="598533">
                  <a:extLst>
                    <a:ext uri="{9D8B030D-6E8A-4147-A177-3AD203B41FA5}">
                      <a16:colId xmlns:a16="http://schemas.microsoft.com/office/drawing/2014/main" val="928517447"/>
                    </a:ext>
                  </a:extLst>
                </a:gridCol>
                <a:gridCol w="1750258">
                  <a:extLst>
                    <a:ext uri="{9D8B030D-6E8A-4147-A177-3AD203B41FA5}">
                      <a16:colId xmlns:a16="http://schemas.microsoft.com/office/drawing/2014/main" val="3899775346"/>
                    </a:ext>
                  </a:extLst>
                </a:gridCol>
                <a:gridCol w="729205">
                  <a:extLst>
                    <a:ext uri="{9D8B030D-6E8A-4147-A177-3AD203B41FA5}">
                      <a16:colId xmlns:a16="http://schemas.microsoft.com/office/drawing/2014/main" val="2963296717"/>
                    </a:ext>
                  </a:extLst>
                </a:gridCol>
                <a:gridCol w="1165263">
                  <a:extLst>
                    <a:ext uri="{9D8B030D-6E8A-4147-A177-3AD203B41FA5}">
                      <a16:colId xmlns:a16="http://schemas.microsoft.com/office/drawing/2014/main" val="1598701856"/>
                    </a:ext>
                  </a:extLst>
                </a:gridCol>
                <a:gridCol w="251763">
                  <a:extLst>
                    <a:ext uri="{9D8B030D-6E8A-4147-A177-3AD203B41FA5}">
                      <a16:colId xmlns:a16="http://schemas.microsoft.com/office/drawing/2014/main" val="2403427578"/>
                    </a:ext>
                  </a:extLst>
                </a:gridCol>
                <a:gridCol w="251763">
                  <a:extLst>
                    <a:ext uri="{9D8B030D-6E8A-4147-A177-3AD203B41FA5}">
                      <a16:colId xmlns:a16="http://schemas.microsoft.com/office/drawing/2014/main" val="2208840800"/>
                    </a:ext>
                  </a:extLst>
                </a:gridCol>
              </a:tblGrid>
              <a:tr h="483221">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800" b="1" i="0" u="none" strike="noStrike" dirty="0">
                          <a:solidFill>
                            <a:srgbClr val="FFFFFF"/>
                          </a:solidFill>
                          <a:effectLst/>
                          <a:latin typeface="+mn-ea"/>
                          <a:ea typeface="+mn-ea"/>
                          <a:cs typeface="+mn-ea"/>
                          <a:sym typeface="+mn-lt"/>
                        </a:rPr>
                        <a:t>控制</a:t>
                      </a:r>
                      <a:endParaRPr lang="en-US" altLang="zh-CN" sz="800" b="1" i="0" u="none" strike="noStrike" dirty="0">
                        <a:solidFill>
                          <a:srgbClr val="FFFFFF"/>
                        </a:solidFill>
                        <a:effectLst/>
                        <a:latin typeface="+mn-ea"/>
                        <a:ea typeface="+mn-ea"/>
                        <a:cs typeface="+mn-ea"/>
                        <a:sym typeface="+mn-lt"/>
                      </a:endParaRPr>
                    </a:p>
                    <a:p>
                      <a:pPr algn="ctr" fontAlgn="ctr"/>
                      <a:r>
                        <a:rPr lang="zh-CN" altLang="en-US" sz="800" b="1" i="0" u="none" strike="noStrike" dirty="0">
                          <a:solidFill>
                            <a:srgbClr val="FFFFFF"/>
                          </a:solidFill>
                          <a:effectLst/>
                          <a:latin typeface="+mn-ea"/>
                          <a:ea typeface="+mn-ea"/>
                          <a:cs typeface="+mn-ea"/>
                          <a:sym typeface="+mn-lt"/>
                        </a:rPr>
                        <a:t>领域</a:t>
                      </a:r>
                    </a:p>
                  </a:txBody>
                  <a:tcPr marL="8994" marR="8994" marT="8994"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1F60"/>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800" b="1" i="0" u="none" strike="noStrike" dirty="0">
                          <a:solidFill>
                            <a:srgbClr val="FFFFFF"/>
                          </a:solidFill>
                          <a:effectLst/>
                          <a:latin typeface="+mn-ea"/>
                          <a:ea typeface="+mn-ea"/>
                          <a:cs typeface="+mn-ea"/>
                          <a:sym typeface="+mn-lt"/>
                        </a:rPr>
                        <a:t>控制基线</a:t>
                      </a:r>
                      <a:endParaRPr lang="en-US" altLang="zh-CN" sz="800" b="1" i="0" u="none" strike="noStrike" dirty="0">
                        <a:solidFill>
                          <a:srgbClr val="FFFFFF"/>
                        </a:solidFill>
                        <a:effectLst/>
                        <a:latin typeface="+mn-ea"/>
                        <a:ea typeface="+mn-ea"/>
                        <a:cs typeface="+mn-ea"/>
                        <a:sym typeface="+mn-lt"/>
                      </a:endParaRPr>
                    </a:p>
                    <a:p>
                      <a:pPr algn="ctr" fontAlgn="ctr"/>
                      <a:r>
                        <a:rPr lang="zh-CN" altLang="en-US" sz="800" b="1" i="0" u="none" strike="noStrike" dirty="0">
                          <a:solidFill>
                            <a:srgbClr val="FFFFFF"/>
                          </a:solidFill>
                          <a:effectLst/>
                          <a:latin typeface="+mn-ea"/>
                          <a:ea typeface="+mn-ea"/>
                          <a:cs typeface="+mn-ea"/>
                          <a:sym typeface="+mn-lt"/>
                        </a:rPr>
                        <a:t>简称</a:t>
                      </a:r>
                    </a:p>
                  </a:txBody>
                  <a:tcPr marL="8994" marR="8994" marT="899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1F60"/>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800" b="1" i="0" u="none" strike="noStrike" dirty="0">
                          <a:solidFill>
                            <a:srgbClr val="FFFFFF"/>
                          </a:solidFill>
                          <a:effectLst/>
                          <a:latin typeface="+mn-ea"/>
                          <a:ea typeface="+mn-ea"/>
                          <a:cs typeface="+mn-ea"/>
                          <a:sym typeface="+mn-lt"/>
                        </a:rPr>
                        <a:t>控制基线</a:t>
                      </a:r>
                    </a:p>
                  </a:txBody>
                  <a:tcPr marL="8994" marR="8994" marT="899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1F60"/>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800" b="1" i="0" u="none" strike="noStrike" dirty="0">
                          <a:solidFill>
                            <a:srgbClr val="FFFFFF"/>
                          </a:solidFill>
                          <a:effectLst/>
                          <a:latin typeface="+mn-ea"/>
                          <a:ea typeface="+mn-ea"/>
                          <a:cs typeface="+mn-ea"/>
                          <a:sym typeface="+mn-lt"/>
                        </a:rPr>
                        <a:t>适用部门</a:t>
                      </a:r>
                    </a:p>
                  </a:txBody>
                  <a:tcPr marL="8994" marR="8994" marT="899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1F60"/>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800" b="1" i="0" u="none" strike="noStrike" dirty="0">
                          <a:solidFill>
                            <a:srgbClr val="FFFFFF"/>
                          </a:solidFill>
                          <a:effectLst/>
                          <a:latin typeface="+mn-ea"/>
                          <a:ea typeface="+mn-ea"/>
                          <a:cs typeface="+mn-ea"/>
                          <a:sym typeface="+mn-lt"/>
                        </a:rPr>
                        <a:t>影响</a:t>
                      </a:r>
                    </a:p>
                  </a:txBody>
                  <a:tcPr marL="8994" marR="8994" marT="899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1F60"/>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800" b="1" i="0" u="none" strike="noStrike" dirty="0">
                          <a:solidFill>
                            <a:srgbClr val="FFFFFF"/>
                          </a:solidFill>
                          <a:effectLst/>
                          <a:latin typeface="+mn-ea"/>
                          <a:ea typeface="+mn-ea"/>
                          <a:cs typeface="+mn-ea"/>
                          <a:sym typeface="+mn-lt"/>
                        </a:rPr>
                        <a:t>控制频率</a:t>
                      </a:r>
                    </a:p>
                  </a:txBody>
                  <a:tcPr marL="8994" marR="8994" marT="899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1F60"/>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fontAlgn="ctr"/>
                      <a:r>
                        <a:rPr lang="zh-CN" altLang="en-US" sz="800" b="1" i="0" u="none" strike="noStrike" dirty="0">
                          <a:solidFill>
                            <a:srgbClr val="FFFFFF"/>
                          </a:solidFill>
                          <a:effectLst/>
                          <a:latin typeface="+mn-ea"/>
                          <a:ea typeface="+mn-ea"/>
                          <a:cs typeface="+mn-ea"/>
                          <a:sym typeface="+mn-lt"/>
                        </a:rPr>
                        <a:t>控制类型</a:t>
                      </a:r>
                    </a:p>
                  </a:txBody>
                  <a:tcPr marL="8994" marR="8994" marT="8994"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1F60"/>
                    </a:solidFill>
                  </a:tcPr>
                </a:tc>
                <a:extLst>
                  <a:ext uri="{0D108BD9-81ED-4DB2-BD59-A6C34878D82A}">
                    <a16:rowId xmlns:a16="http://schemas.microsoft.com/office/drawing/2014/main" val="1049573882"/>
                  </a:ext>
                </a:extLst>
              </a:tr>
              <a:tr h="344605">
                <a:tc rowSpan="2">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lt"/>
                          <a:ea typeface="+mn-ea"/>
                          <a:cs typeface="+mn-ea"/>
                          <a:sym typeface="+mn-lt"/>
                        </a:rPr>
                        <a:t>C01.</a:t>
                      </a:r>
                      <a:r>
                        <a:rPr lang="zh-CN" altLang="en-US" sz="700" b="0" i="0" u="none" strike="noStrike" dirty="0">
                          <a:solidFill>
                            <a:srgbClr val="000000"/>
                          </a:solidFill>
                          <a:effectLst/>
                          <a:latin typeface="+mn-lt"/>
                          <a:ea typeface="+mn-ea"/>
                          <a:cs typeface="+mn-ea"/>
                          <a:sym typeface="+mn-lt"/>
                        </a:rPr>
                        <a:t>安全策略</a:t>
                      </a:r>
                    </a:p>
                  </a:txBody>
                  <a:tcPr marL="8994" marR="8994" marT="8994"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dirty="0">
                          <a:solidFill>
                            <a:srgbClr val="000000"/>
                          </a:solidFill>
                          <a:effectLst/>
                          <a:latin typeface="+mn-lt"/>
                          <a:ea typeface="+mn-ea"/>
                          <a:cs typeface="+mn-ea"/>
                          <a:sym typeface="+mn-lt"/>
                        </a:rPr>
                        <a:t>C01A.</a:t>
                      </a:r>
                      <a:r>
                        <a:rPr lang="zh-CN" altLang="en-US" sz="700" b="0" i="0" u="none" strike="noStrike" dirty="0">
                          <a:solidFill>
                            <a:srgbClr val="000000"/>
                          </a:solidFill>
                          <a:effectLst/>
                          <a:latin typeface="+mn-lt"/>
                          <a:ea typeface="+mn-ea"/>
                          <a:cs typeface="+mn-ea"/>
                          <a:sym typeface="+mn-lt"/>
                        </a:rPr>
                        <a:t>策略文件制定</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1.</a:t>
                      </a:r>
                      <a:r>
                        <a:rPr lang="zh-CN" altLang="en-US" sz="700" b="0" i="0" u="none" strike="noStrike" dirty="0">
                          <a:solidFill>
                            <a:srgbClr val="000000"/>
                          </a:solidFill>
                          <a:effectLst/>
                          <a:latin typeface="+mn-lt"/>
                          <a:ea typeface="+mn-ea"/>
                          <a:cs typeface="+mn-ea"/>
                          <a:sym typeface="+mn-lt"/>
                        </a:rPr>
                        <a:t>制定公司统一的个人金融信息保护策略，其中的内容应能够满足当前个人金融信息安全管理与控制的要求。</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信息技术委员会、信息安全管理室</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个人金融信息安全保护的整体管控能力差。</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定期</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手动</a:t>
                      </a:r>
                    </a:p>
                  </a:txBody>
                  <a:tcPr marL="8994" marR="8994" marT="8994"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96988885"/>
                  </a:ext>
                </a:extLst>
              </a:tr>
              <a:tr h="430254">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C01B.</a:t>
                      </a:r>
                      <a:r>
                        <a:rPr lang="zh-CN" altLang="en-US" sz="700" b="0" i="0" u="none" strike="noStrike" dirty="0">
                          <a:solidFill>
                            <a:srgbClr val="000000"/>
                          </a:solidFill>
                          <a:effectLst/>
                          <a:latin typeface="+mn-lt"/>
                          <a:ea typeface="+mn-ea"/>
                          <a:cs typeface="+mn-ea"/>
                          <a:sym typeface="+mn-lt"/>
                        </a:rPr>
                        <a:t>策略发布与宣贯</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1.</a:t>
                      </a:r>
                      <a:r>
                        <a:rPr lang="zh-CN" altLang="en-US" sz="700" b="0" i="0" u="none" strike="noStrike" dirty="0">
                          <a:solidFill>
                            <a:srgbClr val="000000"/>
                          </a:solidFill>
                          <a:effectLst/>
                          <a:latin typeface="+mn-lt"/>
                          <a:ea typeface="+mn-ea"/>
                          <a:cs typeface="+mn-ea"/>
                          <a:sym typeface="+mn-lt"/>
                        </a:rPr>
                        <a:t>个人金融信息保护策略应经过公司决策层批准和发布，并向员工和第三方进行宣贯，确保相关人员能够明确的掌握、贯彻安全策略。</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信息技术委员会、信息安全管理室</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个人金融信息安全保护策略无法有效贯彻落实。</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定期</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手动</a:t>
                      </a:r>
                    </a:p>
                  </a:txBody>
                  <a:tcPr marL="8994" marR="8994" marT="8994"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87059339"/>
                  </a:ext>
                </a:extLst>
              </a:tr>
              <a:tr h="430254">
                <a:tc rowSpan="3">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C02.</a:t>
                      </a:r>
                      <a:r>
                        <a:rPr lang="zh-CN" altLang="en-US" sz="700" b="0" i="0" u="none" strike="noStrike" dirty="0">
                          <a:solidFill>
                            <a:srgbClr val="000000"/>
                          </a:solidFill>
                          <a:effectLst/>
                          <a:latin typeface="+mn-lt"/>
                          <a:ea typeface="+mn-ea"/>
                          <a:cs typeface="+mn-ea"/>
                          <a:sym typeface="+mn-lt"/>
                        </a:rPr>
                        <a:t>个人金融信息资产管理</a:t>
                      </a:r>
                    </a:p>
                  </a:txBody>
                  <a:tcPr marL="8994" marR="8994" marT="8994"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C02A.</a:t>
                      </a:r>
                      <a:r>
                        <a:rPr lang="zh-CN" altLang="en-US" sz="700" b="0" i="0" u="none" strike="noStrike" dirty="0">
                          <a:solidFill>
                            <a:srgbClr val="000000"/>
                          </a:solidFill>
                          <a:effectLst/>
                          <a:latin typeface="+mn-lt"/>
                          <a:ea typeface="+mn-ea"/>
                          <a:cs typeface="+mn-ea"/>
                          <a:sym typeface="+mn-lt"/>
                        </a:rPr>
                        <a:t>个人金融信息分类与分级</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1.</a:t>
                      </a:r>
                      <a:r>
                        <a:rPr lang="zh-CN" altLang="en-US" sz="700" b="0" i="0" u="none" strike="noStrike" dirty="0">
                          <a:solidFill>
                            <a:srgbClr val="000000"/>
                          </a:solidFill>
                          <a:effectLst/>
                          <a:latin typeface="+mn-lt"/>
                          <a:ea typeface="+mn-ea"/>
                          <a:cs typeface="+mn-ea"/>
                          <a:sym typeface="+mn-lt"/>
                        </a:rPr>
                        <a:t>应建立个人金融信息分类分级标准，对公司内部个人金融信息进行分类与分级。</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信息安全管理室</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个人金融信息采取的保护措施和保护对象的选择不恰当。</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不定期</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手动</a:t>
                      </a:r>
                    </a:p>
                  </a:txBody>
                  <a:tcPr marL="8994" marR="8994" marT="8994"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30622556"/>
                  </a:ext>
                </a:extLst>
              </a:tr>
              <a:tr h="536189">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C02B.</a:t>
                      </a:r>
                      <a:r>
                        <a:rPr lang="zh-CN" altLang="en-US" sz="700" b="0" i="0" u="none" strike="noStrike" dirty="0">
                          <a:solidFill>
                            <a:srgbClr val="000000"/>
                          </a:solidFill>
                          <a:effectLst/>
                          <a:latin typeface="+mn-lt"/>
                          <a:ea typeface="+mn-ea"/>
                          <a:cs typeface="+mn-ea"/>
                          <a:sym typeface="+mn-lt"/>
                        </a:rPr>
                        <a:t>个人金融信息识别与登记</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1.</a:t>
                      </a:r>
                      <a:r>
                        <a:rPr lang="zh-CN" altLang="en-US" sz="700" b="0" i="0" u="none" strike="noStrike" dirty="0">
                          <a:solidFill>
                            <a:srgbClr val="000000"/>
                          </a:solidFill>
                          <a:effectLst/>
                          <a:latin typeface="+mn-lt"/>
                          <a:ea typeface="+mn-ea"/>
                          <a:cs typeface="+mn-ea"/>
                          <a:sym typeface="+mn-lt"/>
                        </a:rPr>
                        <a:t>遵循个人金融信息建立与维护流程，识别本部门的个人金融信息，对个人金融信息资产的分布情况和安全等级在</a:t>
                      </a:r>
                      <a:r>
                        <a:rPr lang="en-US" altLang="zh-CN" sz="700" b="0" i="0" u="none" strike="noStrike" dirty="0">
                          <a:solidFill>
                            <a:srgbClr val="000000"/>
                          </a:solidFill>
                          <a:effectLst/>
                          <a:latin typeface="+mn-lt"/>
                          <a:ea typeface="+mn-ea"/>
                          <a:cs typeface="+mn-ea"/>
                          <a:sym typeface="+mn-lt"/>
                        </a:rPr>
                        <a:t>《</a:t>
                      </a:r>
                      <a:r>
                        <a:rPr lang="zh-CN" altLang="en-US" sz="700" b="0" i="0" u="none" strike="noStrike" dirty="0">
                          <a:solidFill>
                            <a:srgbClr val="000000"/>
                          </a:solidFill>
                          <a:effectLst/>
                          <a:latin typeface="+mn-lt"/>
                          <a:ea typeface="+mn-ea"/>
                          <a:cs typeface="+mn-ea"/>
                          <a:sym typeface="+mn-lt"/>
                        </a:rPr>
                        <a:t>个人金融信息资产清单</a:t>
                      </a:r>
                      <a:r>
                        <a:rPr lang="en-US" altLang="zh-CN" sz="700" b="0" i="0" u="none" strike="noStrike" dirty="0">
                          <a:solidFill>
                            <a:srgbClr val="000000"/>
                          </a:solidFill>
                          <a:effectLst/>
                          <a:latin typeface="+mn-lt"/>
                          <a:ea typeface="+mn-ea"/>
                          <a:cs typeface="+mn-ea"/>
                          <a:sym typeface="+mn-lt"/>
                        </a:rPr>
                        <a:t>》</a:t>
                      </a:r>
                      <a:r>
                        <a:rPr lang="zh-CN" altLang="en-US" sz="700" b="0" i="0" u="none" strike="noStrike" dirty="0">
                          <a:solidFill>
                            <a:srgbClr val="000000"/>
                          </a:solidFill>
                          <a:effectLst/>
                          <a:latin typeface="+mn-lt"/>
                          <a:ea typeface="+mn-ea"/>
                          <a:cs typeface="+mn-ea"/>
                          <a:sym typeface="+mn-lt"/>
                        </a:rPr>
                        <a:t>中进行登记，并定期进行审核和更新。</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行内各部门各条线</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个人金融信息保护对象的选择不恰当。</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不定期</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手动</a:t>
                      </a:r>
                    </a:p>
                  </a:txBody>
                  <a:tcPr marL="8994" marR="8994" marT="8994"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75868034"/>
                  </a:ext>
                </a:extLst>
              </a:tr>
              <a:tr h="324318">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C02C.</a:t>
                      </a:r>
                      <a:r>
                        <a:rPr lang="zh-CN" altLang="en-US" sz="700" b="0" i="0" u="none" strike="noStrike" dirty="0">
                          <a:solidFill>
                            <a:srgbClr val="000000"/>
                          </a:solidFill>
                          <a:effectLst/>
                          <a:latin typeface="+mn-lt"/>
                          <a:ea typeface="+mn-ea"/>
                          <a:cs typeface="+mn-ea"/>
                          <a:sym typeface="+mn-lt"/>
                        </a:rPr>
                        <a:t>个人金融信息风险管理</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1.</a:t>
                      </a:r>
                      <a:r>
                        <a:rPr lang="zh-CN" altLang="en-US" sz="700" b="0" i="0" u="none" strike="noStrike" dirty="0">
                          <a:solidFill>
                            <a:srgbClr val="000000"/>
                          </a:solidFill>
                          <a:effectLst/>
                          <a:latin typeface="+mn-lt"/>
                          <a:ea typeface="+mn-ea"/>
                          <a:cs typeface="+mn-ea"/>
                          <a:sym typeface="+mn-lt"/>
                        </a:rPr>
                        <a:t>开展对个人金融信息的风险评估，识别个人金融信息面临的风险，并落实相应的保护措施。</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信息安全管理室</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个人金融信息采取的保护措施选择不恰当。</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不定期</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手动</a:t>
                      </a:r>
                    </a:p>
                  </a:txBody>
                  <a:tcPr marL="8994" marR="8994" marT="8994"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39488944"/>
                  </a:ext>
                </a:extLst>
              </a:tr>
              <a:tr h="50952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C03.</a:t>
                      </a:r>
                      <a:r>
                        <a:rPr lang="zh-CN" altLang="en-US" sz="700" b="0" i="0" u="none" strike="noStrike" dirty="0">
                          <a:solidFill>
                            <a:srgbClr val="000000"/>
                          </a:solidFill>
                          <a:effectLst/>
                          <a:latin typeface="+mn-lt"/>
                          <a:ea typeface="+mn-ea"/>
                          <a:cs typeface="+mn-ea"/>
                          <a:sym typeface="+mn-lt"/>
                        </a:rPr>
                        <a:t>个人金融信息保护组织</a:t>
                      </a:r>
                    </a:p>
                  </a:txBody>
                  <a:tcPr marL="8994" marR="8994" marT="8994"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a:solidFill>
                            <a:srgbClr val="000000"/>
                          </a:solidFill>
                          <a:effectLst/>
                          <a:latin typeface="+mn-lt"/>
                          <a:ea typeface="+mn-ea"/>
                          <a:cs typeface="+mn-ea"/>
                          <a:sym typeface="+mn-lt"/>
                        </a:rPr>
                        <a:t>C03A.</a:t>
                      </a:r>
                      <a:r>
                        <a:rPr lang="zh-CN" altLang="en-US" sz="700" b="0" i="0" u="none" strike="noStrike">
                          <a:solidFill>
                            <a:srgbClr val="000000"/>
                          </a:solidFill>
                          <a:effectLst/>
                          <a:latin typeface="+mn-lt"/>
                          <a:ea typeface="+mn-ea"/>
                          <a:cs typeface="+mn-ea"/>
                          <a:sym typeface="+mn-lt"/>
                        </a:rPr>
                        <a:t>组织与职责</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1.</a:t>
                      </a:r>
                      <a:r>
                        <a:rPr lang="zh-CN" altLang="en-US" sz="700" b="0" i="0" u="none" strike="noStrike" dirty="0">
                          <a:solidFill>
                            <a:srgbClr val="000000"/>
                          </a:solidFill>
                          <a:effectLst/>
                          <a:latin typeface="+mn-lt"/>
                          <a:ea typeface="+mn-ea"/>
                          <a:cs typeface="+mn-ea"/>
                          <a:sym typeface="+mn-lt"/>
                        </a:rPr>
                        <a:t>依据</a:t>
                      </a:r>
                      <a:r>
                        <a:rPr lang="en-US" altLang="zh-CN" sz="700" b="0" i="0" u="none" strike="noStrike" dirty="0">
                          <a:solidFill>
                            <a:srgbClr val="000000"/>
                          </a:solidFill>
                          <a:effectLst/>
                          <a:latin typeface="+mn-lt"/>
                          <a:ea typeface="+mn-ea"/>
                          <a:cs typeface="+mn-ea"/>
                          <a:sym typeface="+mn-lt"/>
                        </a:rPr>
                        <a:t>《XXXX-03-17-01-</a:t>
                      </a:r>
                      <a:r>
                        <a:rPr lang="zh-CN" altLang="en-US" sz="700" b="0" i="0" u="none" strike="noStrike" dirty="0">
                          <a:solidFill>
                            <a:srgbClr val="000000"/>
                          </a:solidFill>
                          <a:effectLst/>
                          <a:latin typeface="+mn-lt"/>
                          <a:ea typeface="+mn-ea"/>
                          <a:cs typeface="+mn-ea"/>
                          <a:sym typeface="+mn-lt"/>
                        </a:rPr>
                        <a:t>个人金融信息安全保护管理办法</a:t>
                      </a:r>
                      <a:r>
                        <a:rPr lang="en-US" altLang="zh-CN" sz="700" b="0" i="0" u="none" strike="noStrike" dirty="0">
                          <a:solidFill>
                            <a:srgbClr val="000000"/>
                          </a:solidFill>
                          <a:effectLst/>
                          <a:latin typeface="+mn-lt"/>
                          <a:ea typeface="+mn-ea"/>
                          <a:cs typeface="+mn-ea"/>
                          <a:sym typeface="+mn-lt"/>
                        </a:rPr>
                        <a:t>》</a:t>
                      </a:r>
                      <a:r>
                        <a:rPr lang="zh-CN" altLang="en-US" sz="700" b="0" i="0" u="none" strike="noStrike" dirty="0">
                          <a:solidFill>
                            <a:srgbClr val="000000"/>
                          </a:solidFill>
                          <a:effectLst/>
                          <a:latin typeface="+mn-lt"/>
                          <a:ea typeface="+mn-ea"/>
                          <a:cs typeface="+mn-ea"/>
                          <a:sym typeface="+mn-lt"/>
                        </a:rPr>
                        <a:t>，明确各部门对于个人金融信息安全保护的职责。</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信息技术委员会、信息安全管理室</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个人金融信息安全保护工作难以有效落实。</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定期</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手动</a:t>
                      </a:r>
                    </a:p>
                  </a:txBody>
                  <a:tcPr marL="8994" marR="8994" marT="8994"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52450617"/>
                  </a:ext>
                </a:extLst>
              </a:tr>
              <a:tr h="748059">
                <a:tc rowSpan="2">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a:solidFill>
                            <a:srgbClr val="000000"/>
                          </a:solidFill>
                          <a:effectLst/>
                          <a:latin typeface="+mn-lt"/>
                          <a:ea typeface="+mn-ea"/>
                          <a:cs typeface="+mn-ea"/>
                          <a:sym typeface="+mn-lt"/>
                        </a:rPr>
                        <a:t>C04.</a:t>
                      </a:r>
                      <a:r>
                        <a:rPr lang="zh-CN" altLang="en-US" sz="700" b="0" i="0" u="none" strike="noStrike">
                          <a:solidFill>
                            <a:srgbClr val="000000"/>
                          </a:solidFill>
                          <a:effectLst/>
                          <a:latin typeface="+mn-lt"/>
                          <a:ea typeface="+mn-ea"/>
                          <a:cs typeface="+mn-ea"/>
                          <a:sym typeface="+mn-lt"/>
                        </a:rPr>
                        <a:t>岗位角色与权限</a:t>
                      </a:r>
                    </a:p>
                  </a:txBody>
                  <a:tcPr marL="8994" marR="8994" marT="8994" marB="0" anchor="ctr">
                    <a:lnL w="12700" cap="flat" cmpd="sng" algn="ctr">
                      <a:solidFill>
                        <a:srgbClr val="000000"/>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a:solidFill>
                            <a:srgbClr val="000000"/>
                          </a:solidFill>
                          <a:effectLst/>
                          <a:latin typeface="+mn-lt"/>
                          <a:ea typeface="+mn-ea"/>
                          <a:cs typeface="+mn-ea"/>
                          <a:sym typeface="+mn-lt"/>
                        </a:rPr>
                        <a:t>C04A.</a:t>
                      </a:r>
                      <a:r>
                        <a:rPr lang="zh-CN" altLang="en-US" sz="700" b="0" i="0" u="none" strike="noStrike">
                          <a:solidFill>
                            <a:srgbClr val="000000"/>
                          </a:solidFill>
                          <a:effectLst/>
                          <a:latin typeface="+mn-lt"/>
                          <a:ea typeface="+mn-ea"/>
                          <a:cs typeface="+mn-ea"/>
                          <a:sym typeface="+mn-lt"/>
                        </a:rPr>
                        <a:t>职责分离</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a:solidFill>
                            <a:srgbClr val="000000"/>
                          </a:solidFill>
                          <a:effectLst/>
                          <a:latin typeface="+mn-lt"/>
                          <a:ea typeface="+mn-ea"/>
                          <a:cs typeface="+mn-ea"/>
                          <a:sym typeface="+mn-lt"/>
                        </a:rPr>
                        <a:t>1.</a:t>
                      </a:r>
                      <a:r>
                        <a:rPr lang="zh-CN" altLang="en-US" sz="700" b="0" i="0" u="none" strike="noStrike">
                          <a:solidFill>
                            <a:srgbClr val="000000"/>
                          </a:solidFill>
                          <a:effectLst/>
                          <a:latin typeface="+mn-lt"/>
                          <a:ea typeface="+mn-ea"/>
                          <a:cs typeface="+mn-ea"/>
                          <a:sym typeface="+mn-lt"/>
                        </a:rPr>
                        <a:t>应按照管理、生产维护、检查稽核互斥的原则，对本部门的关键岗位和互斥岗位，进行职责分离，合理设置相应岗位。</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行内各部门各条线</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权限的滥用、授权过度、造假舞弊等问题，增加了违规操作监控和检查的难度，增加了个人金融信息泄露的风险。</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不定期</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a:solidFill>
                            <a:srgbClr val="000000"/>
                          </a:solidFill>
                          <a:effectLst/>
                          <a:latin typeface="+mn-lt"/>
                          <a:ea typeface="+mn-ea"/>
                          <a:cs typeface="+mn-ea"/>
                          <a:sym typeface="+mn-lt"/>
                        </a:rPr>
                        <a:t>手动</a:t>
                      </a:r>
                    </a:p>
                  </a:txBody>
                  <a:tcPr marL="8994" marR="8994" marT="8994"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8133636"/>
                  </a:ext>
                </a:extLst>
              </a:tr>
              <a:tr h="748059">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sz="700" b="0" i="0" u="none" strike="noStrike">
                          <a:solidFill>
                            <a:srgbClr val="000000"/>
                          </a:solidFill>
                          <a:effectLst/>
                          <a:latin typeface="+mn-lt"/>
                          <a:ea typeface="+mn-ea"/>
                          <a:cs typeface="+mn-ea"/>
                          <a:sym typeface="+mn-lt"/>
                        </a:rPr>
                        <a:t>C04B.</a:t>
                      </a:r>
                      <a:r>
                        <a:rPr lang="zh-CN" altLang="en-US" sz="700" b="0" i="0" u="none" strike="noStrike">
                          <a:solidFill>
                            <a:srgbClr val="000000"/>
                          </a:solidFill>
                          <a:effectLst/>
                          <a:latin typeface="+mn-lt"/>
                          <a:ea typeface="+mn-ea"/>
                          <a:cs typeface="+mn-ea"/>
                          <a:sym typeface="+mn-lt"/>
                        </a:rPr>
                        <a:t>最小权限</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en-US" altLang="zh-CN" sz="700" b="0" i="0" u="none" strike="noStrike" dirty="0">
                          <a:solidFill>
                            <a:srgbClr val="000000"/>
                          </a:solidFill>
                          <a:effectLst/>
                          <a:latin typeface="+mn-lt"/>
                          <a:ea typeface="+mn-ea"/>
                          <a:cs typeface="+mn-ea"/>
                          <a:sym typeface="+mn-lt"/>
                        </a:rPr>
                        <a:t>1.</a:t>
                      </a:r>
                      <a:r>
                        <a:rPr lang="zh-CN" altLang="en-US" sz="700" b="0" i="0" u="none" strike="noStrike" dirty="0">
                          <a:solidFill>
                            <a:srgbClr val="000000"/>
                          </a:solidFill>
                          <a:effectLst/>
                          <a:latin typeface="+mn-lt"/>
                          <a:ea typeface="+mn-ea"/>
                          <a:cs typeface="+mn-ea"/>
                          <a:sym typeface="+mn-lt"/>
                        </a:rPr>
                        <a:t>根据岗位职责，合理分配个人金融信息的访问权限，用户所授予的权限应为满足其岗位角色所进行工作的最小权限。</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行内各部门各条线</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权限的滥用、授权过度、造假舞弊等问题，增加了违规操作监控和检查的难度，增加了个人金融信息泄露的风险。</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不定期</a:t>
                      </a:r>
                    </a:p>
                  </a:txBody>
                  <a:tcPr marL="8994" marR="8994" marT="8994" marB="0" anchor="ctr">
                    <a:lnL w="9525" cap="flat" cmpd="sng" algn="ctr">
                      <a:solidFill>
                        <a:srgbClr val="FFFFFF">
                          <a:lumMod val="65000"/>
                        </a:srgbClr>
                      </a:solidFill>
                      <a:prstDash val="solid"/>
                      <a:round/>
                      <a:headEnd type="none" w="med" len="med"/>
                      <a:tailEnd type="none" w="med" len="med"/>
                    </a:lnL>
                    <a:lnR w="9525" cap="flat" cmpd="sng" algn="ctr">
                      <a:solidFill>
                        <a:srgbClr val="FFFFFF">
                          <a:lumMod val="65000"/>
                        </a:srgbClr>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l" fontAlgn="ctr"/>
                      <a:r>
                        <a:rPr lang="zh-CN" altLang="en-US" sz="700" b="0" i="0" u="none" strike="noStrike" dirty="0">
                          <a:solidFill>
                            <a:srgbClr val="000000"/>
                          </a:solidFill>
                          <a:effectLst/>
                          <a:latin typeface="+mn-lt"/>
                          <a:ea typeface="+mn-ea"/>
                          <a:cs typeface="+mn-ea"/>
                          <a:sym typeface="+mn-lt"/>
                        </a:rPr>
                        <a:t>手动</a:t>
                      </a:r>
                    </a:p>
                  </a:txBody>
                  <a:tcPr marL="8994" marR="8994" marT="8994" marB="0" anchor="ctr">
                    <a:lnL w="9525" cap="flat" cmpd="sng" algn="ctr">
                      <a:solidFill>
                        <a:srgbClr val="FFFFFF">
                          <a:lumMod val="6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28527504"/>
                  </a:ext>
                </a:extLst>
              </a:tr>
            </a:tbl>
          </a:graphicData>
        </a:graphic>
      </p:graphicFrame>
      <p:sp>
        <p:nvSpPr>
          <p:cNvPr id="61" name="箭头: 右 21">
            <a:extLst>
              <a:ext uri="{FF2B5EF4-FFF2-40B4-BE49-F238E27FC236}">
                <a16:creationId xmlns:a16="http://schemas.microsoft.com/office/drawing/2014/main" id="{B358D0D7-231F-4981-B6DA-CF87EE84FEF3}"/>
              </a:ext>
            </a:extLst>
          </p:cNvPr>
          <p:cNvSpPr/>
          <p:nvPr/>
        </p:nvSpPr>
        <p:spPr>
          <a:xfrm>
            <a:off x="7119415" y="1410148"/>
            <a:ext cx="362864" cy="317539"/>
          </a:xfrm>
          <a:prstGeom prst="rightArrow">
            <a:avLst/>
          </a:prstGeom>
          <a:solidFill>
            <a:srgbClr val="2D537A"/>
          </a:solidFill>
          <a:ln w="19050" cap="flat" cmpd="sng" algn="ctr">
            <a:noFill/>
            <a:prstDash val="solid"/>
          </a:ln>
          <a:effectLst/>
        </p:spPr>
        <p:txBody>
          <a:bodyPr rtlCol="0" anchor="ctr"/>
          <a:lstStyle/>
          <a:p>
            <a:pPr algn="ctr" defTabSz="1097280"/>
            <a:endParaRPr lang="zh-CN" altLang="en-US" sz="1200" kern="0" dirty="0">
              <a:solidFill>
                <a:srgbClr val="FFFFFF"/>
              </a:solidFill>
              <a:latin typeface="Arial"/>
              <a:ea typeface="微软雅黑"/>
              <a:cs typeface="+mn-ea"/>
              <a:sym typeface="+mn-lt"/>
            </a:endParaRPr>
          </a:p>
        </p:txBody>
      </p:sp>
      <p:sp>
        <p:nvSpPr>
          <p:cNvPr id="62" name="矩形 2">
            <a:extLst>
              <a:ext uri="{FF2B5EF4-FFF2-40B4-BE49-F238E27FC236}">
                <a16:creationId xmlns:a16="http://schemas.microsoft.com/office/drawing/2014/main" id="{6C173017-3D44-406D-B401-64AD8D823F08}"/>
              </a:ext>
            </a:extLst>
          </p:cNvPr>
          <p:cNvSpPr>
            <a:spLocks noChangeArrowheads="1"/>
          </p:cNvSpPr>
          <p:nvPr/>
        </p:nvSpPr>
        <p:spPr bwMode="auto">
          <a:xfrm>
            <a:off x="6298144" y="1285838"/>
            <a:ext cx="657280" cy="461665"/>
          </a:xfrm>
          <a:prstGeom prst="rect">
            <a:avLst/>
          </a:prstGeom>
          <a:noFill/>
          <a:ln w="9525">
            <a:solidFill>
              <a:srgbClr val="184170">
                <a:lumMod val="75000"/>
              </a:srgbClr>
            </a:solidFill>
            <a:miter lim="800000"/>
            <a:headEnd/>
            <a:tailEnd/>
          </a:ln>
        </p:spPr>
        <p:txBody>
          <a:bodyPr wrap="square">
            <a:spAutoFit/>
          </a:bodyPr>
          <a:lstStyle>
            <a:lvl1pPr marL="342900" indent="-342900">
              <a:defRPr sz="2200">
                <a:solidFill>
                  <a:schemeClr val="tx1"/>
                </a:solidFill>
                <a:latin typeface="Arial" panose="020B0604020202020204" pitchFamily="34" charset="0"/>
                <a:ea typeface="宋体" panose="02010600030101010101" pitchFamily="2" charset="-122"/>
              </a:defRPr>
            </a:lvl1pPr>
            <a:lvl2pPr>
              <a:defRPr sz="2200">
                <a:solidFill>
                  <a:schemeClr val="tx1"/>
                </a:solidFill>
                <a:latin typeface="Arial" panose="020B0604020202020204" pitchFamily="34" charset="0"/>
                <a:ea typeface="宋体" panose="02010600030101010101" pitchFamily="2" charset="-122"/>
              </a:defRPr>
            </a:lvl2pPr>
            <a:lvl3pPr>
              <a:defRPr sz="2200">
                <a:solidFill>
                  <a:schemeClr val="tx1"/>
                </a:solidFill>
                <a:latin typeface="Arial" panose="020B0604020202020204" pitchFamily="34" charset="0"/>
                <a:ea typeface="宋体" panose="02010600030101010101" pitchFamily="2" charset="-122"/>
              </a:defRPr>
            </a:lvl3pPr>
            <a:lvl4pPr>
              <a:defRPr sz="2200">
                <a:solidFill>
                  <a:schemeClr val="tx1"/>
                </a:solidFill>
                <a:latin typeface="Arial" panose="020B0604020202020204" pitchFamily="34" charset="0"/>
                <a:ea typeface="宋体" panose="02010600030101010101" pitchFamily="2" charset="-122"/>
              </a:defRPr>
            </a:lvl4pPr>
            <a:lvl5pPr>
              <a:defRPr sz="2200">
                <a:solidFill>
                  <a:schemeClr val="tx1"/>
                </a:solidFill>
                <a:latin typeface="Arial" panose="020B0604020202020204" pitchFamily="34" charset="0"/>
                <a:ea typeface="宋体" panose="02010600030101010101" pitchFamily="2" charset="-122"/>
              </a:defRPr>
            </a:lvl5pPr>
            <a:lvl6pPr marL="22828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6pPr>
            <a:lvl7pPr marL="27400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7pPr>
            <a:lvl8pPr marL="31972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8pPr>
            <a:lvl9pPr marL="36544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9pPr>
          </a:lstStyle>
          <a:p>
            <a:pPr marL="0" marR="0" lvl="0" indent="0" defTabSz="685800" eaLnBrk="0" fontAlgn="auto" latinLnBrk="0" hangingPunct="0">
              <a:lnSpc>
                <a:spcPct val="100000"/>
              </a:lnSpc>
              <a:spcBef>
                <a:spcPts val="0"/>
              </a:spcBef>
              <a:spcAft>
                <a:spcPts val="0"/>
              </a:spcAft>
              <a:buClr>
                <a:srgbClr val="008BC9">
                  <a:lumMod val="75000"/>
                </a:srgbClr>
              </a:buClr>
              <a:buSzPct val="80000"/>
              <a:buFontTx/>
              <a:buNone/>
              <a:tabLst/>
              <a:defRPr/>
            </a:pPr>
            <a:r>
              <a:rPr kumimoji="0" lang="zh-CN" altLang="en-US" sz="1200" b="0" i="0" u="none" strike="noStrike" kern="0" cap="none" spc="0" normalizeH="0" baseline="0" noProof="0" dirty="0">
                <a:ln>
                  <a:noFill/>
                </a:ln>
                <a:solidFill>
                  <a:srgbClr val="000000"/>
                </a:solidFill>
                <a:effectLst/>
                <a:uLnTx/>
                <a:uFillTx/>
                <a:latin typeface="Arial"/>
                <a:ea typeface="微软雅黑"/>
                <a:cs typeface="+mn-ea"/>
                <a:sym typeface="+mn-lt"/>
              </a:rPr>
              <a:t>确定考核部门</a:t>
            </a:r>
            <a:endParaRPr kumimoji="0" lang="en-US" altLang="zh-CN" sz="1200" b="0" i="0" u="none" strike="noStrike" kern="0" cap="none" spc="0" normalizeH="0" baseline="0" noProof="0" dirty="0">
              <a:ln>
                <a:noFill/>
              </a:ln>
              <a:solidFill>
                <a:srgbClr val="000000"/>
              </a:solidFill>
              <a:effectLst/>
              <a:uLnTx/>
              <a:uFillTx/>
              <a:latin typeface="Arial"/>
              <a:ea typeface="微软雅黑"/>
              <a:cs typeface="+mn-ea"/>
              <a:sym typeface="+mn-lt"/>
            </a:endParaRPr>
          </a:p>
        </p:txBody>
      </p:sp>
      <p:sp>
        <p:nvSpPr>
          <p:cNvPr id="63" name="矩形 2">
            <a:extLst>
              <a:ext uri="{FF2B5EF4-FFF2-40B4-BE49-F238E27FC236}">
                <a16:creationId xmlns:a16="http://schemas.microsoft.com/office/drawing/2014/main" id="{5D6F26F1-6213-4BF2-836B-4EE18E58A62A}"/>
              </a:ext>
            </a:extLst>
          </p:cNvPr>
          <p:cNvSpPr>
            <a:spLocks noChangeArrowheads="1"/>
          </p:cNvSpPr>
          <p:nvPr/>
        </p:nvSpPr>
        <p:spPr bwMode="auto">
          <a:xfrm>
            <a:off x="7646270" y="1288077"/>
            <a:ext cx="1055132" cy="461665"/>
          </a:xfrm>
          <a:prstGeom prst="rect">
            <a:avLst/>
          </a:prstGeom>
          <a:noFill/>
          <a:ln w="9525">
            <a:solidFill>
              <a:srgbClr val="184170">
                <a:lumMod val="75000"/>
              </a:srgbClr>
            </a:solidFill>
            <a:miter lim="800000"/>
            <a:headEnd/>
            <a:tailEnd/>
          </a:ln>
        </p:spPr>
        <p:txBody>
          <a:bodyPr wrap="square">
            <a:spAutoFit/>
          </a:bodyPr>
          <a:lstStyle>
            <a:lvl1pPr marL="342900" indent="-342900">
              <a:defRPr sz="2200">
                <a:solidFill>
                  <a:schemeClr val="tx1"/>
                </a:solidFill>
                <a:latin typeface="Arial" panose="020B0604020202020204" pitchFamily="34" charset="0"/>
                <a:ea typeface="宋体" panose="02010600030101010101" pitchFamily="2" charset="-122"/>
              </a:defRPr>
            </a:lvl1pPr>
            <a:lvl2pPr>
              <a:defRPr sz="2200">
                <a:solidFill>
                  <a:schemeClr val="tx1"/>
                </a:solidFill>
                <a:latin typeface="Arial" panose="020B0604020202020204" pitchFamily="34" charset="0"/>
                <a:ea typeface="宋体" panose="02010600030101010101" pitchFamily="2" charset="-122"/>
              </a:defRPr>
            </a:lvl2pPr>
            <a:lvl3pPr>
              <a:defRPr sz="2200">
                <a:solidFill>
                  <a:schemeClr val="tx1"/>
                </a:solidFill>
                <a:latin typeface="Arial" panose="020B0604020202020204" pitchFamily="34" charset="0"/>
                <a:ea typeface="宋体" panose="02010600030101010101" pitchFamily="2" charset="-122"/>
              </a:defRPr>
            </a:lvl3pPr>
            <a:lvl4pPr>
              <a:defRPr sz="2200">
                <a:solidFill>
                  <a:schemeClr val="tx1"/>
                </a:solidFill>
                <a:latin typeface="Arial" panose="020B0604020202020204" pitchFamily="34" charset="0"/>
                <a:ea typeface="宋体" panose="02010600030101010101" pitchFamily="2" charset="-122"/>
              </a:defRPr>
            </a:lvl4pPr>
            <a:lvl5pPr>
              <a:defRPr sz="2200">
                <a:solidFill>
                  <a:schemeClr val="tx1"/>
                </a:solidFill>
                <a:latin typeface="Arial" panose="020B0604020202020204" pitchFamily="34" charset="0"/>
                <a:ea typeface="宋体" panose="02010600030101010101" pitchFamily="2" charset="-122"/>
              </a:defRPr>
            </a:lvl5pPr>
            <a:lvl6pPr marL="22828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6pPr>
            <a:lvl7pPr marL="27400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7pPr>
            <a:lvl8pPr marL="31972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8pPr>
            <a:lvl9pPr marL="36544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9pPr>
          </a:lstStyle>
          <a:p>
            <a:pPr marL="0" marR="0" lvl="0" indent="0" defTabSz="685800" eaLnBrk="0" fontAlgn="auto" latinLnBrk="0" hangingPunct="0">
              <a:lnSpc>
                <a:spcPct val="100000"/>
              </a:lnSpc>
              <a:spcBef>
                <a:spcPts val="0"/>
              </a:spcBef>
              <a:spcAft>
                <a:spcPts val="0"/>
              </a:spcAft>
              <a:buClr>
                <a:srgbClr val="008BC9">
                  <a:lumMod val="75000"/>
                </a:srgbClr>
              </a:buClr>
              <a:buSzPct val="80000"/>
              <a:buFontTx/>
              <a:buNone/>
              <a:tabLst/>
              <a:defRPr/>
            </a:pPr>
            <a:r>
              <a:rPr kumimoji="0" lang="zh-CN" altLang="en-US" sz="1200" b="0" i="0" u="none" strike="noStrike" kern="0" cap="none" spc="0" normalizeH="0" baseline="0" noProof="0" dirty="0">
                <a:ln>
                  <a:noFill/>
                </a:ln>
                <a:solidFill>
                  <a:srgbClr val="000000"/>
                </a:solidFill>
                <a:effectLst/>
                <a:uLnTx/>
                <a:uFillTx/>
                <a:latin typeface="Arial"/>
                <a:ea typeface="微软雅黑"/>
                <a:cs typeface="+mn-ea"/>
                <a:sym typeface="+mn-lt"/>
              </a:rPr>
              <a:t>确定控制频度和类型</a:t>
            </a:r>
            <a:endParaRPr kumimoji="0" lang="en-US" altLang="zh-CN" sz="1200" b="0" i="0" u="none" strike="noStrike" kern="0" cap="none" spc="0" normalizeH="0" baseline="0" noProof="0" dirty="0">
              <a:ln>
                <a:noFill/>
              </a:ln>
              <a:solidFill>
                <a:srgbClr val="000000"/>
              </a:solidFill>
              <a:effectLst/>
              <a:uLnTx/>
              <a:uFillTx/>
              <a:latin typeface="Arial"/>
              <a:ea typeface="微软雅黑"/>
              <a:cs typeface="+mn-ea"/>
              <a:sym typeface="+mn-lt"/>
            </a:endParaRPr>
          </a:p>
        </p:txBody>
      </p:sp>
      <p:sp>
        <p:nvSpPr>
          <p:cNvPr id="64" name="矩形 2">
            <a:extLst>
              <a:ext uri="{FF2B5EF4-FFF2-40B4-BE49-F238E27FC236}">
                <a16:creationId xmlns:a16="http://schemas.microsoft.com/office/drawing/2014/main" id="{39908ECE-BCEC-4F09-8BE1-0044DE18841D}"/>
              </a:ext>
            </a:extLst>
          </p:cNvPr>
          <p:cNvSpPr>
            <a:spLocks noChangeArrowheads="1"/>
          </p:cNvSpPr>
          <p:nvPr/>
        </p:nvSpPr>
        <p:spPr bwMode="auto">
          <a:xfrm>
            <a:off x="9392248" y="1285838"/>
            <a:ext cx="677025" cy="461665"/>
          </a:xfrm>
          <a:prstGeom prst="rect">
            <a:avLst/>
          </a:prstGeom>
          <a:noFill/>
          <a:ln w="9525">
            <a:solidFill>
              <a:srgbClr val="184170">
                <a:lumMod val="75000"/>
              </a:srgbClr>
            </a:solidFill>
            <a:miter lim="800000"/>
            <a:headEnd/>
            <a:tailEnd/>
          </a:ln>
        </p:spPr>
        <p:txBody>
          <a:bodyPr wrap="square">
            <a:spAutoFit/>
          </a:bodyPr>
          <a:lstStyle>
            <a:lvl1pPr marL="342900" indent="-342900">
              <a:defRPr sz="2200">
                <a:solidFill>
                  <a:schemeClr val="tx1"/>
                </a:solidFill>
                <a:latin typeface="Arial" panose="020B0604020202020204" pitchFamily="34" charset="0"/>
                <a:ea typeface="宋体" panose="02010600030101010101" pitchFamily="2" charset="-122"/>
              </a:defRPr>
            </a:lvl1pPr>
            <a:lvl2pPr>
              <a:defRPr sz="2200">
                <a:solidFill>
                  <a:schemeClr val="tx1"/>
                </a:solidFill>
                <a:latin typeface="Arial" panose="020B0604020202020204" pitchFamily="34" charset="0"/>
                <a:ea typeface="宋体" panose="02010600030101010101" pitchFamily="2" charset="-122"/>
              </a:defRPr>
            </a:lvl2pPr>
            <a:lvl3pPr>
              <a:defRPr sz="2200">
                <a:solidFill>
                  <a:schemeClr val="tx1"/>
                </a:solidFill>
                <a:latin typeface="Arial" panose="020B0604020202020204" pitchFamily="34" charset="0"/>
                <a:ea typeface="宋体" panose="02010600030101010101" pitchFamily="2" charset="-122"/>
              </a:defRPr>
            </a:lvl3pPr>
            <a:lvl4pPr>
              <a:defRPr sz="2200">
                <a:solidFill>
                  <a:schemeClr val="tx1"/>
                </a:solidFill>
                <a:latin typeface="Arial" panose="020B0604020202020204" pitchFamily="34" charset="0"/>
                <a:ea typeface="宋体" panose="02010600030101010101" pitchFamily="2" charset="-122"/>
              </a:defRPr>
            </a:lvl4pPr>
            <a:lvl5pPr>
              <a:defRPr sz="2200">
                <a:solidFill>
                  <a:schemeClr val="tx1"/>
                </a:solidFill>
                <a:latin typeface="Arial" panose="020B0604020202020204" pitchFamily="34" charset="0"/>
                <a:ea typeface="宋体" panose="02010600030101010101" pitchFamily="2" charset="-122"/>
              </a:defRPr>
            </a:lvl5pPr>
            <a:lvl6pPr marL="22828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6pPr>
            <a:lvl7pPr marL="27400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7pPr>
            <a:lvl8pPr marL="31972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8pPr>
            <a:lvl9pPr marL="36544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9pPr>
          </a:lstStyle>
          <a:p>
            <a:pPr marL="0" marR="0" lvl="0" indent="0" defTabSz="685800" eaLnBrk="0" fontAlgn="auto" latinLnBrk="0" hangingPunct="0">
              <a:lnSpc>
                <a:spcPct val="100000"/>
              </a:lnSpc>
              <a:spcBef>
                <a:spcPts val="0"/>
              </a:spcBef>
              <a:spcAft>
                <a:spcPts val="0"/>
              </a:spcAft>
              <a:buClr>
                <a:srgbClr val="008BC9">
                  <a:lumMod val="75000"/>
                </a:srgbClr>
              </a:buClr>
              <a:buSzPct val="80000"/>
              <a:buFontTx/>
              <a:buNone/>
              <a:tabLst/>
              <a:defRPr/>
            </a:pPr>
            <a:r>
              <a:rPr kumimoji="0" lang="zh-CN" altLang="en-US" sz="1200" b="0" i="0" u="none" strike="noStrike" kern="0" cap="none" spc="0" normalizeH="0" baseline="0" noProof="0" dirty="0">
                <a:ln>
                  <a:noFill/>
                </a:ln>
                <a:solidFill>
                  <a:srgbClr val="000000"/>
                </a:solidFill>
                <a:effectLst/>
                <a:uLnTx/>
                <a:uFillTx/>
                <a:latin typeface="Arial"/>
                <a:ea typeface="微软雅黑"/>
                <a:cs typeface="+mn-ea"/>
                <a:sym typeface="+mn-lt"/>
              </a:rPr>
              <a:t>明确控制领域</a:t>
            </a:r>
            <a:endParaRPr kumimoji="0" lang="en-US" altLang="zh-CN" sz="1200" b="0" i="0" u="none" strike="noStrike" kern="0" cap="none" spc="0" normalizeH="0" baseline="0" noProof="0" dirty="0">
              <a:ln>
                <a:noFill/>
              </a:ln>
              <a:solidFill>
                <a:srgbClr val="000000"/>
              </a:solidFill>
              <a:effectLst/>
              <a:uLnTx/>
              <a:uFillTx/>
              <a:latin typeface="Arial"/>
              <a:ea typeface="微软雅黑"/>
              <a:cs typeface="+mn-ea"/>
              <a:sym typeface="+mn-lt"/>
            </a:endParaRPr>
          </a:p>
        </p:txBody>
      </p:sp>
      <p:sp>
        <p:nvSpPr>
          <p:cNvPr id="65" name="矩形 2">
            <a:extLst>
              <a:ext uri="{FF2B5EF4-FFF2-40B4-BE49-F238E27FC236}">
                <a16:creationId xmlns:a16="http://schemas.microsoft.com/office/drawing/2014/main" id="{2FAC168C-F6EB-4822-9EC3-0B61F94899C6}"/>
              </a:ext>
            </a:extLst>
          </p:cNvPr>
          <p:cNvSpPr>
            <a:spLocks noChangeArrowheads="1"/>
          </p:cNvSpPr>
          <p:nvPr/>
        </p:nvSpPr>
        <p:spPr bwMode="auto">
          <a:xfrm>
            <a:off x="10760118" y="1285838"/>
            <a:ext cx="677026" cy="461665"/>
          </a:xfrm>
          <a:prstGeom prst="rect">
            <a:avLst/>
          </a:prstGeom>
          <a:noFill/>
          <a:ln w="9525">
            <a:solidFill>
              <a:srgbClr val="184170">
                <a:lumMod val="75000"/>
              </a:srgbClr>
            </a:solidFill>
            <a:miter lim="800000"/>
            <a:headEnd/>
            <a:tailEnd/>
          </a:ln>
        </p:spPr>
        <p:txBody>
          <a:bodyPr wrap="square">
            <a:spAutoFit/>
          </a:bodyPr>
          <a:lstStyle>
            <a:lvl1pPr marL="342900" indent="-342900">
              <a:defRPr sz="2200">
                <a:solidFill>
                  <a:schemeClr val="tx1"/>
                </a:solidFill>
                <a:latin typeface="Arial" panose="020B0604020202020204" pitchFamily="34" charset="0"/>
                <a:ea typeface="宋体" panose="02010600030101010101" pitchFamily="2" charset="-122"/>
              </a:defRPr>
            </a:lvl1pPr>
            <a:lvl2pPr>
              <a:defRPr sz="2200">
                <a:solidFill>
                  <a:schemeClr val="tx1"/>
                </a:solidFill>
                <a:latin typeface="Arial" panose="020B0604020202020204" pitchFamily="34" charset="0"/>
                <a:ea typeface="宋体" panose="02010600030101010101" pitchFamily="2" charset="-122"/>
              </a:defRPr>
            </a:lvl2pPr>
            <a:lvl3pPr>
              <a:defRPr sz="2200">
                <a:solidFill>
                  <a:schemeClr val="tx1"/>
                </a:solidFill>
                <a:latin typeface="Arial" panose="020B0604020202020204" pitchFamily="34" charset="0"/>
                <a:ea typeface="宋体" panose="02010600030101010101" pitchFamily="2" charset="-122"/>
              </a:defRPr>
            </a:lvl3pPr>
            <a:lvl4pPr>
              <a:defRPr sz="2200">
                <a:solidFill>
                  <a:schemeClr val="tx1"/>
                </a:solidFill>
                <a:latin typeface="Arial" panose="020B0604020202020204" pitchFamily="34" charset="0"/>
                <a:ea typeface="宋体" panose="02010600030101010101" pitchFamily="2" charset="-122"/>
              </a:defRPr>
            </a:lvl4pPr>
            <a:lvl5pPr>
              <a:defRPr sz="2200">
                <a:solidFill>
                  <a:schemeClr val="tx1"/>
                </a:solidFill>
                <a:latin typeface="Arial" panose="020B0604020202020204" pitchFamily="34" charset="0"/>
                <a:ea typeface="宋体" panose="02010600030101010101" pitchFamily="2" charset="-122"/>
              </a:defRPr>
            </a:lvl5pPr>
            <a:lvl6pPr marL="22828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6pPr>
            <a:lvl7pPr marL="27400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7pPr>
            <a:lvl8pPr marL="31972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8pPr>
            <a:lvl9pPr marL="3654425" indent="1588"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9pPr>
          </a:lstStyle>
          <a:p>
            <a:pPr marL="0" marR="0" lvl="0" indent="0" defTabSz="685800" eaLnBrk="0" fontAlgn="auto" latinLnBrk="0" hangingPunct="0">
              <a:lnSpc>
                <a:spcPct val="100000"/>
              </a:lnSpc>
              <a:spcBef>
                <a:spcPts val="0"/>
              </a:spcBef>
              <a:spcAft>
                <a:spcPts val="0"/>
              </a:spcAft>
              <a:buClr>
                <a:srgbClr val="008BC9">
                  <a:lumMod val="75000"/>
                </a:srgbClr>
              </a:buClr>
              <a:buSzPct val="80000"/>
              <a:buFontTx/>
              <a:buNone/>
              <a:tabLst/>
              <a:defRPr/>
            </a:pPr>
            <a:r>
              <a:rPr kumimoji="0" lang="zh-CN" altLang="en-US" sz="1200" b="0" i="0" u="none" strike="noStrike" kern="0" cap="none" spc="0" normalizeH="0" baseline="0" noProof="0" dirty="0">
                <a:ln>
                  <a:noFill/>
                </a:ln>
                <a:solidFill>
                  <a:srgbClr val="000000"/>
                </a:solidFill>
                <a:effectLst/>
                <a:uLnTx/>
                <a:uFillTx/>
                <a:latin typeface="Arial"/>
                <a:ea typeface="微软雅黑"/>
                <a:cs typeface="+mn-ea"/>
                <a:sym typeface="+mn-lt"/>
              </a:rPr>
              <a:t>制定控制基线</a:t>
            </a:r>
            <a:endParaRPr kumimoji="0" lang="en-US" altLang="zh-CN" sz="1200" b="0" i="0" u="none" strike="noStrike" kern="0" cap="none" spc="0" normalizeH="0" baseline="0" noProof="0" dirty="0">
              <a:ln>
                <a:noFill/>
              </a:ln>
              <a:solidFill>
                <a:srgbClr val="000000"/>
              </a:solidFill>
              <a:effectLst/>
              <a:uLnTx/>
              <a:uFillTx/>
              <a:latin typeface="Arial"/>
              <a:ea typeface="微软雅黑"/>
              <a:cs typeface="+mn-ea"/>
              <a:sym typeface="+mn-lt"/>
            </a:endParaRPr>
          </a:p>
        </p:txBody>
      </p:sp>
      <p:sp>
        <p:nvSpPr>
          <p:cNvPr id="66" name="箭头: 右 18">
            <a:extLst>
              <a:ext uri="{FF2B5EF4-FFF2-40B4-BE49-F238E27FC236}">
                <a16:creationId xmlns:a16="http://schemas.microsoft.com/office/drawing/2014/main" id="{36F82AC2-CD52-4813-B6B0-D4F6E0D85A14}"/>
              </a:ext>
            </a:extLst>
          </p:cNvPr>
          <p:cNvSpPr/>
          <p:nvPr/>
        </p:nvSpPr>
        <p:spPr>
          <a:xfrm>
            <a:off x="8865393" y="1410148"/>
            <a:ext cx="362864" cy="317539"/>
          </a:xfrm>
          <a:prstGeom prst="rightArrow">
            <a:avLst/>
          </a:prstGeom>
          <a:solidFill>
            <a:srgbClr val="2D537A"/>
          </a:solidFill>
          <a:ln w="19050" cap="flat" cmpd="sng" algn="ctr">
            <a:noFill/>
            <a:prstDash val="solid"/>
          </a:ln>
          <a:effectLst/>
        </p:spPr>
        <p:txBody>
          <a:bodyPr rtlCol="0" anchor="ctr"/>
          <a:lstStyle/>
          <a:p>
            <a:pPr algn="ctr" defTabSz="1097280"/>
            <a:endParaRPr lang="zh-CN" altLang="en-US" sz="1200" kern="0" dirty="0">
              <a:solidFill>
                <a:srgbClr val="FFFFFF"/>
              </a:solidFill>
              <a:latin typeface="Arial"/>
              <a:ea typeface="微软雅黑"/>
              <a:cs typeface="+mn-ea"/>
              <a:sym typeface="+mn-lt"/>
            </a:endParaRPr>
          </a:p>
        </p:txBody>
      </p:sp>
      <p:sp>
        <p:nvSpPr>
          <p:cNvPr id="67" name="箭头: 右 19">
            <a:extLst>
              <a:ext uri="{FF2B5EF4-FFF2-40B4-BE49-F238E27FC236}">
                <a16:creationId xmlns:a16="http://schemas.microsoft.com/office/drawing/2014/main" id="{08BF1C35-9DDA-451A-8597-A81BF0A1F0E4}"/>
              </a:ext>
            </a:extLst>
          </p:cNvPr>
          <p:cNvSpPr/>
          <p:nvPr/>
        </p:nvSpPr>
        <p:spPr>
          <a:xfrm>
            <a:off x="10233264" y="1410148"/>
            <a:ext cx="362864" cy="317539"/>
          </a:xfrm>
          <a:prstGeom prst="rightArrow">
            <a:avLst/>
          </a:prstGeom>
          <a:solidFill>
            <a:srgbClr val="2D537A"/>
          </a:solidFill>
          <a:ln w="19050" cap="flat" cmpd="sng" algn="ctr">
            <a:noFill/>
            <a:prstDash val="solid"/>
          </a:ln>
          <a:effectLst/>
        </p:spPr>
        <p:txBody>
          <a:bodyPr rtlCol="0" anchor="ctr"/>
          <a:lstStyle/>
          <a:p>
            <a:pPr algn="ctr" defTabSz="1097280"/>
            <a:endParaRPr lang="zh-CN" altLang="en-US" sz="1200" kern="0" dirty="0">
              <a:solidFill>
                <a:srgbClr val="FFFFFF"/>
              </a:solidFill>
              <a:latin typeface="Arial"/>
              <a:ea typeface="微软雅黑"/>
              <a:cs typeface="+mn-ea"/>
              <a:sym typeface="+mn-lt"/>
            </a:endParaRPr>
          </a:p>
        </p:txBody>
      </p:sp>
      <p:sp>
        <p:nvSpPr>
          <p:cNvPr id="68" name="等腰三角形 2">
            <a:extLst>
              <a:ext uri="{FF2B5EF4-FFF2-40B4-BE49-F238E27FC236}">
                <a16:creationId xmlns:a16="http://schemas.microsoft.com/office/drawing/2014/main" id="{89A1932A-7E65-423C-95BB-565C97820B74}"/>
              </a:ext>
            </a:extLst>
          </p:cNvPr>
          <p:cNvSpPr/>
          <p:nvPr/>
        </p:nvSpPr>
        <p:spPr>
          <a:xfrm rot="5400000">
            <a:off x="4852956" y="4485846"/>
            <a:ext cx="2655511" cy="175391"/>
          </a:xfrm>
          <a:prstGeom prst="triangle">
            <a:avLst/>
          </a:prstGeom>
          <a:solidFill>
            <a:srgbClr val="2D537A"/>
          </a:solidFill>
          <a:ln w="19050" cap="flat" cmpd="sng" algn="ctr">
            <a:noFill/>
            <a:prstDash val="solid"/>
          </a:ln>
          <a:effectLst/>
        </p:spPr>
        <p:txBody>
          <a:bodyPr rtlCol="0" anchor="ctr"/>
          <a:lstStyle/>
          <a:p>
            <a:pPr algn="ctr" defTabSz="1097280"/>
            <a:endParaRPr lang="zh-CN" altLang="en-US" sz="1680" kern="0" dirty="0">
              <a:solidFill>
                <a:srgbClr val="FFFFFF"/>
              </a:solidFill>
              <a:latin typeface="Arial"/>
              <a:ea typeface="微软雅黑"/>
              <a:cs typeface="+mn-ea"/>
              <a:sym typeface="+mn-lt"/>
            </a:endParaRPr>
          </a:p>
        </p:txBody>
      </p:sp>
      <p:sp>
        <p:nvSpPr>
          <p:cNvPr id="69" name="椭圆 68">
            <a:extLst>
              <a:ext uri="{FF2B5EF4-FFF2-40B4-BE49-F238E27FC236}">
                <a16:creationId xmlns:a16="http://schemas.microsoft.com/office/drawing/2014/main" id="{29616391-48E4-44AA-A3DD-731D9B73756A}"/>
              </a:ext>
            </a:extLst>
          </p:cNvPr>
          <p:cNvSpPr/>
          <p:nvPr/>
        </p:nvSpPr>
        <p:spPr>
          <a:xfrm>
            <a:off x="6168840" y="1178526"/>
            <a:ext cx="258533" cy="258533"/>
          </a:xfrm>
          <a:prstGeom prst="ellipse">
            <a:avLst/>
          </a:prstGeom>
          <a:solidFill>
            <a:srgbClr val="008BC9">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Arial"/>
                <a:ea typeface="微软雅黑"/>
                <a:cs typeface="+mn-ea"/>
                <a:sym typeface="+mn-lt"/>
              </a:rPr>
              <a:t>1</a:t>
            </a:r>
            <a:endParaRPr kumimoji="0" lang="zh-CN" altLang="en-US" sz="2000" b="0" i="0" u="none" strike="noStrike" kern="0" cap="none" spc="0" normalizeH="0" baseline="0" noProof="0" dirty="0">
              <a:ln>
                <a:noFill/>
              </a:ln>
              <a:solidFill>
                <a:srgbClr val="FFFFFF"/>
              </a:solidFill>
              <a:effectLst/>
              <a:uLnTx/>
              <a:uFillTx/>
              <a:latin typeface="Arial"/>
              <a:ea typeface="微软雅黑"/>
              <a:cs typeface="+mn-ea"/>
              <a:sym typeface="+mn-lt"/>
            </a:endParaRPr>
          </a:p>
        </p:txBody>
      </p:sp>
      <p:sp>
        <p:nvSpPr>
          <p:cNvPr id="70" name="椭圆 69">
            <a:extLst>
              <a:ext uri="{FF2B5EF4-FFF2-40B4-BE49-F238E27FC236}">
                <a16:creationId xmlns:a16="http://schemas.microsoft.com/office/drawing/2014/main" id="{5BC0425F-54C3-4770-A090-9ACC848613DC}"/>
              </a:ext>
            </a:extLst>
          </p:cNvPr>
          <p:cNvSpPr/>
          <p:nvPr/>
        </p:nvSpPr>
        <p:spPr>
          <a:xfrm>
            <a:off x="7526942" y="1178526"/>
            <a:ext cx="258533" cy="258533"/>
          </a:xfrm>
          <a:prstGeom prst="ellipse">
            <a:avLst/>
          </a:prstGeom>
          <a:solidFill>
            <a:srgbClr val="008BC9">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Arial"/>
                <a:ea typeface="微软雅黑"/>
                <a:cs typeface="+mn-ea"/>
                <a:sym typeface="+mn-lt"/>
              </a:rPr>
              <a:t>2</a:t>
            </a:r>
            <a:endParaRPr kumimoji="0" lang="zh-CN" altLang="en-US" sz="2000" b="0" i="0" u="none" strike="noStrike" kern="0" cap="none" spc="0" normalizeH="0" baseline="0" noProof="0" dirty="0">
              <a:ln>
                <a:noFill/>
              </a:ln>
              <a:solidFill>
                <a:srgbClr val="FFFFFF"/>
              </a:solidFill>
              <a:effectLst/>
              <a:uLnTx/>
              <a:uFillTx/>
              <a:latin typeface="Arial"/>
              <a:ea typeface="微软雅黑"/>
              <a:cs typeface="+mn-ea"/>
              <a:sym typeface="+mn-lt"/>
            </a:endParaRPr>
          </a:p>
        </p:txBody>
      </p:sp>
      <p:sp>
        <p:nvSpPr>
          <p:cNvPr id="71" name="椭圆 70">
            <a:extLst>
              <a:ext uri="{FF2B5EF4-FFF2-40B4-BE49-F238E27FC236}">
                <a16:creationId xmlns:a16="http://schemas.microsoft.com/office/drawing/2014/main" id="{B044D501-597F-4265-96A2-06A6C9F11536}"/>
              </a:ext>
            </a:extLst>
          </p:cNvPr>
          <p:cNvSpPr/>
          <p:nvPr/>
        </p:nvSpPr>
        <p:spPr>
          <a:xfrm>
            <a:off x="9266003" y="1178526"/>
            <a:ext cx="258533" cy="258533"/>
          </a:xfrm>
          <a:prstGeom prst="ellipse">
            <a:avLst/>
          </a:prstGeom>
          <a:solidFill>
            <a:srgbClr val="008BC9">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Arial"/>
                <a:ea typeface="微软雅黑"/>
                <a:cs typeface="+mn-ea"/>
                <a:sym typeface="+mn-lt"/>
              </a:rPr>
              <a:t>3</a:t>
            </a:r>
            <a:endParaRPr kumimoji="0" lang="zh-CN" altLang="en-US" sz="2000" b="0" i="0" u="none" strike="noStrike" kern="0" cap="none" spc="0" normalizeH="0" baseline="0" noProof="0" dirty="0">
              <a:ln>
                <a:noFill/>
              </a:ln>
              <a:solidFill>
                <a:srgbClr val="FFFFFF"/>
              </a:solidFill>
              <a:effectLst/>
              <a:uLnTx/>
              <a:uFillTx/>
              <a:latin typeface="Arial"/>
              <a:ea typeface="微软雅黑"/>
              <a:cs typeface="+mn-ea"/>
              <a:sym typeface="+mn-lt"/>
            </a:endParaRPr>
          </a:p>
        </p:txBody>
      </p:sp>
      <p:sp>
        <p:nvSpPr>
          <p:cNvPr id="72" name="椭圆 71">
            <a:extLst>
              <a:ext uri="{FF2B5EF4-FFF2-40B4-BE49-F238E27FC236}">
                <a16:creationId xmlns:a16="http://schemas.microsoft.com/office/drawing/2014/main" id="{6073AE73-0E9F-4FF3-8C63-C389C88A6F08}"/>
              </a:ext>
            </a:extLst>
          </p:cNvPr>
          <p:cNvSpPr/>
          <p:nvPr/>
        </p:nvSpPr>
        <p:spPr>
          <a:xfrm>
            <a:off x="10611131" y="1169892"/>
            <a:ext cx="258533" cy="258533"/>
          </a:xfrm>
          <a:prstGeom prst="ellipse">
            <a:avLst/>
          </a:prstGeom>
          <a:solidFill>
            <a:srgbClr val="008BC9">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Arial"/>
                <a:ea typeface="微软雅黑"/>
                <a:cs typeface="+mn-ea"/>
                <a:sym typeface="+mn-lt"/>
              </a:rPr>
              <a:t>4</a:t>
            </a:r>
            <a:endParaRPr kumimoji="0" lang="zh-CN" altLang="en-US" sz="2000" b="0" i="0" u="none" strike="noStrike" kern="0" cap="none" spc="0" normalizeH="0" baseline="0" noProof="0" dirty="0">
              <a:ln>
                <a:noFill/>
              </a:ln>
              <a:solidFill>
                <a:srgbClr val="FFFFFF"/>
              </a:solidFill>
              <a:effectLst/>
              <a:uLnTx/>
              <a:uFillTx/>
              <a:latin typeface="Arial"/>
              <a:ea typeface="微软雅黑"/>
              <a:cs typeface="+mn-ea"/>
              <a:sym typeface="+mn-lt"/>
            </a:endParaRPr>
          </a:p>
        </p:txBody>
      </p:sp>
    </p:spTree>
    <p:extLst>
      <p:ext uri="{BB962C8B-B14F-4D97-AF65-F5344CB8AC3E}">
        <p14:creationId xmlns:p14="http://schemas.microsoft.com/office/powerpoint/2010/main" val="63948663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sz="3200" dirty="0"/>
              <a:t>数据生命周期安全框架</a:t>
            </a:r>
            <a:endParaRPr lang="zh-CN" altLang="en-US" dirty="0"/>
          </a:p>
        </p:txBody>
      </p:sp>
      <p:grpSp>
        <p:nvGrpSpPr>
          <p:cNvPr id="56" name="组合 55">
            <a:extLst>
              <a:ext uri="{FF2B5EF4-FFF2-40B4-BE49-F238E27FC236}">
                <a16:creationId xmlns:a16="http://schemas.microsoft.com/office/drawing/2014/main" id="{9D51CF10-E6B1-41CC-A3A4-B9EE5D55720F}"/>
              </a:ext>
            </a:extLst>
          </p:cNvPr>
          <p:cNvGrpSpPr/>
          <p:nvPr/>
        </p:nvGrpSpPr>
        <p:grpSpPr>
          <a:xfrm>
            <a:off x="1287475" y="1924959"/>
            <a:ext cx="9374428" cy="4715186"/>
            <a:chOff x="335158" y="905999"/>
            <a:chExt cx="11094841" cy="5580523"/>
          </a:xfrm>
        </p:grpSpPr>
        <p:sp>
          <p:nvSpPr>
            <p:cNvPr id="57" name="Rectangle 19">
              <a:extLst>
                <a:ext uri="{FF2B5EF4-FFF2-40B4-BE49-F238E27FC236}">
                  <a16:creationId xmlns:a16="http://schemas.microsoft.com/office/drawing/2014/main" id="{9472BE72-BF42-4F14-8721-04F901F450D9}"/>
                </a:ext>
              </a:extLst>
            </p:cNvPr>
            <p:cNvSpPr/>
            <p:nvPr/>
          </p:nvSpPr>
          <p:spPr bwMode="auto">
            <a:xfrm>
              <a:off x="335158" y="1538044"/>
              <a:ext cx="11094841" cy="4948478"/>
            </a:xfrm>
            <a:prstGeom prst="rect">
              <a:avLst/>
            </a:prstGeom>
            <a:solidFill>
              <a:sysClr val="window" lastClr="FFFFFF"/>
            </a:solidFill>
            <a:ln w="19050">
              <a:solidFill>
                <a:srgbClr val="E7E6E6">
                  <a:lumMod val="50000"/>
                </a:srgbClr>
              </a:solidFill>
              <a:headEnd type="none" w="med" len="med"/>
              <a:tailEnd type="none" w="med" len="med"/>
            </a:ln>
            <a:effectLst/>
          </p:spPr>
          <p:txBody>
            <a:bodyPr vert="horz" lIns="0" rIns="18000" anchor="t" anchorCtr="0"/>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数据安全原则</a:t>
              </a:r>
            </a:p>
          </p:txBody>
        </p:sp>
        <p:sp>
          <p:nvSpPr>
            <p:cNvPr id="58" name="Rectangle 3">
              <a:extLst>
                <a:ext uri="{FF2B5EF4-FFF2-40B4-BE49-F238E27FC236}">
                  <a16:creationId xmlns:a16="http://schemas.microsoft.com/office/drawing/2014/main" id="{63EA9A8F-F815-4D8B-9435-60726C843283}"/>
                </a:ext>
              </a:extLst>
            </p:cNvPr>
            <p:cNvSpPr/>
            <p:nvPr/>
          </p:nvSpPr>
          <p:spPr bwMode="auto">
            <a:xfrm>
              <a:off x="711688" y="3375881"/>
              <a:ext cx="10408731" cy="1879970"/>
            </a:xfrm>
            <a:prstGeom prst="roundRect">
              <a:avLst>
                <a:gd name="adj" fmla="val 11529"/>
              </a:avLst>
            </a:prstGeom>
            <a:solidFill>
              <a:sysClr val="window" lastClr="FFFFFF"/>
            </a:solidFill>
            <a:ln w="19050" cap="flat" cmpd="sng" algn="ctr">
              <a:solidFill>
                <a:srgbClr val="B50029"/>
              </a:solid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altLang="zh-CN" sz="800" b="1" i="0" u="none" strike="noStrike" kern="0" cap="none" spc="0" normalizeH="0" baseline="0" noProof="0" dirty="0">
                <a:ln>
                  <a:noFill/>
                </a:ln>
                <a:solidFill>
                  <a:srgbClr val="B5002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9" name="Rectangle 3">
              <a:extLst>
                <a:ext uri="{FF2B5EF4-FFF2-40B4-BE49-F238E27FC236}">
                  <a16:creationId xmlns:a16="http://schemas.microsoft.com/office/drawing/2014/main" id="{35D348FF-1AE4-455B-9A0F-D968C025D0C5}"/>
                </a:ext>
              </a:extLst>
            </p:cNvPr>
            <p:cNvSpPr/>
            <p:nvPr/>
          </p:nvSpPr>
          <p:spPr bwMode="auto">
            <a:xfrm>
              <a:off x="748025" y="5387572"/>
              <a:ext cx="3848057" cy="796048"/>
            </a:xfrm>
            <a:prstGeom prst="roundRect">
              <a:avLst>
                <a:gd name="adj" fmla="val 11529"/>
              </a:avLst>
            </a:prstGeom>
            <a:solidFill>
              <a:sysClr val="window" lastClr="FFFFFF"/>
            </a:solidFill>
            <a:ln w="19050" cap="flat" cmpd="sng" algn="ctr">
              <a:solidFill>
                <a:srgbClr val="B50029"/>
              </a:solid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altLang="zh-CN" sz="800" b="1" i="0" u="none" strike="noStrike" kern="0" cap="none" spc="0" normalizeH="0" baseline="0" noProof="0" dirty="0">
                <a:ln>
                  <a:noFill/>
                </a:ln>
                <a:solidFill>
                  <a:srgbClr val="B5002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0" name="矩形 59">
              <a:extLst>
                <a:ext uri="{FF2B5EF4-FFF2-40B4-BE49-F238E27FC236}">
                  <a16:creationId xmlns:a16="http://schemas.microsoft.com/office/drawing/2014/main" id="{DBA811D1-4449-46B5-ADD1-2F42BFC4E426}"/>
                </a:ext>
              </a:extLst>
            </p:cNvPr>
            <p:cNvSpPr/>
            <p:nvPr/>
          </p:nvSpPr>
          <p:spPr>
            <a:xfrm>
              <a:off x="935724" y="5464700"/>
              <a:ext cx="568225" cy="415889"/>
            </a:xfrm>
            <a:prstGeom prst="rect">
              <a:avLst/>
            </a:prstGeom>
            <a:solidFill>
              <a:schemeClr val="tx1">
                <a:lumMod val="50000"/>
                <a:lumOff val="50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组织结构</a:t>
              </a:r>
            </a:p>
          </p:txBody>
        </p:sp>
        <p:sp>
          <p:nvSpPr>
            <p:cNvPr id="66" name="Rectangle 3">
              <a:extLst>
                <a:ext uri="{FF2B5EF4-FFF2-40B4-BE49-F238E27FC236}">
                  <a16:creationId xmlns:a16="http://schemas.microsoft.com/office/drawing/2014/main" id="{85025326-8346-49AB-AA52-9630B45DC17A}"/>
                </a:ext>
              </a:extLst>
            </p:cNvPr>
            <p:cNvSpPr/>
            <p:nvPr/>
          </p:nvSpPr>
          <p:spPr bwMode="auto">
            <a:xfrm>
              <a:off x="685446" y="1863469"/>
              <a:ext cx="10394590" cy="560016"/>
            </a:xfrm>
            <a:prstGeom prst="roundRect">
              <a:avLst>
                <a:gd name="adj" fmla="val 11529"/>
              </a:avLst>
            </a:prstGeom>
            <a:solidFill>
              <a:sysClr val="window" lastClr="FFFFFF"/>
            </a:solidFill>
            <a:ln w="19050" cap="flat" cmpd="sng" algn="ctr">
              <a:solidFill>
                <a:srgbClr val="B50029"/>
              </a:solid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zh-CN" altLang="en-US" sz="800" b="1" i="0" u="none" strike="noStrike" kern="0" cap="none" spc="0" normalizeH="0" baseline="0" noProof="0" dirty="0">
                <a:ln>
                  <a:noFill/>
                </a:ln>
                <a:solidFill>
                  <a:srgbClr val="B5002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7" name="Rectangle 3">
              <a:extLst>
                <a:ext uri="{FF2B5EF4-FFF2-40B4-BE49-F238E27FC236}">
                  <a16:creationId xmlns:a16="http://schemas.microsoft.com/office/drawing/2014/main" id="{F32FA39B-97E2-4F58-8970-7073FC4F8817}"/>
                </a:ext>
              </a:extLst>
            </p:cNvPr>
            <p:cNvSpPr/>
            <p:nvPr/>
          </p:nvSpPr>
          <p:spPr bwMode="auto">
            <a:xfrm>
              <a:off x="678212" y="2516284"/>
              <a:ext cx="10408731" cy="778639"/>
            </a:xfrm>
            <a:prstGeom prst="roundRect">
              <a:avLst>
                <a:gd name="adj" fmla="val 11529"/>
              </a:avLst>
            </a:prstGeom>
            <a:solidFill>
              <a:sysClr val="window" lastClr="FFFFFF"/>
            </a:solidFill>
            <a:ln w="19050" cap="flat" cmpd="sng" algn="ctr">
              <a:solidFill>
                <a:srgbClr val="B50029"/>
              </a:solid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zh-CN" altLang="en-US" sz="800" b="1" i="0" u="none" strike="noStrike" kern="0" cap="none" spc="0" normalizeH="0" baseline="0" noProof="0" dirty="0">
                <a:ln>
                  <a:noFill/>
                </a:ln>
                <a:solidFill>
                  <a:srgbClr val="B5002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8" name="矩形 67">
              <a:extLst>
                <a:ext uri="{FF2B5EF4-FFF2-40B4-BE49-F238E27FC236}">
                  <a16:creationId xmlns:a16="http://schemas.microsoft.com/office/drawing/2014/main" id="{46A35848-6AFB-4CDB-97B8-4C165106FA46}"/>
                </a:ext>
              </a:extLst>
            </p:cNvPr>
            <p:cNvSpPr/>
            <p:nvPr/>
          </p:nvSpPr>
          <p:spPr>
            <a:xfrm>
              <a:off x="3026673" y="2775633"/>
              <a:ext cx="1842570" cy="418020"/>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2</a:t>
              </a:r>
              <a:r>
                <a:rPr lang="zh-CN" altLang="en-US"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级：如合作单位基本信息</a:t>
              </a:r>
            </a:p>
          </p:txBody>
        </p:sp>
        <p:sp>
          <p:nvSpPr>
            <p:cNvPr id="69" name="矩形 68">
              <a:extLst>
                <a:ext uri="{FF2B5EF4-FFF2-40B4-BE49-F238E27FC236}">
                  <a16:creationId xmlns:a16="http://schemas.microsoft.com/office/drawing/2014/main" id="{B5C3BFE4-5654-4F88-8A1F-0726DC0E899E}"/>
                </a:ext>
              </a:extLst>
            </p:cNvPr>
            <p:cNvSpPr/>
            <p:nvPr/>
          </p:nvSpPr>
          <p:spPr>
            <a:xfrm>
              <a:off x="5087106" y="2772177"/>
              <a:ext cx="1785853" cy="418020"/>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3</a:t>
              </a:r>
              <a:r>
                <a:rPr lang="zh-CN" altLang="en-US"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级：</a:t>
              </a:r>
              <a:r>
                <a:rPr lang="zh-CN" altLang="en-US" sz="800" b="1" kern="0">
                  <a:solidFill>
                    <a:prstClr val="white"/>
                  </a:solidFill>
                  <a:latin typeface="Arial" panose="020B0604020202020204" pitchFamily="34" charset="0"/>
                  <a:ea typeface="微软雅黑" panose="020B0503020204020204" pitchFamily="34" charset="-122"/>
                  <a:sym typeface="Arial" panose="020B0604020202020204" pitchFamily="34" charset="0"/>
                </a:rPr>
                <a:t>如个人联系信息</a:t>
              </a:r>
              <a:endParaRPr lang="zh-CN" altLang="en-US"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矩形 69">
              <a:extLst>
                <a:ext uri="{FF2B5EF4-FFF2-40B4-BE49-F238E27FC236}">
                  <a16:creationId xmlns:a16="http://schemas.microsoft.com/office/drawing/2014/main" id="{CDA524B8-81F3-4EC7-8EF4-E8E06794EE3F}"/>
                </a:ext>
              </a:extLst>
            </p:cNvPr>
            <p:cNvSpPr/>
            <p:nvPr/>
          </p:nvSpPr>
          <p:spPr>
            <a:xfrm>
              <a:off x="7112762" y="2757139"/>
              <a:ext cx="1785853" cy="418020"/>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4</a:t>
              </a:r>
              <a:r>
                <a:rPr lang="zh-CN" altLang="en-US"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级：如个人财产信息</a:t>
              </a:r>
            </a:p>
          </p:txBody>
        </p:sp>
        <p:sp>
          <p:nvSpPr>
            <p:cNvPr id="71" name="矩形 70">
              <a:extLst>
                <a:ext uri="{FF2B5EF4-FFF2-40B4-BE49-F238E27FC236}">
                  <a16:creationId xmlns:a16="http://schemas.microsoft.com/office/drawing/2014/main" id="{0AECE791-F1AA-4F28-96B9-3376B7CA4CBC}"/>
                </a:ext>
              </a:extLst>
            </p:cNvPr>
            <p:cNvSpPr/>
            <p:nvPr/>
          </p:nvSpPr>
          <p:spPr>
            <a:xfrm>
              <a:off x="9116478" y="2743044"/>
              <a:ext cx="1785853" cy="418020"/>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5</a:t>
              </a:r>
              <a:r>
                <a:rPr lang="zh-CN" altLang="en-US"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级：如重要数据</a:t>
              </a:r>
            </a:p>
          </p:txBody>
        </p:sp>
        <p:sp>
          <p:nvSpPr>
            <p:cNvPr id="72" name="矩形 71">
              <a:extLst>
                <a:ext uri="{FF2B5EF4-FFF2-40B4-BE49-F238E27FC236}">
                  <a16:creationId xmlns:a16="http://schemas.microsoft.com/office/drawing/2014/main" id="{02B9C86C-2DC8-4EC2-A43F-3677D174BFD8}"/>
                </a:ext>
              </a:extLst>
            </p:cNvPr>
            <p:cNvSpPr/>
            <p:nvPr/>
          </p:nvSpPr>
          <p:spPr>
            <a:xfrm>
              <a:off x="2394677" y="1956268"/>
              <a:ext cx="1305046" cy="401300"/>
            </a:xfrm>
            <a:prstGeom prst="rect">
              <a:avLst/>
            </a:prstGeom>
            <a:solidFill>
              <a:srgbClr val="B50029"/>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目的明确</a:t>
              </a:r>
            </a:p>
          </p:txBody>
        </p:sp>
        <p:sp>
          <p:nvSpPr>
            <p:cNvPr id="73" name="矩形 72">
              <a:extLst>
                <a:ext uri="{FF2B5EF4-FFF2-40B4-BE49-F238E27FC236}">
                  <a16:creationId xmlns:a16="http://schemas.microsoft.com/office/drawing/2014/main" id="{0031679A-9582-4130-ABBE-162FDD27B767}"/>
                </a:ext>
              </a:extLst>
            </p:cNvPr>
            <p:cNvSpPr/>
            <p:nvPr/>
          </p:nvSpPr>
          <p:spPr>
            <a:xfrm>
              <a:off x="3861176" y="1961497"/>
              <a:ext cx="1305046" cy="401300"/>
            </a:xfrm>
            <a:prstGeom prst="rect">
              <a:avLst/>
            </a:prstGeom>
            <a:solidFill>
              <a:srgbClr val="B50029"/>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选择同意</a:t>
              </a:r>
            </a:p>
          </p:txBody>
        </p:sp>
        <p:sp>
          <p:nvSpPr>
            <p:cNvPr id="74" name="矩形 73">
              <a:extLst>
                <a:ext uri="{FF2B5EF4-FFF2-40B4-BE49-F238E27FC236}">
                  <a16:creationId xmlns:a16="http://schemas.microsoft.com/office/drawing/2014/main" id="{40AFFC8A-FD94-48AD-8249-D5FB393987C2}"/>
                </a:ext>
              </a:extLst>
            </p:cNvPr>
            <p:cNvSpPr/>
            <p:nvPr/>
          </p:nvSpPr>
          <p:spPr>
            <a:xfrm>
              <a:off x="5327676" y="1961497"/>
              <a:ext cx="1305046" cy="401300"/>
            </a:xfrm>
            <a:prstGeom prst="rect">
              <a:avLst/>
            </a:prstGeom>
            <a:solidFill>
              <a:srgbClr val="B50029"/>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最小够用</a:t>
              </a:r>
            </a:p>
          </p:txBody>
        </p:sp>
        <p:sp>
          <p:nvSpPr>
            <p:cNvPr id="75" name="矩形 74">
              <a:extLst>
                <a:ext uri="{FF2B5EF4-FFF2-40B4-BE49-F238E27FC236}">
                  <a16:creationId xmlns:a16="http://schemas.microsoft.com/office/drawing/2014/main" id="{AC819F5C-5595-4EA4-9603-0A91E9542433}"/>
                </a:ext>
              </a:extLst>
            </p:cNvPr>
            <p:cNvSpPr/>
            <p:nvPr/>
          </p:nvSpPr>
          <p:spPr>
            <a:xfrm>
              <a:off x="6794176" y="1947305"/>
              <a:ext cx="1305046" cy="401300"/>
            </a:xfrm>
            <a:prstGeom prst="rect">
              <a:avLst/>
            </a:prstGeom>
            <a:solidFill>
              <a:srgbClr val="B50029"/>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全程可控</a:t>
              </a:r>
            </a:p>
          </p:txBody>
        </p:sp>
        <p:sp>
          <p:nvSpPr>
            <p:cNvPr id="76" name="矩形 75">
              <a:extLst>
                <a:ext uri="{FF2B5EF4-FFF2-40B4-BE49-F238E27FC236}">
                  <a16:creationId xmlns:a16="http://schemas.microsoft.com/office/drawing/2014/main" id="{54F7AE2A-5FD5-4E59-AA7C-59D2B112A54F}"/>
                </a:ext>
              </a:extLst>
            </p:cNvPr>
            <p:cNvSpPr/>
            <p:nvPr/>
          </p:nvSpPr>
          <p:spPr>
            <a:xfrm>
              <a:off x="8260676" y="1947305"/>
              <a:ext cx="1305046" cy="401300"/>
            </a:xfrm>
            <a:prstGeom prst="rect">
              <a:avLst/>
            </a:prstGeom>
            <a:solidFill>
              <a:srgbClr val="B50029"/>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动态控制</a:t>
              </a:r>
            </a:p>
          </p:txBody>
        </p:sp>
        <p:sp>
          <p:nvSpPr>
            <p:cNvPr id="77" name="矩形 76">
              <a:extLst>
                <a:ext uri="{FF2B5EF4-FFF2-40B4-BE49-F238E27FC236}">
                  <a16:creationId xmlns:a16="http://schemas.microsoft.com/office/drawing/2014/main" id="{59E22CBE-3066-458D-950D-871725D4314C}"/>
                </a:ext>
              </a:extLst>
            </p:cNvPr>
            <p:cNvSpPr/>
            <p:nvPr/>
          </p:nvSpPr>
          <p:spPr>
            <a:xfrm>
              <a:off x="9671180" y="1938457"/>
              <a:ext cx="1305046" cy="401300"/>
            </a:xfrm>
            <a:prstGeom prst="rect">
              <a:avLst/>
            </a:prstGeom>
            <a:solidFill>
              <a:srgbClr val="B50029"/>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zh-CN" altLang="en-US"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权责一致</a:t>
              </a:r>
              <a:endPar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8" name="矩形 77">
              <a:extLst>
                <a:ext uri="{FF2B5EF4-FFF2-40B4-BE49-F238E27FC236}">
                  <a16:creationId xmlns:a16="http://schemas.microsoft.com/office/drawing/2014/main" id="{C4A91B81-B9D0-4069-8E2E-0BE41AD6DA1A}"/>
                </a:ext>
              </a:extLst>
            </p:cNvPr>
            <p:cNvSpPr/>
            <p:nvPr/>
          </p:nvSpPr>
          <p:spPr>
            <a:xfrm>
              <a:off x="928176" y="1956270"/>
              <a:ext cx="1305046" cy="401300"/>
            </a:xfrm>
            <a:prstGeom prst="rect">
              <a:avLst/>
            </a:prstGeom>
            <a:solidFill>
              <a:srgbClr val="B50029"/>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zh-CN" altLang="en-US"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合法正当</a:t>
              </a:r>
              <a:endPar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9" name="矩形 78">
              <a:extLst>
                <a:ext uri="{FF2B5EF4-FFF2-40B4-BE49-F238E27FC236}">
                  <a16:creationId xmlns:a16="http://schemas.microsoft.com/office/drawing/2014/main" id="{42D2EC03-D897-4AD5-A8E1-D85F83157621}"/>
                </a:ext>
              </a:extLst>
            </p:cNvPr>
            <p:cNvSpPr/>
            <p:nvPr/>
          </p:nvSpPr>
          <p:spPr>
            <a:xfrm>
              <a:off x="1001017" y="2779723"/>
              <a:ext cx="1785853" cy="418020"/>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en-US" altLang="zh-CN"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1</a:t>
              </a:r>
              <a:r>
                <a:rPr lang="zh-CN" altLang="en-US" sz="8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级：如公开数据</a:t>
              </a:r>
              <a:endPar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0" name="文本框 79">
              <a:extLst>
                <a:ext uri="{FF2B5EF4-FFF2-40B4-BE49-F238E27FC236}">
                  <a16:creationId xmlns:a16="http://schemas.microsoft.com/office/drawing/2014/main" id="{7C3296F4-3653-44DB-81B1-C3DF37DB307B}"/>
                </a:ext>
              </a:extLst>
            </p:cNvPr>
            <p:cNvSpPr txBox="1"/>
            <p:nvPr/>
          </p:nvSpPr>
          <p:spPr>
            <a:xfrm>
              <a:off x="5490339" y="2495405"/>
              <a:ext cx="1340621" cy="291408"/>
            </a:xfrm>
            <a:prstGeom prst="rect">
              <a:avLst/>
            </a:prstGeom>
            <a:noFill/>
          </p:spPr>
          <p:txBody>
            <a:bodyPr wrap="square" rtlCol="0">
              <a:spAutoFit/>
            </a:bodyPr>
            <a:lstStyle/>
            <a:p>
              <a:r>
                <a:rPr lang="zh-CN" altLang="en-US" sz="1000" b="1" dirty="0"/>
                <a:t>数据安全分级</a:t>
              </a:r>
            </a:p>
          </p:txBody>
        </p:sp>
        <p:sp>
          <p:nvSpPr>
            <p:cNvPr id="81" name="文本框 80">
              <a:extLst>
                <a:ext uri="{FF2B5EF4-FFF2-40B4-BE49-F238E27FC236}">
                  <a16:creationId xmlns:a16="http://schemas.microsoft.com/office/drawing/2014/main" id="{CFAE203E-F7FD-42CD-A3B0-84493AFBB3FA}"/>
                </a:ext>
              </a:extLst>
            </p:cNvPr>
            <p:cNvSpPr txBox="1"/>
            <p:nvPr/>
          </p:nvSpPr>
          <p:spPr>
            <a:xfrm>
              <a:off x="972689" y="3720743"/>
              <a:ext cx="894743" cy="1425618"/>
            </a:xfrm>
            <a:prstGeom prst="rect">
              <a:avLst/>
            </a:prstGeom>
            <a:solidFill>
              <a:schemeClr val="accent1">
                <a:lumMod val="40000"/>
                <a:lumOff val="60000"/>
              </a:schemeClr>
            </a:solidFill>
            <a:ln>
              <a:solidFill>
                <a:schemeClr val="tx2">
                  <a:lumMod val="60000"/>
                  <a:lumOff val="40000"/>
                </a:schemeClr>
              </a:solidFill>
            </a:ln>
          </p:spPr>
          <p:txBody>
            <a:bodyPr vert="eaVert" wrap="square" rtlCol="0">
              <a:spAutoFit/>
            </a:bodyPr>
            <a:lstStyle/>
            <a:p>
              <a:endParaRPr lang="zh-CN" altLang="en-US" sz="1100" dirty="0"/>
            </a:p>
          </p:txBody>
        </p:sp>
        <p:sp>
          <p:nvSpPr>
            <p:cNvPr id="82" name="文本框 81">
              <a:extLst>
                <a:ext uri="{FF2B5EF4-FFF2-40B4-BE49-F238E27FC236}">
                  <a16:creationId xmlns:a16="http://schemas.microsoft.com/office/drawing/2014/main" id="{30AB0837-90C5-4210-B033-3379EDB485E3}"/>
                </a:ext>
              </a:extLst>
            </p:cNvPr>
            <p:cNvSpPr txBox="1"/>
            <p:nvPr/>
          </p:nvSpPr>
          <p:spPr>
            <a:xfrm>
              <a:off x="1049324" y="4182138"/>
              <a:ext cx="350784" cy="928483"/>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外部机构</a:t>
              </a:r>
            </a:p>
          </p:txBody>
        </p:sp>
        <p:sp>
          <p:nvSpPr>
            <p:cNvPr id="83" name="文本框 82">
              <a:extLst>
                <a:ext uri="{FF2B5EF4-FFF2-40B4-BE49-F238E27FC236}">
                  <a16:creationId xmlns:a16="http://schemas.microsoft.com/office/drawing/2014/main" id="{F70BEA51-6332-4259-8366-AF054154926F}"/>
                </a:ext>
              </a:extLst>
            </p:cNvPr>
            <p:cNvSpPr txBox="1"/>
            <p:nvPr/>
          </p:nvSpPr>
          <p:spPr>
            <a:xfrm>
              <a:off x="1464227" y="4182138"/>
              <a:ext cx="350784" cy="917992"/>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个人主体</a:t>
              </a:r>
            </a:p>
          </p:txBody>
        </p:sp>
        <p:sp>
          <p:nvSpPr>
            <p:cNvPr id="84" name="文本框 83">
              <a:extLst>
                <a:ext uri="{FF2B5EF4-FFF2-40B4-BE49-F238E27FC236}">
                  <a16:creationId xmlns:a16="http://schemas.microsoft.com/office/drawing/2014/main" id="{4000C9BA-BBEE-4C66-92CD-FACE92D96E2C}"/>
                </a:ext>
              </a:extLst>
            </p:cNvPr>
            <p:cNvSpPr txBox="1"/>
            <p:nvPr/>
          </p:nvSpPr>
          <p:spPr>
            <a:xfrm>
              <a:off x="1019500" y="3817681"/>
              <a:ext cx="816331" cy="232736"/>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数据采集</a:t>
              </a:r>
            </a:p>
          </p:txBody>
        </p:sp>
        <p:sp>
          <p:nvSpPr>
            <p:cNvPr id="85" name="文本框 84">
              <a:extLst>
                <a:ext uri="{FF2B5EF4-FFF2-40B4-BE49-F238E27FC236}">
                  <a16:creationId xmlns:a16="http://schemas.microsoft.com/office/drawing/2014/main" id="{AFFAA555-B5A9-458D-B328-D56C6E163398}"/>
                </a:ext>
              </a:extLst>
            </p:cNvPr>
            <p:cNvSpPr txBox="1"/>
            <p:nvPr/>
          </p:nvSpPr>
          <p:spPr>
            <a:xfrm>
              <a:off x="2047190" y="3758478"/>
              <a:ext cx="350784" cy="1425618"/>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数据传输</a:t>
              </a:r>
            </a:p>
          </p:txBody>
        </p:sp>
        <p:sp>
          <p:nvSpPr>
            <p:cNvPr id="86" name="文本框 85">
              <a:extLst>
                <a:ext uri="{FF2B5EF4-FFF2-40B4-BE49-F238E27FC236}">
                  <a16:creationId xmlns:a16="http://schemas.microsoft.com/office/drawing/2014/main" id="{1ABD15F1-3F05-46B3-B7D7-73A93EAD8766}"/>
                </a:ext>
              </a:extLst>
            </p:cNvPr>
            <p:cNvSpPr txBox="1"/>
            <p:nvPr/>
          </p:nvSpPr>
          <p:spPr>
            <a:xfrm>
              <a:off x="2541729" y="3741034"/>
              <a:ext cx="894743" cy="1425618"/>
            </a:xfrm>
            <a:prstGeom prst="rect">
              <a:avLst/>
            </a:prstGeom>
            <a:solidFill>
              <a:schemeClr val="accent1">
                <a:lumMod val="40000"/>
                <a:lumOff val="60000"/>
              </a:schemeClr>
            </a:solidFill>
            <a:ln>
              <a:solidFill>
                <a:schemeClr val="tx2">
                  <a:lumMod val="60000"/>
                  <a:lumOff val="40000"/>
                </a:schemeClr>
              </a:solidFill>
            </a:ln>
          </p:spPr>
          <p:txBody>
            <a:bodyPr vert="eaVert" wrap="square" rtlCol="0">
              <a:spAutoFit/>
            </a:bodyPr>
            <a:lstStyle/>
            <a:p>
              <a:endParaRPr lang="zh-CN" altLang="en-US" sz="1100" dirty="0"/>
            </a:p>
          </p:txBody>
        </p:sp>
        <p:sp>
          <p:nvSpPr>
            <p:cNvPr id="87" name="文本框 86">
              <a:extLst>
                <a:ext uri="{FF2B5EF4-FFF2-40B4-BE49-F238E27FC236}">
                  <a16:creationId xmlns:a16="http://schemas.microsoft.com/office/drawing/2014/main" id="{AB67BF70-9A61-4A2F-A6B3-F66A2B2FAD5A}"/>
                </a:ext>
              </a:extLst>
            </p:cNvPr>
            <p:cNvSpPr txBox="1"/>
            <p:nvPr/>
          </p:nvSpPr>
          <p:spPr>
            <a:xfrm>
              <a:off x="2621789" y="4191309"/>
              <a:ext cx="350784" cy="928483"/>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存储安全</a:t>
              </a:r>
            </a:p>
          </p:txBody>
        </p:sp>
        <p:sp>
          <p:nvSpPr>
            <p:cNvPr id="88" name="文本框 87">
              <a:extLst>
                <a:ext uri="{FF2B5EF4-FFF2-40B4-BE49-F238E27FC236}">
                  <a16:creationId xmlns:a16="http://schemas.microsoft.com/office/drawing/2014/main" id="{414C226F-7ED6-45CF-80D8-100A3426634A}"/>
                </a:ext>
              </a:extLst>
            </p:cNvPr>
            <p:cNvSpPr txBox="1"/>
            <p:nvPr/>
          </p:nvSpPr>
          <p:spPr>
            <a:xfrm>
              <a:off x="3028275" y="4191309"/>
              <a:ext cx="350784" cy="917992"/>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备份与恢复</a:t>
              </a:r>
            </a:p>
          </p:txBody>
        </p:sp>
        <p:sp>
          <p:nvSpPr>
            <p:cNvPr id="89" name="文本框 88">
              <a:extLst>
                <a:ext uri="{FF2B5EF4-FFF2-40B4-BE49-F238E27FC236}">
                  <a16:creationId xmlns:a16="http://schemas.microsoft.com/office/drawing/2014/main" id="{9BDDD791-EE6A-4703-A771-E0B7AF8BC082}"/>
                </a:ext>
              </a:extLst>
            </p:cNvPr>
            <p:cNvSpPr txBox="1"/>
            <p:nvPr/>
          </p:nvSpPr>
          <p:spPr>
            <a:xfrm>
              <a:off x="2612761" y="3826851"/>
              <a:ext cx="766298" cy="242683"/>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数据存储</a:t>
              </a:r>
            </a:p>
          </p:txBody>
        </p:sp>
        <p:sp>
          <p:nvSpPr>
            <p:cNvPr id="90" name="文本框 89">
              <a:extLst>
                <a:ext uri="{FF2B5EF4-FFF2-40B4-BE49-F238E27FC236}">
                  <a16:creationId xmlns:a16="http://schemas.microsoft.com/office/drawing/2014/main" id="{FFEC08EC-D7DE-4BE4-B515-41C64790D3D1}"/>
                </a:ext>
              </a:extLst>
            </p:cNvPr>
            <p:cNvSpPr txBox="1"/>
            <p:nvPr/>
          </p:nvSpPr>
          <p:spPr>
            <a:xfrm>
              <a:off x="3547173" y="3731115"/>
              <a:ext cx="6177984" cy="1450442"/>
            </a:xfrm>
            <a:prstGeom prst="rect">
              <a:avLst/>
            </a:prstGeom>
            <a:solidFill>
              <a:schemeClr val="accent1">
                <a:lumMod val="40000"/>
                <a:lumOff val="60000"/>
              </a:schemeClr>
            </a:solidFill>
            <a:ln>
              <a:solidFill>
                <a:schemeClr val="tx2">
                  <a:lumMod val="60000"/>
                  <a:lumOff val="40000"/>
                </a:schemeClr>
              </a:solidFill>
            </a:ln>
          </p:spPr>
          <p:txBody>
            <a:bodyPr vert="eaVert" wrap="square" lIns="180000" rIns="180000" rtlCol="0">
              <a:spAutoFit/>
            </a:bodyPr>
            <a:lstStyle>
              <a:defPPr>
                <a:defRPr lang="zh-CN"/>
              </a:defPPr>
              <a:lvl1pPr algn="ctr">
                <a:defRPr sz="1100"/>
              </a:lvl1pPr>
            </a:lstStyle>
            <a:p>
              <a:endParaRPr lang="zh-CN" altLang="en-US" sz="800" dirty="0"/>
            </a:p>
          </p:txBody>
        </p:sp>
        <p:sp>
          <p:nvSpPr>
            <p:cNvPr id="91" name="文本框 90">
              <a:extLst>
                <a:ext uri="{FF2B5EF4-FFF2-40B4-BE49-F238E27FC236}">
                  <a16:creationId xmlns:a16="http://schemas.microsoft.com/office/drawing/2014/main" id="{D4110E3F-A781-425F-B28C-B198AAE5A5E3}"/>
                </a:ext>
              </a:extLst>
            </p:cNvPr>
            <p:cNvSpPr txBox="1"/>
            <p:nvPr/>
          </p:nvSpPr>
          <p:spPr>
            <a:xfrm>
              <a:off x="3760276" y="4166237"/>
              <a:ext cx="528038" cy="928483"/>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数据访问</a:t>
              </a:r>
            </a:p>
          </p:txBody>
        </p:sp>
        <p:sp>
          <p:nvSpPr>
            <p:cNvPr id="119" name="文本框 118">
              <a:extLst>
                <a:ext uri="{FF2B5EF4-FFF2-40B4-BE49-F238E27FC236}">
                  <a16:creationId xmlns:a16="http://schemas.microsoft.com/office/drawing/2014/main" id="{88E53D4C-3650-4D46-B127-915AB69EBD96}"/>
                </a:ext>
              </a:extLst>
            </p:cNvPr>
            <p:cNvSpPr txBox="1"/>
            <p:nvPr/>
          </p:nvSpPr>
          <p:spPr>
            <a:xfrm>
              <a:off x="4360355" y="4174085"/>
              <a:ext cx="528038" cy="917992"/>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数据导出</a:t>
              </a:r>
            </a:p>
          </p:txBody>
        </p:sp>
        <p:sp>
          <p:nvSpPr>
            <p:cNvPr id="120" name="文本框 119">
              <a:extLst>
                <a:ext uri="{FF2B5EF4-FFF2-40B4-BE49-F238E27FC236}">
                  <a16:creationId xmlns:a16="http://schemas.microsoft.com/office/drawing/2014/main" id="{80CBB407-0AC0-485C-AC88-BE4BB98ED39C}"/>
                </a:ext>
              </a:extLst>
            </p:cNvPr>
            <p:cNvSpPr txBox="1"/>
            <p:nvPr/>
          </p:nvSpPr>
          <p:spPr>
            <a:xfrm>
              <a:off x="6284119" y="3792817"/>
              <a:ext cx="849599" cy="273195"/>
            </a:xfrm>
            <a:prstGeom prst="rect">
              <a:avLst/>
            </a:prstGeom>
            <a:noFill/>
          </p:spPr>
          <p:txBody>
            <a:bodyPr wrap="square" rtlCol="0">
              <a:spAutoFit/>
            </a:bodyPr>
            <a:lstStyle/>
            <a:p>
              <a:r>
                <a:rPr lang="zh-CN" altLang="en-US" sz="900" b="1" dirty="0"/>
                <a:t>数据使用</a:t>
              </a:r>
            </a:p>
          </p:txBody>
        </p:sp>
        <p:sp>
          <p:nvSpPr>
            <p:cNvPr id="121" name="文本框 120">
              <a:extLst>
                <a:ext uri="{FF2B5EF4-FFF2-40B4-BE49-F238E27FC236}">
                  <a16:creationId xmlns:a16="http://schemas.microsoft.com/office/drawing/2014/main" id="{AFDAC30A-3420-4BDD-8F63-307F6FAC74CB}"/>
                </a:ext>
              </a:extLst>
            </p:cNvPr>
            <p:cNvSpPr txBox="1"/>
            <p:nvPr/>
          </p:nvSpPr>
          <p:spPr>
            <a:xfrm>
              <a:off x="4962301" y="4166237"/>
              <a:ext cx="528038" cy="928483"/>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数据加工</a:t>
              </a:r>
            </a:p>
          </p:txBody>
        </p:sp>
        <p:sp>
          <p:nvSpPr>
            <p:cNvPr id="122" name="文本框 121">
              <a:extLst>
                <a:ext uri="{FF2B5EF4-FFF2-40B4-BE49-F238E27FC236}">
                  <a16:creationId xmlns:a16="http://schemas.microsoft.com/office/drawing/2014/main" id="{3FBD40BD-F9E2-4E8A-96F7-57C91F123318}"/>
                </a:ext>
              </a:extLst>
            </p:cNvPr>
            <p:cNvSpPr txBox="1"/>
            <p:nvPr/>
          </p:nvSpPr>
          <p:spPr>
            <a:xfrm>
              <a:off x="5544507" y="4170160"/>
              <a:ext cx="528038" cy="917992"/>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数据展示</a:t>
              </a:r>
            </a:p>
          </p:txBody>
        </p:sp>
        <p:sp>
          <p:nvSpPr>
            <p:cNvPr id="123" name="文本框 122">
              <a:extLst>
                <a:ext uri="{FF2B5EF4-FFF2-40B4-BE49-F238E27FC236}">
                  <a16:creationId xmlns:a16="http://schemas.microsoft.com/office/drawing/2014/main" id="{F80A191B-12DE-41F3-919F-2AF3B138955D}"/>
                </a:ext>
              </a:extLst>
            </p:cNvPr>
            <p:cNvSpPr txBox="1"/>
            <p:nvPr/>
          </p:nvSpPr>
          <p:spPr>
            <a:xfrm>
              <a:off x="6136082" y="4158600"/>
              <a:ext cx="528038" cy="928483"/>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开发测试</a:t>
              </a:r>
            </a:p>
          </p:txBody>
        </p:sp>
        <p:sp>
          <p:nvSpPr>
            <p:cNvPr id="124" name="文本框 123">
              <a:extLst>
                <a:ext uri="{FF2B5EF4-FFF2-40B4-BE49-F238E27FC236}">
                  <a16:creationId xmlns:a16="http://schemas.microsoft.com/office/drawing/2014/main" id="{8C458943-AA37-4BAB-81B6-19E8485D4BBD}"/>
                </a:ext>
              </a:extLst>
            </p:cNvPr>
            <p:cNvSpPr txBox="1"/>
            <p:nvPr/>
          </p:nvSpPr>
          <p:spPr>
            <a:xfrm>
              <a:off x="6708919" y="4158600"/>
              <a:ext cx="528038" cy="925631"/>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汇聚融合</a:t>
              </a:r>
            </a:p>
          </p:txBody>
        </p:sp>
        <p:sp>
          <p:nvSpPr>
            <p:cNvPr id="125" name="文本框 124">
              <a:extLst>
                <a:ext uri="{FF2B5EF4-FFF2-40B4-BE49-F238E27FC236}">
                  <a16:creationId xmlns:a16="http://schemas.microsoft.com/office/drawing/2014/main" id="{2D781472-19AB-4AB3-BA25-1BCE9FC1E910}"/>
                </a:ext>
              </a:extLst>
            </p:cNvPr>
            <p:cNvSpPr txBox="1"/>
            <p:nvPr/>
          </p:nvSpPr>
          <p:spPr>
            <a:xfrm>
              <a:off x="8517582" y="4166237"/>
              <a:ext cx="528038" cy="910143"/>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委托处理</a:t>
              </a:r>
            </a:p>
          </p:txBody>
        </p:sp>
        <p:sp>
          <p:nvSpPr>
            <p:cNvPr id="126" name="文本框 125">
              <a:extLst>
                <a:ext uri="{FF2B5EF4-FFF2-40B4-BE49-F238E27FC236}">
                  <a16:creationId xmlns:a16="http://schemas.microsoft.com/office/drawing/2014/main" id="{AA9EF18F-8E18-4752-80B9-5208AF4F0440}"/>
                </a:ext>
              </a:extLst>
            </p:cNvPr>
            <p:cNvSpPr txBox="1"/>
            <p:nvPr/>
          </p:nvSpPr>
          <p:spPr>
            <a:xfrm>
              <a:off x="9128914" y="4166237"/>
              <a:ext cx="528038" cy="917992"/>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数据共享</a:t>
              </a:r>
            </a:p>
          </p:txBody>
        </p:sp>
        <p:sp>
          <p:nvSpPr>
            <p:cNvPr id="127" name="文本框 126">
              <a:extLst>
                <a:ext uri="{FF2B5EF4-FFF2-40B4-BE49-F238E27FC236}">
                  <a16:creationId xmlns:a16="http://schemas.microsoft.com/office/drawing/2014/main" id="{48993377-4B8D-45DE-B026-5988504942B1}"/>
                </a:ext>
              </a:extLst>
            </p:cNvPr>
            <p:cNvSpPr txBox="1"/>
            <p:nvPr/>
          </p:nvSpPr>
          <p:spPr>
            <a:xfrm>
              <a:off x="7297251" y="4174085"/>
              <a:ext cx="528038" cy="910143"/>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公开披露</a:t>
              </a:r>
            </a:p>
          </p:txBody>
        </p:sp>
        <p:sp>
          <p:nvSpPr>
            <p:cNvPr id="128" name="文本框 127">
              <a:extLst>
                <a:ext uri="{FF2B5EF4-FFF2-40B4-BE49-F238E27FC236}">
                  <a16:creationId xmlns:a16="http://schemas.microsoft.com/office/drawing/2014/main" id="{8FA19BCD-69BC-49FA-A0D8-993774F5B4A3}"/>
                </a:ext>
              </a:extLst>
            </p:cNvPr>
            <p:cNvSpPr txBox="1"/>
            <p:nvPr/>
          </p:nvSpPr>
          <p:spPr>
            <a:xfrm>
              <a:off x="7903288" y="4166237"/>
              <a:ext cx="528038" cy="917992"/>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数据转让</a:t>
              </a:r>
            </a:p>
          </p:txBody>
        </p:sp>
        <p:sp>
          <p:nvSpPr>
            <p:cNvPr id="129" name="文本框 128">
              <a:extLst>
                <a:ext uri="{FF2B5EF4-FFF2-40B4-BE49-F238E27FC236}">
                  <a16:creationId xmlns:a16="http://schemas.microsoft.com/office/drawing/2014/main" id="{F8CDE763-1A4C-4A48-BB88-2CFD3DD3B9CD}"/>
                </a:ext>
              </a:extLst>
            </p:cNvPr>
            <p:cNvSpPr txBox="1"/>
            <p:nvPr/>
          </p:nvSpPr>
          <p:spPr>
            <a:xfrm>
              <a:off x="9934434" y="3758480"/>
              <a:ext cx="356787" cy="1425618"/>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数据删除</a:t>
              </a:r>
            </a:p>
          </p:txBody>
        </p:sp>
        <p:sp>
          <p:nvSpPr>
            <p:cNvPr id="130" name="文本框 129">
              <a:extLst>
                <a:ext uri="{FF2B5EF4-FFF2-40B4-BE49-F238E27FC236}">
                  <a16:creationId xmlns:a16="http://schemas.microsoft.com/office/drawing/2014/main" id="{87DEC79D-DFA3-4B6B-960E-27CB9D7FC933}"/>
                </a:ext>
              </a:extLst>
            </p:cNvPr>
            <p:cNvSpPr txBox="1"/>
            <p:nvPr/>
          </p:nvSpPr>
          <p:spPr>
            <a:xfrm>
              <a:off x="10502087" y="3758478"/>
              <a:ext cx="350784" cy="1416514"/>
            </a:xfrm>
            <a:prstGeom prst="rect">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defPPr>
                <a:defRPr lang="zh-CN"/>
              </a:defPPr>
              <a:lvl1pPr marR="0" lvl="0" indent="0" algn="ctr" defTabSz="914363" fontAlgn="auto">
                <a:lnSpc>
                  <a:spcPct val="100000"/>
                </a:lnSpc>
                <a:spcBef>
                  <a:spcPts val="0"/>
                </a:spcBef>
                <a:spcAft>
                  <a:spcPts val="0"/>
                </a:spcAft>
                <a:buClrTx/>
                <a:buSzTx/>
                <a:buFontTx/>
                <a:buNone/>
                <a:tabLst/>
                <a:defRPr sz="1100" b="1" kern="0">
                  <a:solidFill>
                    <a:prstClr val="white"/>
                  </a:solidFill>
                  <a:latin typeface="Arial" panose="020B0604020202020204" pitchFamily="34" charset="0"/>
                  <a:ea typeface="微软雅黑" panose="020B0503020204020204" pitchFamily="34" charset="-122"/>
                </a:defRPr>
              </a:lvl1pPr>
            </a:lstStyle>
            <a:p>
              <a:r>
                <a:rPr lang="zh-CN" altLang="en-US" sz="800" dirty="0"/>
                <a:t>数据销毁</a:t>
              </a:r>
            </a:p>
          </p:txBody>
        </p:sp>
        <p:sp>
          <p:nvSpPr>
            <p:cNvPr id="131" name="文本框 130">
              <a:extLst>
                <a:ext uri="{FF2B5EF4-FFF2-40B4-BE49-F238E27FC236}">
                  <a16:creationId xmlns:a16="http://schemas.microsoft.com/office/drawing/2014/main" id="{B551C70D-4F32-40F6-A327-A03863057D68}"/>
                </a:ext>
              </a:extLst>
            </p:cNvPr>
            <p:cNvSpPr txBox="1"/>
            <p:nvPr/>
          </p:nvSpPr>
          <p:spPr>
            <a:xfrm>
              <a:off x="4913800" y="3428348"/>
              <a:ext cx="2965749" cy="291408"/>
            </a:xfrm>
            <a:prstGeom prst="rect">
              <a:avLst/>
            </a:prstGeom>
            <a:noFill/>
          </p:spPr>
          <p:txBody>
            <a:bodyPr wrap="square" rtlCol="0">
              <a:spAutoFit/>
            </a:bodyPr>
            <a:lstStyle/>
            <a:p>
              <a:r>
                <a:rPr lang="zh-CN" altLang="en-US" sz="1000" b="1" dirty="0"/>
                <a:t>数据生命周期安全防护要求</a:t>
              </a:r>
            </a:p>
          </p:txBody>
        </p:sp>
        <p:sp>
          <p:nvSpPr>
            <p:cNvPr id="132" name="矩形 131">
              <a:extLst>
                <a:ext uri="{FF2B5EF4-FFF2-40B4-BE49-F238E27FC236}">
                  <a16:creationId xmlns:a16="http://schemas.microsoft.com/office/drawing/2014/main" id="{D4CEA7D1-EEC7-4B63-BFCC-7F23CC26B954}"/>
                </a:ext>
              </a:extLst>
            </p:cNvPr>
            <p:cNvSpPr/>
            <p:nvPr/>
          </p:nvSpPr>
          <p:spPr>
            <a:xfrm>
              <a:off x="1745400" y="5467574"/>
              <a:ext cx="587381" cy="415889"/>
            </a:xfrm>
            <a:prstGeom prst="rect">
              <a:avLst/>
            </a:prstGeom>
            <a:solidFill>
              <a:schemeClr val="tx1">
                <a:lumMod val="50000"/>
                <a:lumOff val="50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制度体系</a:t>
              </a:r>
            </a:p>
          </p:txBody>
        </p:sp>
        <p:sp>
          <p:nvSpPr>
            <p:cNvPr id="133" name="矩形 132">
              <a:extLst>
                <a:ext uri="{FF2B5EF4-FFF2-40B4-BE49-F238E27FC236}">
                  <a16:creationId xmlns:a16="http://schemas.microsoft.com/office/drawing/2014/main" id="{45B928AF-24EB-402E-AE7F-9726E657D702}"/>
                </a:ext>
              </a:extLst>
            </p:cNvPr>
            <p:cNvSpPr/>
            <p:nvPr/>
          </p:nvSpPr>
          <p:spPr>
            <a:xfrm>
              <a:off x="2530759" y="5463485"/>
              <a:ext cx="587381" cy="415889"/>
            </a:xfrm>
            <a:prstGeom prst="rect">
              <a:avLst/>
            </a:prstGeom>
            <a:solidFill>
              <a:schemeClr val="tx1">
                <a:lumMod val="50000"/>
                <a:lumOff val="50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人员管理</a:t>
              </a:r>
            </a:p>
          </p:txBody>
        </p:sp>
        <p:sp>
          <p:nvSpPr>
            <p:cNvPr id="134" name="矩形 133">
              <a:extLst>
                <a:ext uri="{FF2B5EF4-FFF2-40B4-BE49-F238E27FC236}">
                  <a16:creationId xmlns:a16="http://schemas.microsoft.com/office/drawing/2014/main" id="{A29F833C-3D33-4008-A918-CBFFA6E3C07C}"/>
                </a:ext>
              </a:extLst>
            </p:cNvPr>
            <p:cNvSpPr/>
            <p:nvPr/>
          </p:nvSpPr>
          <p:spPr>
            <a:xfrm>
              <a:off x="3347321" y="5472208"/>
              <a:ext cx="990276" cy="415889"/>
            </a:xfrm>
            <a:prstGeom prst="rect">
              <a:avLst/>
            </a:prstGeom>
            <a:solidFill>
              <a:schemeClr val="tx1">
                <a:lumMod val="50000"/>
                <a:lumOff val="50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第三方机构管理</a:t>
              </a:r>
            </a:p>
          </p:txBody>
        </p:sp>
        <p:sp>
          <p:nvSpPr>
            <p:cNvPr id="135" name="Rectangle 3">
              <a:extLst>
                <a:ext uri="{FF2B5EF4-FFF2-40B4-BE49-F238E27FC236}">
                  <a16:creationId xmlns:a16="http://schemas.microsoft.com/office/drawing/2014/main" id="{5FBE7394-40D4-498D-B64F-D88524EE2D6D}"/>
                </a:ext>
              </a:extLst>
            </p:cNvPr>
            <p:cNvSpPr/>
            <p:nvPr/>
          </p:nvSpPr>
          <p:spPr bwMode="auto">
            <a:xfrm>
              <a:off x="4913800" y="5382699"/>
              <a:ext cx="6242927" cy="796048"/>
            </a:xfrm>
            <a:prstGeom prst="roundRect">
              <a:avLst>
                <a:gd name="adj" fmla="val 11529"/>
              </a:avLst>
            </a:prstGeom>
            <a:solidFill>
              <a:sysClr val="window" lastClr="FFFFFF"/>
            </a:solidFill>
            <a:ln w="19050" cap="flat" cmpd="sng" algn="ctr">
              <a:solidFill>
                <a:srgbClr val="B50029"/>
              </a:solid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altLang="zh-CN" sz="800" b="1" i="0" u="none" strike="noStrike" kern="0" cap="none" spc="0" normalizeH="0" baseline="0" noProof="0" dirty="0">
                <a:ln>
                  <a:noFill/>
                </a:ln>
                <a:solidFill>
                  <a:srgbClr val="B5002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6" name="矩形 135">
              <a:extLst>
                <a:ext uri="{FF2B5EF4-FFF2-40B4-BE49-F238E27FC236}">
                  <a16:creationId xmlns:a16="http://schemas.microsoft.com/office/drawing/2014/main" id="{DDF74D7E-BBC1-47F2-B2C9-ECD82E2D6552}"/>
                </a:ext>
              </a:extLst>
            </p:cNvPr>
            <p:cNvSpPr/>
            <p:nvPr/>
          </p:nvSpPr>
          <p:spPr>
            <a:xfrm>
              <a:off x="5350499" y="5485274"/>
              <a:ext cx="555755" cy="402823"/>
            </a:xfrm>
            <a:prstGeom prst="rect">
              <a:avLst/>
            </a:prstGeom>
            <a:solidFill>
              <a:schemeClr val="tx1">
                <a:lumMod val="50000"/>
                <a:lumOff val="50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边界管控</a:t>
              </a:r>
            </a:p>
          </p:txBody>
        </p:sp>
        <p:sp>
          <p:nvSpPr>
            <p:cNvPr id="137" name="矩形 136">
              <a:extLst>
                <a:ext uri="{FF2B5EF4-FFF2-40B4-BE49-F238E27FC236}">
                  <a16:creationId xmlns:a16="http://schemas.microsoft.com/office/drawing/2014/main" id="{3FF51CAA-39DA-449F-AA5D-1F9B7B913E9E}"/>
                </a:ext>
              </a:extLst>
            </p:cNvPr>
            <p:cNvSpPr/>
            <p:nvPr/>
          </p:nvSpPr>
          <p:spPr>
            <a:xfrm>
              <a:off x="6151950" y="5482862"/>
              <a:ext cx="555753" cy="415889"/>
            </a:xfrm>
            <a:prstGeom prst="rect">
              <a:avLst/>
            </a:prstGeom>
            <a:solidFill>
              <a:schemeClr val="tx1">
                <a:lumMod val="50000"/>
                <a:lumOff val="50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访问控制</a:t>
              </a:r>
            </a:p>
          </p:txBody>
        </p:sp>
        <p:sp>
          <p:nvSpPr>
            <p:cNvPr id="138" name="矩形 137">
              <a:extLst>
                <a:ext uri="{FF2B5EF4-FFF2-40B4-BE49-F238E27FC236}">
                  <a16:creationId xmlns:a16="http://schemas.microsoft.com/office/drawing/2014/main" id="{3A4705E3-198D-42EA-AE2D-5CD210675001}"/>
                </a:ext>
              </a:extLst>
            </p:cNvPr>
            <p:cNvSpPr/>
            <p:nvPr/>
          </p:nvSpPr>
          <p:spPr>
            <a:xfrm>
              <a:off x="6953402" y="5472207"/>
              <a:ext cx="590580" cy="415889"/>
            </a:xfrm>
            <a:prstGeom prst="rect">
              <a:avLst/>
            </a:prstGeom>
            <a:solidFill>
              <a:schemeClr val="tx1">
                <a:lumMod val="50000"/>
                <a:lumOff val="50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安全监测</a:t>
              </a:r>
            </a:p>
          </p:txBody>
        </p:sp>
        <p:sp>
          <p:nvSpPr>
            <p:cNvPr id="139" name="矩形 138">
              <a:extLst>
                <a:ext uri="{FF2B5EF4-FFF2-40B4-BE49-F238E27FC236}">
                  <a16:creationId xmlns:a16="http://schemas.microsoft.com/office/drawing/2014/main" id="{F5E9706B-3816-4254-B6A0-6A90C4B1BCC1}"/>
                </a:ext>
              </a:extLst>
            </p:cNvPr>
            <p:cNvSpPr/>
            <p:nvPr/>
          </p:nvSpPr>
          <p:spPr>
            <a:xfrm>
              <a:off x="9655477" y="5453581"/>
              <a:ext cx="1088308" cy="415889"/>
            </a:xfrm>
            <a:prstGeom prst="rect">
              <a:avLst/>
            </a:prstGeom>
            <a:solidFill>
              <a:schemeClr val="tx1">
                <a:lumMod val="50000"/>
                <a:lumOff val="50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应急响应与事件处置</a:t>
              </a:r>
            </a:p>
          </p:txBody>
        </p:sp>
        <p:sp>
          <p:nvSpPr>
            <p:cNvPr id="140" name="矩形 139">
              <a:extLst>
                <a:ext uri="{FF2B5EF4-FFF2-40B4-BE49-F238E27FC236}">
                  <a16:creationId xmlns:a16="http://schemas.microsoft.com/office/drawing/2014/main" id="{C3ABCE05-A934-4D80-98C9-9B09FF7AC5EA}"/>
                </a:ext>
              </a:extLst>
            </p:cNvPr>
            <p:cNvSpPr/>
            <p:nvPr/>
          </p:nvSpPr>
          <p:spPr>
            <a:xfrm>
              <a:off x="7822116" y="5453581"/>
              <a:ext cx="590580" cy="445171"/>
            </a:xfrm>
            <a:prstGeom prst="rect">
              <a:avLst/>
            </a:prstGeom>
            <a:solidFill>
              <a:schemeClr val="tx1">
                <a:lumMod val="50000"/>
                <a:lumOff val="50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安全审计</a:t>
              </a:r>
            </a:p>
          </p:txBody>
        </p:sp>
        <p:sp>
          <p:nvSpPr>
            <p:cNvPr id="141" name="矩形 140">
              <a:extLst>
                <a:ext uri="{FF2B5EF4-FFF2-40B4-BE49-F238E27FC236}">
                  <a16:creationId xmlns:a16="http://schemas.microsoft.com/office/drawing/2014/main" id="{E8333C5A-D6F2-46A7-9FC8-901295608BAD}"/>
                </a:ext>
              </a:extLst>
            </p:cNvPr>
            <p:cNvSpPr/>
            <p:nvPr/>
          </p:nvSpPr>
          <p:spPr>
            <a:xfrm>
              <a:off x="8742950" y="5453581"/>
              <a:ext cx="582273" cy="415889"/>
            </a:xfrm>
            <a:prstGeom prst="rect">
              <a:avLst/>
            </a:prstGeom>
            <a:solidFill>
              <a:schemeClr val="tx1">
                <a:lumMod val="50000"/>
                <a:lumOff val="50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检查评估</a:t>
              </a:r>
            </a:p>
          </p:txBody>
        </p:sp>
        <p:sp>
          <p:nvSpPr>
            <p:cNvPr id="142" name="文本框 141">
              <a:extLst>
                <a:ext uri="{FF2B5EF4-FFF2-40B4-BE49-F238E27FC236}">
                  <a16:creationId xmlns:a16="http://schemas.microsoft.com/office/drawing/2014/main" id="{812C8DA7-FD79-4261-A367-5B6B01A114A3}"/>
                </a:ext>
              </a:extLst>
            </p:cNvPr>
            <p:cNvSpPr txBox="1"/>
            <p:nvPr/>
          </p:nvSpPr>
          <p:spPr>
            <a:xfrm>
              <a:off x="2179308" y="5888096"/>
              <a:ext cx="909527" cy="291408"/>
            </a:xfrm>
            <a:prstGeom prst="rect">
              <a:avLst/>
            </a:prstGeom>
            <a:noFill/>
          </p:spPr>
          <p:txBody>
            <a:bodyPr wrap="square" rtlCol="0">
              <a:spAutoFit/>
            </a:bodyPr>
            <a:lstStyle/>
            <a:p>
              <a:pPr algn="ctr"/>
              <a:r>
                <a:rPr lang="zh-CN" altLang="en-US" sz="1000" b="1" dirty="0"/>
                <a:t>组织保障</a:t>
              </a:r>
            </a:p>
          </p:txBody>
        </p:sp>
        <p:sp>
          <p:nvSpPr>
            <p:cNvPr id="143" name="文本框 142">
              <a:extLst>
                <a:ext uri="{FF2B5EF4-FFF2-40B4-BE49-F238E27FC236}">
                  <a16:creationId xmlns:a16="http://schemas.microsoft.com/office/drawing/2014/main" id="{D04AA985-4C25-4848-8DC1-D0F6E3A526EB}"/>
                </a:ext>
              </a:extLst>
            </p:cNvPr>
            <p:cNvSpPr txBox="1"/>
            <p:nvPr/>
          </p:nvSpPr>
          <p:spPr>
            <a:xfrm>
              <a:off x="7875620" y="5888096"/>
              <a:ext cx="957683" cy="291408"/>
            </a:xfrm>
            <a:prstGeom prst="rect">
              <a:avLst/>
            </a:prstGeom>
            <a:noFill/>
          </p:spPr>
          <p:txBody>
            <a:bodyPr wrap="square" rtlCol="0">
              <a:spAutoFit/>
            </a:bodyPr>
            <a:lstStyle/>
            <a:p>
              <a:r>
                <a:rPr lang="zh-CN" altLang="en-US" sz="1000" b="1" dirty="0"/>
                <a:t>运维保障</a:t>
              </a:r>
            </a:p>
          </p:txBody>
        </p:sp>
        <p:sp>
          <p:nvSpPr>
            <p:cNvPr id="144" name="等腰三角形 143">
              <a:extLst>
                <a:ext uri="{FF2B5EF4-FFF2-40B4-BE49-F238E27FC236}">
                  <a16:creationId xmlns:a16="http://schemas.microsoft.com/office/drawing/2014/main" id="{45A3F48E-D631-4D05-A685-43FCA1DBAF7A}"/>
                </a:ext>
              </a:extLst>
            </p:cNvPr>
            <p:cNvSpPr/>
            <p:nvPr/>
          </p:nvSpPr>
          <p:spPr>
            <a:xfrm>
              <a:off x="335158" y="905999"/>
              <a:ext cx="11094841" cy="494822"/>
            </a:xfrm>
            <a:prstGeom prst="triangle">
              <a:avLst>
                <a:gd name="adj" fmla="val 49715"/>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数据生命周期安全框架</a:t>
              </a:r>
            </a:p>
          </p:txBody>
        </p:sp>
      </p:grpSp>
      <p:sp>
        <p:nvSpPr>
          <p:cNvPr id="145" name="Title 1">
            <a:extLst>
              <a:ext uri="{FF2B5EF4-FFF2-40B4-BE49-F238E27FC236}">
                <a16:creationId xmlns:a16="http://schemas.microsoft.com/office/drawing/2014/main" id="{0D6B25ED-2415-4D46-8E15-088FEC50A47A}"/>
              </a:ext>
            </a:extLst>
          </p:cNvPr>
          <p:cNvSpPr txBox="1">
            <a:spLocks/>
          </p:cNvSpPr>
          <p:nvPr/>
        </p:nvSpPr>
        <p:spPr>
          <a:xfrm>
            <a:off x="374114" y="1016150"/>
            <a:ext cx="11430000" cy="685541"/>
          </a:xfrm>
          <a:prstGeom prst="rect">
            <a:avLst/>
          </a:prstGeom>
        </p:spPr>
        <p:txBody>
          <a:bodyPr vert="horz" lIns="0" tIns="0" rIns="0" bIns="0" rtlCol="0" anchor="t">
            <a:noAutofit/>
          </a:bodyPr>
          <a:lstStyle>
            <a:lvl1pPr algn="l" defTabSz="914363" rtl="0" eaLnBrk="1" latinLnBrk="0" hangingPunct="1">
              <a:lnSpc>
                <a:spcPct val="90000"/>
              </a:lnSpc>
              <a:spcBef>
                <a:spcPct val="0"/>
              </a:spcBef>
              <a:buNone/>
              <a:defRPr lang="en-US" sz="1500" b="0" i="0" kern="1200" dirty="0">
                <a:solidFill>
                  <a:schemeClr val="bg2"/>
                </a:solidFill>
                <a:latin typeface="微软雅黑" panose="020B0503020204020204" pitchFamily="34" charset="-122"/>
                <a:ea typeface="微软雅黑" panose="020B0503020204020204" pitchFamily="34" charset="-122"/>
                <a:cs typeface="IBM Plex Sans" charset="0"/>
              </a:defRPr>
            </a:lvl1pPr>
          </a:lstStyle>
          <a:p>
            <a:pPr defTabSz="1097104">
              <a:lnSpc>
                <a:spcPct val="130000"/>
              </a:lnSpc>
              <a:defRPr/>
            </a:pPr>
            <a:r>
              <a:rPr lang="zh-CN" altLang="en-US" dirty="0">
                <a:solidFill>
                  <a:srgbClr val="000000"/>
                </a:solidFill>
              </a:rPr>
              <a:t>遵循数据安全原则，以</a:t>
            </a:r>
            <a:r>
              <a:rPr lang="zh-CN" altLang="en-US" dirty="0">
                <a:solidFill>
                  <a:srgbClr val="0070C0"/>
                </a:solidFill>
              </a:rPr>
              <a:t>数据安全分级</a:t>
            </a:r>
            <a:r>
              <a:rPr lang="zh-CN" altLang="en-US" dirty="0">
                <a:solidFill>
                  <a:srgbClr val="000000"/>
                </a:solidFill>
              </a:rPr>
              <a:t>为基础，建立覆盖</a:t>
            </a:r>
            <a:r>
              <a:rPr lang="zh-CN" altLang="en-US" dirty="0">
                <a:solidFill>
                  <a:srgbClr val="0070C0"/>
                </a:solidFill>
              </a:rPr>
              <a:t>数据生命周期全过程</a:t>
            </a:r>
            <a:r>
              <a:rPr lang="zh-CN" altLang="en-US" dirty="0">
                <a:solidFill>
                  <a:srgbClr val="000000"/>
                </a:solidFill>
              </a:rPr>
              <a:t>的安全防护体系，并通过建立健全</a:t>
            </a:r>
            <a:r>
              <a:rPr lang="zh-CN" altLang="en-US" dirty="0">
                <a:solidFill>
                  <a:srgbClr val="0070C0"/>
                </a:solidFill>
              </a:rPr>
              <a:t>数据安全组织架构</a:t>
            </a:r>
            <a:r>
              <a:rPr lang="zh-CN" altLang="en-US" dirty="0">
                <a:solidFill>
                  <a:srgbClr val="000000"/>
                </a:solidFill>
              </a:rPr>
              <a:t>和明确</a:t>
            </a:r>
            <a:r>
              <a:rPr lang="zh-CN" altLang="en-US" dirty="0">
                <a:solidFill>
                  <a:srgbClr val="0070C0"/>
                </a:solidFill>
              </a:rPr>
              <a:t>信息系统运维环节</a:t>
            </a:r>
            <a:r>
              <a:rPr lang="zh-CN" altLang="en-US" dirty="0">
                <a:solidFill>
                  <a:srgbClr val="000000"/>
                </a:solidFill>
              </a:rPr>
              <a:t>中的数据安全需求，全面加强金融业机构数据安全保护能力。</a:t>
            </a:r>
            <a:endParaRPr lang="en-US" altLang="zh-CN" dirty="0">
              <a:solidFill>
                <a:srgbClr val="000000"/>
              </a:solidFill>
            </a:endParaRPr>
          </a:p>
          <a:p>
            <a:endParaRPr lang="en-US" altLang="zh-CN"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0077310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ïṩ1îḓé">
            <a:extLst>
              <a:ext uri="{FF2B5EF4-FFF2-40B4-BE49-F238E27FC236}">
                <a16:creationId xmlns:a16="http://schemas.microsoft.com/office/drawing/2014/main" id="{B7C0D163-F0A0-4CC0-95F7-C89CFFD307EC}"/>
              </a:ext>
            </a:extLst>
          </p:cNvPr>
          <p:cNvSpPr txBox="1"/>
          <p:nvPr/>
        </p:nvSpPr>
        <p:spPr>
          <a:xfrm>
            <a:off x="6985986" y="2042917"/>
            <a:ext cx="474777"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01</a:t>
            </a:r>
          </a:p>
        </p:txBody>
      </p:sp>
      <p:sp>
        <p:nvSpPr>
          <p:cNvPr id="18" name="îŝḷiďê">
            <a:extLst>
              <a:ext uri="{FF2B5EF4-FFF2-40B4-BE49-F238E27FC236}">
                <a16:creationId xmlns:a16="http://schemas.microsoft.com/office/drawing/2014/main" id="{72DBFA89-CE23-4AF5-A625-0219A3030ED9}"/>
              </a:ext>
            </a:extLst>
          </p:cNvPr>
          <p:cNvSpPr txBox="1"/>
          <p:nvPr/>
        </p:nvSpPr>
        <p:spPr bwMode="auto">
          <a:xfrm>
            <a:off x="7602154" y="2031152"/>
            <a:ext cx="3832284" cy="540000"/>
          </a:xfrm>
          <a:prstGeom prst="rect">
            <a:avLst/>
          </a:prstGeom>
          <a:solidFill>
            <a:schemeClr val="bg1"/>
          </a:solidFill>
          <a:ln>
            <a:noFill/>
          </a:ln>
          <a:effectLst/>
        </p:spPr>
        <p:txBody>
          <a:bodyPr wrap="square" lIns="90000" tIns="46800" rIns="90000" bIns="46800" anchor="ctr" anchorCtr="0">
            <a:noAutofit/>
          </a:bodyPr>
          <a:lstStyle>
            <a:defPPr>
              <a:defRPr lang="zh-CN"/>
            </a:defPPr>
            <a:lvl1pPr marR="0" lvl="0" indent="0" defTabSz="914377" fontAlgn="auto">
              <a:lnSpc>
                <a:spcPct val="100000"/>
              </a:lnSpc>
              <a:spcBef>
                <a:spcPct val="0"/>
              </a:spcBef>
              <a:spcAft>
                <a:spcPts val="0"/>
              </a:spcAft>
              <a:buClrTx/>
              <a:buSzTx/>
              <a:buFontTx/>
              <a:buNone/>
              <a:tabLst/>
              <a:defRPr kumimoji="0" sz="2800" b="1" i="0" u="none" strike="noStrike" cap="none" spc="0" normalizeH="0" baseline="0">
                <a:ln>
                  <a:noFill/>
                </a:ln>
                <a:solidFill>
                  <a:srgbClr val="000000"/>
                </a:solidFill>
                <a:effectLst/>
                <a:uLnTx/>
                <a:uFillTx/>
                <a:latin typeface="Microsoft YaHei" panose="020B0503020204020204" pitchFamily="34" charset="-122"/>
                <a:ea typeface="Microsoft YaHei" panose="020B0503020204020204" pitchFamily="34" charset="-122"/>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a:t>规范解读</a:t>
            </a:r>
            <a:endParaRPr lang="en-US" altLang="zh-CN" dirty="0"/>
          </a:p>
        </p:txBody>
      </p:sp>
      <p:sp>
        <p:nvSpPr>
          <p:cNvPr id="19" name="íṡḻíḍé">
            <a:extLst>
              <a:ext uri="{FF2B5EF4-FFF2-40B4-BE49-F238E27FC236}">
                <a16:creationId xmlns:a16="http://schemas.microsoft.com/office/drawing/2014/main" id="{94DFBC3C-0618-4CA0-B967-BD81043EA38A}"/>
              </a:ext>
            </a:extLst>
          </p:cNvPr>
          <p:cNvSpPr txBox="1"/>
          <p:nvPr/>
        </p:nvSpPr>
        <p:spPr>
          <a:xfrm>
            <a:off x="6971374" y="2985700"/>
            <a:ext cx="504000"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02</a:t>
            </a:r>
          </a:p>
        </p:txBody>
      </p:sp>
      <p:sp>
        <p:nvSpPr>
          <p:cNvPr id="20" name="îṡḻíḍè">
            <a:extLst>
              <a:ext uri="{FF2B5EF4-FFF2-40B4-BE49-F238E27FC236}">
                <a16:creationId xmlns:a16="http://schemas.microsoft.com/office/drawing/2014/main" id="{244D4ADE-B848-4920-B541-13C0C9648090}"/>
              </a:ext>
            </a:extLst>
          </p:cNvPr>
          <p:cNvSpPr txBox="1"/>
          <p:nvPr/>
        </p:nvSpPr>
        <p:spPr bwMode="auto">
          <a:xfrm>
            <a:off x="7602153" y="2973935"/>
            <a:ext cx="3832285" cy="540000"/>
          </a:xfrm>
          <a:prstGeom prst="rect">
            <a:avLst/>
          </a:prstGeom>
          <a:solidFill>
            <a:schemeClr val="bg1"/>
          </a:solidFill>
          <a:ln>
            <a:noFill/>
          </a:ln>
          <a:effectLst/>
        </p:spPr>
        <p:txBody>
          <a:bodyPr wrap="square" lIns="90000" tIns="46800" rIns="90000" bIns="46800" anchor="ctr" anchorCtr="0">
            <a:noAutofit/>
          </a:bodyPr>
          <a:lstStyle>
            <a:defPPr>
              <a:defRPr lang="zh-CN"/>
            </a:defPPr>
            <a:lvl1pPr marR="0" lvl="0" indent="0" defTabSz="914377" fontAlgn="auto">
              <a:lnSpc>
                <a:spcPct val="100000"/>
              </a:lnSpc>
              <a:spcBef>
                <a:spcPct val="0"/>
              </a:spcBef>
              <a:spcAft>
                <a:spcPts val="0"/>
              </a:spcAft>
              <a:buClrTx/>
              <a:buSzTx/>
              <a:buFontTx/>
              <a:buNone/>
              <a:tabLst/>
              <a:defRPr kumimoji="0" sz="2800" b="1" i="0" u="none" strike="noStrike" cap="none" spc="0" normalizeH="0" baseline="0">
                <a:ln>
                  <a:noFill/>
                </a:ln>
                <a:solidFill>
                  <a:srgbClr val="000000"/>
                </a:solidFill>
                <a:effectLst/>
                <a:uLnTx/>
                <a:uFillTx/>
                <a:latin typeface="Microsoft YaHei" panose="020B0503020204020204" pitchFamily="34" charset="-122"/>
                <a:ea typeface="Microsoft YaHei" panose="020B0503020204020204" pitchFamily="34" charset="-122"/>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数据安全治理实施介绍</a:t>
            </a:r>
            <a:endParaRPr lang="en-US" altLang="zh-CN" dirty="0"/>
          </a:p>
        </p:txBody>
      </p:sp>
      <p:sp>
        <p:nvSpPr>
          <p:cNvPr id="21" name="ïṩ1îḓé">
            <a:extLst>
              <a:ext uri="{FF2B5EF4-FFF2-40B4-BE49-F238E27FC236}">
                <a16:creationId xmlns:a16="http://schemas.microsoft.com/office/drawing/2014/main" id="{CF8F9A3A-0EDC-42A6-BB76-7C06DC147F54}"/>
              </a:ext>
            </a:extLst>
          </p:cNvPr>
          <p:cNvSpPr txBox="1"/>
          <p:nvPr/>
        </p:nvSpPr>
        <p:spPr>
          <a:xfrm>
            <a:off x="6971374" y="3928483"/>
            <a:ext cx="504000"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03</a:t>
            </a:r>
          </a:p>
        </p:txBody>
      </p:sp>
      <p:sp>
        <p:nvSpPr>
          <p:cNvPr id="22" name="îŝḷiďê">
            <a:extLst>
              <a:ext uri="{FF2B5EF4-FFF2-40B4-BE49-F238E27FC236}">
                <a16:creationId xmlns:a16="http://schemas.microsoft.com/office/drawing/2014/main" id="{E11D3087-ABE8-4602-BCCB-4F3EFF000388}"/>
              </a:ext>
            </a:extLst>
          </p:cNvPr>
          <p:cNvSpPr txBox="1"/>
          <p:nvPr/>
        </p:nvSpPr>
        <p:spPr bwMode="auto">
          <a:xfrm>
            <a:off x="7602154" y="3916718"/>
            <a:ext cx="3832284" cy="540000"/>
          </a:xfrm>
          <a:prstGeom prst="rect">
            <a:avLst/>
          </a:prstGeom>
          <a:solidFill>
            <a:srgbClr val="17416F"/>
          </a:solidFill>
          <a:effectLst>
            <a:outerShdw blurRad="50800" dist="38100" dir="2700000" algn="tl" rotWithShape="0">
              <a:prstClr val="black">
                <a:alpha val="40000"/>
              </a:prstClr>
            </a:outerShdw>
          </a:effectLst>
        </p:spPr>
        <p:txBody>
          <a:bodyPr anchor="ctr" anchorCtr="0">
            <a:normAutofit/>
          </a:bodyPr>
          <a:lstStyle>
            <a:defPPr>
              <a:defRPr lang="zh-CN"/>
            </a:defPPr>
            <a:lvl1pPr marR="0" lvl="0" indent="0" defTabSz="914354" fontAlgn="auto">
              <a:lnSpc>
                <a:spcPct val="90000"/>
              </a:lnSpc>
              <a:spcBef>
                <a:spcPct val="0"/>
              </a:spcBef>
              <a:spcAft>
                <a:spcPts val="0"/>
              </a:spcAft>
              <a:buClrTx/>
              <a:buSzTx/>
              <a:buFontTx/>
              <a:buNone/>
              <a:tabLst/>
              <a:defRPr kumimoji="0" sz="2800" b="1" i="0" u="none" strike="noStrike" cap="none" spc="0" normalizeH="0" baseline="0">
                <a:ln>
                  <a:noFill/>
                </a:ln>
                <a:solidFill>
                  <a:srgbClr val="FFFFFF"/>
                </a:solidFill>
                <a:effectLst/>
                <a:uLnTx/>
                <a:uFillTx/>
                <a:latin typeface="Microsoft YaHei" panose="020B0503020204020204" pitchFamily="34" charset="-122"/>
                <a:ea typeface="Microsoft YaHei" panose="020B0503020204020204" pitchFamily="34" charset="-122"/>
                <a:cs typeface="+mj-cs"/>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业界数据安全最佳实践</a:t>
            </a:r>
          </a:p>
        </p:txBody>
      </p:sp>
      <p:sp>
        <p:nvSpPr>
          <p:cNvPr id="23" name="标题 4">
            <a:extLst>
              <a:ext uri="{FF2B5EF4-FFF2-40B4-BE49-F238E27FC236}">
                <a16:creationId xmlns:a16="http://schemas.microsoft.com/office/drawing/2014/main" id="{A8FBF5BE-B86A-4726-AAF4-11AA55BCC9E6}"/>
              </a:ext>
            </a:extLst>
          </p:cNvPr>
          <p:cNvSpPr txBox="1">
            <a:spLocks/>
          </p:cNvSpPr>
          <p:nvPr/>
        </p:nvSpPr>
        <p:spPr>
          <a:xfrm>
            <a:off x="6820102" y="1092023"/>
            <a:ext cx="4810197" cy="666131"/>
          </a:xfrm>
          <a:prstGeom prst="rect">
            <a:avLst/>
          </a:prstGeom>
        </p:spPr>
        <p:txBody>
          <a:bodyPr>
            <a:normAutofit/>
          </a:bodyPr>
          <a:lstStyle>
            <a:lvl1pPr algn="l" defTabSz="914354" rtl="0" eaLnBrk="1" latinLnBrk="0" hangingPunct="1">
              <a:lnSpc>
                <a:spcPct val="90000"/>
              </a:lnSpc>
              <a:spcBef>
                <a:spcPct val="0"/>
              </a:spcBef>
              <a:buNone/>
              <a:defRPr sz="2800" b="1" kern="1200">
                <a:solidFill>
                  <a:schemeClr val="tx1"/>
                </a:solidFill>
                <a:latin typeface="华文中宋" panose="02010600040101010101" pitchFamily="2" charset="-122"/>
                <a:ea typeface="华文中宋" panose="02010600040101010101" pitchFamily="2" charset="-122"/>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srgbClr val="184170">
                    <a:lumMod val="50000"/>
                  </a:srgbClr>
                </a:solidFill>
                <a:effectLst/>
                <a:uLnTx/>
                <a:uFillTx/>
                <a:latin typeface="Microsoft YaHei" panose="020B0503020204020204" pitchFamily="34" charset="-122"/>
                <a:ea typeface="Microsoft YaHei" panose="020B0503020204020204" pitchFamily="34" charset="-122"/>
                <a:cs typeface="+mj-cs"/>
              </a:rPr>
              <a:t>目录</a:t>
            </a:r>
            <a:endParaRPr kumimoji="0" lang="en-US" altLang="zh-CN" sz="4000" b="1" i="0" u="none" strike="noStrike" kern="1200" cap="none" spc="0" normalizeH="0" baseline="0" noProof="0" dirty="0">
              <a:ln>
                <a:noFill/>
              </a:ln>
              <a:solidFill>
                <a:srgbClr val="184170">
                  <a:lumMod val="50000"/>
                </a:srgbClr>
              </a:solidFill>
              <a:effectLst/>
              <a:uLnTx/>
              <a:uFillTx/>
              <a:latin typeface="Microsoft YaHei" panose="020B0503020204020204" pitchFamily="34" charset="-122"/>
              <a:ea typeface="Microsoft YaHei" panose="020B0503020204020204" pitchFamily="34" charset="-122"/>
              <a:cs typeface="+mj-cs"/>
            </a:endParaRPr>
          </a:p>
        </p:txBody>
      </p:sp>
      <p:sp>
        <p:nvSpPr>
          <p:cNvPr id="11" name="ïṩ1îḓé">
            <a:extLst>
              <a:ext uri="{FF2B5EF4-FFF2-40B4-BE49-F238E27FC236}">
                <a16:creationId xmlns:a16="http://schemas.microsoft.com/office/drawing/2014/main" id="{3A30946F-46BA-4766-ADB3-3E65FA0AE42E}"/>
              </a:ext>
            </a:extLst>
          </p:cNvPr>
          <p:cNvSpPr txBox="1"/>
          <p:nvPr/>
        </p:nvSpPr>
        <p:spPr>
          <a:xfrm>
            <a:off x="6985986" y="4811614"/>
            <a:ext cx="504000" cy="516471"/>
          </a:xfrm>
          <a:prstGeom prst="rect">
            <a:avLst/>
          </a:prstGeom>
          <a:noFill/>
          <a:effectLst>
            <a:outerShdw blurRad="25400" dist="25400" dir="2700000" algn="tl" rotWithShape="0">
              <a:prstClr val="black">
                <a:alpha val="40000"/>
              </a:prstClr>
            </a:outerShdw>
          </a:effectLst>
        </p:spPr>
        <p:txBody>
          <a:bodyPr wrap="none" lIns="0" tIns="0" rIns="0" bIns="0" anchor="ctr" anchorCtr="0">
            <a:prstTxWarp prst="textPlain">
              <a:avLst/>
            </a:prstTxWarp>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8BC9">
                    <a:lumMod val="100000"/>
                  </a:srgbClr>
                </a:solidFill>
                <a:effectLst/>
                <a:uLnTx/>
                <a:uFillTx/>
                <a:latin typeface="Impact" panose="020B0806030902050204" pitchFamily="34" charset="0"/>
                <a:ea typeface="微软雅黑"/>
                <a:cs typeface="+mn-cs"/>
              </a:rPr>
              <a:t>04</a:t>
            </a:r>
          </a:p>
        </p:txBody>
      </p:sp>
      <p:sp>
        <p:nvSpPr>
          <p:cNvPr id="12" name="îŝḷiďê">
            <a:extLst>
              <a:ext uri="{FF2B5EF4-FFF2-40B4-BE49-F238E27FC236}">
                <a16:creationId xmlns:a16="http://schemas.microsoft.com/office/drawing/2014/main" id="{20231886-DAFE-499B-86A2-190BFB1BDE9F}"/>
              </a:ext>
            </a:extLst>
          </p:cNvPr>
          <p:cNvSpPr txBox="1"/>
          <p:nvPr/>
        </p:nvSpPr>
        <p:spPr bwMode="auto">
          <a:xfrm>
            <a:off x="7616766" y="4799849"/>
            <a:ext cx="3832284" cy="540000"/>
          </a:xfrm>
          <a:prstGeom prst="rect">
            <a:avLst/>
          </a:prstGeom>
          <a:solidFill>
            <a:schemeClr val="bg1"/>
          </a:solidFill>
          <a:ln>
            <a:noFill/>
          </a:ln>
          <a:effec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t>公司信息</a:t>
            </a:r>
            <a:r>
              <a:rPr kumimoji="0" lang="zh-CN" altLang="en-US" sz="2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简介</a:t>
            </a:r>
          </a:p>
        </p:txBody>
      </p:sp>
      <p:pic>
        <p:nvPicPr>
          <p:cNvPr id="13" name="图片 12">
            <a:extLst>
              <a:ext uri="{FF2B5EF4-FFF2-40B4-BE49-F238E27FC236}">
                <a16:creationId xmlns:a16="http://schemas.microsoft.com/office/drawing/2014/main" id="{D735BAA5-FA89-4407-9FF9-8724C6083FDF}"/>
              </a:ext>
            </a:extLst>
          </p:cNvPr>
          <p:cNvPicPr>
            <a:picLocks noChangeAspect="1"/>
          </p:cNvPicPr>
          <p:nvPr/>
        </p:nvPicPr>
        <p:blipFill rotWithShape="1">
          <a:blip r:embed="rId2"/>
          <a:srcRect r="35595" b="6511"/>
          <a:stretch/>
        </p:blipFill>
        <p:spPr>
          <a:xfrm rot="16200000">
            <a:off x="-109510" y="109512"/>
            <a:ext cx="6850730" cy="6631709"/>
          </a:xfrm>
          <a:prstGeom prst="rect">
            <a:avLst/>
          </a:prstGeom>
        </p:spPr>
      </p:pic>
    </p:spTree>
    <p:extLst>
      <p:ext uri="{BB962C8B-B14F-4D97-AF65-F5344CB8AC3E}">
        <p14:creationId xmlns:p14="http://schemas.microsoft.com/office/powerpoint/2010/main" val="22065809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68C35657-515B-4192-BD18-AB828ADE7533}"/>
              </a:ext>
            </a:extLst>
          </p:cNvPr>
          <p:cNvSpPr/>
          <p:nvPr/>
        </p:nvSpPr>
        <p:spPr>
          <a:xfrm>
            <a:off x="9052416" y="1963707"/>
            <a:ext cx="2508375" cy="44589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微软雅黑"/>
              <a:cs typeface="+mn-cs"/>
            </a:endParaRPr>
          </a:p>
        </p:txBody>
      </p:sp>
      <p:sp>
        <p:nvSpPr>
          <p:cNvPr id="83" name="矩形 82">
            <a:extLst>
              <a:ext uri="{FF2B5EF4-FFF2-40B4-BE49-F238E27FC236}">
                <a16:creationId xmlns:a16="http://schemas.microsoft.com/office/drawing/2014/main" id="{F89BBC93-F1C5-4D0A-93A1-D6FD361A6C53}"/>
              </a:ext>
            </a:extLst>
          </p:cNvPr>
          <p:cNvSpPr/>
          <p:nvPr/>
        </p:nvSpPr>
        <p:spPr>
          <a:xfrm>
            <a:off x="1659496" y="1949066"/>
            <a:ext cx="7179413" cy="6648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微软雅黑"/>
              <a:cs typeface="+mn-cs"/>
            </a:endParaRPr>
          </a:p>
        </p:txBody>
      </p:sp>
      <p:sp>
        <p:nvSpPr>
          <p:cNvPr id="82" name="矩形 81">
            <a:extLst>
              <a:ext uri="{FF2B5EF4-FFF2-40B4-BE49-F238E27FC236}">
                <a16:creationId xmlns:a16="http://schemas.microsoft.com/office/drawing/2014/main" id="{4085E8F2-D8D1-4CE4-81B7-58509EA52141}"/>
              </a:ext>
            </a:extLst>
          </p:cNvPr>
          <p:cNvSpPr/>
          <p:nvPr/>
        </p:nvSpPr>
        <p:spPr>
          <a:xfrm>
            <a:off x="4064497" y="4006795"/>
            <a:ext cx="4774412" cy="24158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微软雅黑"/>
              <a:cs typeface="+mn-cs"/>
            </a:endParaRPr>
          </a:p>
        </p:txBody>
      </p:sp>
      <p:sp>
        <p:nvSpPr>
          <p:cNvPr id="81" name="矩形 80">
            <a:extLst>
              <a:ext uri="{FF2B5EF4-FFF2-40B4-BE49-F238E27FC236}">
                <a16:creationId xmlns:a16="http://schemas.microsoft.com/office/drawing/2014/main" id="{A6A2E765-B894-4C94-8E86-18DA02B121D9}"/>
              </a:ext>
            </a:extLst>
          </p:cNvPr>
          <p:cNvSpPr/>
          <p:nvPr/>
        </p:nvSpPr>
        <p:spPr>
          <a:xfrm>
            <a:off x="4064497" y="2704304"/>
            <a:ext cx="4774412" cy="1188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微软雅黑"/>
              <a:cs typeface="+mn-cs"/>
            </a:endParaRPr>
          </a:p>
        </p:txBody>
      </p:sp>
      <p:sp>
        <p:nvSpPr>
          <p:cNvPr id="75" name="矩形 74">
            <a:extLst>
              <a:ext uri="{FF2B5EF4-FFF2-40B4-BE49-F238E27FC236}">
                <a16:creationId xmlns:a16="http://schemas.microsoft.com/office/drawing/2014/main" id="{2E8881EF-BDE9-459D-B587-33851AE16725}"/>
              </a:ext>
            </a:extLst>
          </p:cNvPr>
          <p:cNvSpPr/>
          <p:nvPr/>
        </p:nvSpPr>
        <p:spPr>
          <a:xfrm>
            <a:off x="1659496" y="2704302"/>
            <a:ext cx="2172443" cy="3718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微软雅黑"/>
              <a:cs typeface="+mn-cs"/>
            </a:endParaRPr>
          </a:p>
        </p:txBody>
      </p:sp>
      <p:sp>
        <p:nvSpPr>
          <p:cNvPr id="4" name="矩形 3">
            <a:extLst>
              <a:ext uri="{FF2B5EF4-FFF2-40B4-BE49-F238E27FC236}">
                <a16:creationId xmlns:a16="http://schemas.microsoft.com/office/drawing/2014/main" id="{BE9B21D1-C93D-4A8F-B6F9-9FF742D9D644}"/>
              </a:ext>
            </a:extLst>
          </p:cNvPr>
          <p:cNvSpPr/>
          <p:nvPr/>
        </p:nvSpPr>
        <p:spPr>
          <a:xfrm>
            <a:off x="143712" y="1949066"/>
            <a:ext cx="1308600" cy="44735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微软雅黑"/>
              <a:cs typeface="+mn-cs"/>
            </a:endParaRPr>
          </a:p>
        </p:txBody>
      </p:sp>
      <p:sp>
        <p:nvSpPr>
          <p:cNvPr id="2" name="标题 1"/>
          <p:cNvSpPr>
            <a:spLocks noGrp="1"/>
          </p:cNvSpPr>
          <p:nvPr>
            <p:ph type="title"/>
          </p:nvPr>
        </p:nvSpPr>
        <p:spPr>
          <a:xfrm>
            <a:off x="597747" y="280249"/>
            <a:ext cx="9284483" cy="488526"/>
          </a:xfrm>
        </p:spPr>
        <p:txBody>
          <a:bodyPr>
            <a:normAutofit fontScale="90000"/>
          </a:bodyPr>
          <a:lstStyle/>
          <a:p>
            <a:r>
              <a:rPr lang="zh-CN" altLang="en-US" dirty="0"/>
              <a:t>同业数据安全最佳实践</a:t>
            </a:r>
            <a:r>
              <a:rPr lang="en-US" altLang="zh-CN" dirty="0"/>
              <a:t>-</a:t>
            </a:r>
            <a:r>
              <a:rPr lang="zh-CN" altLang="en-US" dirty="0"/>
              <a:t>民生银行</a:t>
            </a:r>
          </a:p>
        </p:txBody>
      </p:sp>
      <p:sp>
        <p:nvSpPr>
          <p:cNvPr id="15" name="Title 1">
            <a:extLst>
              <a:ext uri="{FF2B5EF4-FFF2-40B4-BE49-F238E27FC236}">
                <a16:creationId xmlns:a16="http://schemas.microsoft.com/office/drawing/2014/main" id="{2D0571D7-01DE-41A2-9F4F-0B0851D04624}"/>
              </a:ext>
            </a:extLst>
          </p:cNvPr>
          <p:cNvSpPr txBox="1">
            <a:spLocks/>
          </p:cNvSpPr>
          <p:nvPr/>
        </p:nvSpPr>
        <p:spPr>
          <a:xfrm>
            <a:off x="374114" y="1016150"/>
            <a:ext cx="11430000" cy="685541"/>
          </a:xfrm>
          <a:prstGeom prst="rect">
            <a:avLst/>
          </a:prstGeom>
        </p:spPr>
        <p:txBody>
          <a:bodyPr vert="horz" lIns="0" tIns="0" rIns="0" bIns="0" rtlCol="0" anchor="t">
            <a:noAutofit/>
          </a:bodyPr>
          <a:lstStyle>
            <a:lvl1pPr algn="l" defTabSz="914363" rtl="0" eaLnBrk="1" latinLnBrk="0" hangingPunct="1">
              <a:lnSpc>
                <a:spcPct val="90000"/>
              </a:lnSpc>
              <a:spcBef>
                <a:spcPct val="0"/>
              </a:spcBef>
              <a:buNone/>
              <a:defRPr lang="en-US" sz="1500" b="0" i="0" kern="1200" dirty="0">
                <a:solidFill>
                  <a:schemeClr val="bg2"/>
                </a:solidFill>
                <a:latin typeface="微软雅黑" panose="020B0503020204020204" pitchFamily="34" charset="-122"/>
                <a:ea typeface="微软雅黑" panose="020B0503020204020204" pitchFamily="34" charset="-122"/>
                <a:cs typeface="IBM Plex Sans" charset="0"/>
              </a:defRPr>
            </a:lvl1pPr>
          </a:lstStyle>
          <a:p>
            <a:pPr marL="0" marR="0" lvl="0" indent="0" algn="l" defTabSz="1097104" rtl="0" eaLnBrk="1" fontAlgn="auto" latinLnBrk="0" hangingPunct="1">
              <a:lnSpc>
                <a:spcPct val="130000"/>
              </a:lnSpc>
              <a:spcBef>
                <a:spcPct val="0"/>
              </a:spcBef>
              <a:spcAft>
                <a:spcPts val="0"/>
              </a:spcAft>
              <a:buClrTx/>
              <a:buSzTx/>
              <a:buFontTx/>
              <a:buNone/>
              <a:tabLst/>
              <a:defRPr/>
            </a:pPr>
            <a:r>
              <a:rPr kumimoji="0" lang="zh-CN" altLang="en-US" sz="15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切实加强金融数据安全保护，坚持管理与技术并重，持续健全制度规范、坚决压实主体责任、加强数据应用管控，强化网络安全保障，规范人员操作流程，提升数据安全和客户隐私保护能力，制定符合法律法规要求和自身发展需求的数据安全保障框架。</a:t>
            </a:r>
          </a:p>
        </p:txBody>
      </p:sp>
      <p:sp>
        <p:nvSpPr>
          <p:cNvPr id="5" name="矩形 4">
            <a:extLst>
              <a:ext uri="{FF2B5EF4-FFF2-40B4-BE49-F238E27FC236}">
                <a16:creationId xmlns:a16="http://schemas.microsoft.com/office/drawing/2014/main" id="{2D476AC5-8A28-4591-9450-0572B181A77D}"/>
              </a:ext>
            </a:extLst>
          </p:cNvPr>
          <p:cNvSpPr/>
          <p:nvPr/>
        </p:nvSpPr>
        <p:spPr>
          <a:xfrm>
            <a:off x="510207" y="2550480"/>
            <a:ext cx="826816" cy="458841"/>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数据安全分级保护策略</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6" name="矩形 5">
            <a:extLst>
              <a:ext uri="{FF2B5EF4-FFF2-40B4-BE49-F238E27FC236}">
                <a16:creationId xmlns:a16="http://schemas.microsoft.com/office/drawing/2014/main" id="{23E1D299-DDDE-497B-9627-397192A4D54E}"/>
              </a:ext>
            </a:extLst>
          </p:cNvPr>
          <p:cNvSpPr/>
          <p:nvPr/>
        </p:nvSpPr>
        <p:spPr>
          <a:xfrm>
            <a:off x="510207" y="3491985"/>
            <a:ext cx="826816" cy="458841"/>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数据安全分类分级标准</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7" name="矩形 6">
            <a:extLst>
              <a:ext uri="{FF2B5EF4-FFF2-40B4-BE49-F238E27FC236}">
                <a16:creationId xmlns:a16="http://schemas.microsoft.com/office/drawing/2014/main" id="{EB5CD000-DC58-41BE-A53E-8E22A1865992}"/>
              </a:ext>
            </a:extLst>
          </p:cNvPr>
          <p:cNvSpPr/>
          <p:nvPr/>
        </p:nvSpPr>
        <p:spPr>
          <a:xfrm>
            <a:off x="510207" y="4433490"/>
            <a:ext cx="826816" cy="458841"/>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数据安全</a:t>
            </a:r>
            <a:endParaRPr kumimoji="0" lang="en-US"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制度流程</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8" name="矩形 7">
            <a:extLst>
              <a:ext uri="{FF2B5EF4-FFF2-40B4-BE49-F238E27FC236}">
                <a16:creationId xmlns:a16="http://schemas.microsoft.com/office/drawing/2014/main" id="{F8C67A50-C497-473A-8915-BCA702D804CF}"/>
              </a:ext>
            </a:extLst>
          </p:cNvPr>
          <p:cNvSpPr/>
          <p:nvPr/>
        </p:nvSpPr>
        <p:spPr>
          <a:xfrm>
            <a:off x="510207" y="5374996"/>
            <a:ext cx="826816" cy="458841"/>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数据安全</a:t>
            </a:r>
            <a:endParaRPr kumimoji="0" lang="en-US"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合规审计</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grpSp>
        <p:nvGrpSpPr>
          <p:cNvPr id="3" name="组合 2">
            <a:extLst>
              <a:ext uri="{FF2B5EF4-FFF2-40B4-BE49-F238E27FC236}">
                <a16:creationId xmlns:a16="http://schemas.microsoft.com/office/drawing/2014/main" id="{49007FB5-2009-4617-B9A9-F9D76F6657BD}"/>
              </a:ext>
            </a:extLst>
          </p:cNvPr>
          <p:cNvGrpSpPr/>
          <p:nvPr/>
        </p:nvGrpSpPr>
        <p:grpSpPr>
          <a:xfrm>
            <a:off x="1765016" y="2251071"/>
            <a:ext cx="6843432" cy="256948"/>
            <a:chOff x="3920456" y="1752392"/>
            <a:chExt cx="4429104" cy="256948"/>
          </a:xfrm>
        </p:grpSpPr>
        <p:sp>
          <p:nvSpPr>
            <p:cNvPr id="10" name="AutoShape 4">
              <a:extLst>
                <a:ext uri="{FF2B5EF4-FFF2-40B4-BE49-F238E27FC236}">
                  <a16:creationId xmlns:a16="http://schemas.microsoft.com/office/drawing/2014/main" id="{D4A01AD0-3DDB-4525-822E-F12075C8343F}"/>
                </a:ext>
              </a:extLst>
            </p:cNvPr>
            <p:cNvSpPr>
              <a:spLocks noChangeArrowheads="1"/>
            </p:cNvSpPr>
            <p:nvPr/>
          </p:nvSpPr>
          <p:spPr bwMode="auto">
            <a:xfrm>
              <a:off x="6622172" y="1752393"/>
              <a:ext cx="826815" cy="256947"/>
            </a:xfrm>
            <a:prstGeom prst="chevron">
              <a:avLst>
                <a:gd name="adj" fmla="val 36855"/>
              </a:avLst>
            </a:prstGeom>
            <a:solidFill>
              <a:srgbClr val="4178BE"/>
            </a:solidFill>
            <a:ln>
              <a:solidFill>
                <a:srgbClr val="3494BA"/>
              </a:solidFill>
            </a:ln>
          </p:spPr>
          <p:txBody>
            <a:bodyPr lIns="0" r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sym typeface="Helvetica Neue"/>
                </a:rPr>
                <a:t>数据传输</a:t>
              </a:r>
              <a:endParaRPr kumimoji="0" 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sym typeface="Helvetica Neue"/>
              </a:endParaRPr>
            </a:p>
          </p:txBody>
        </p:sp>
        <p:sp>
          <p:nvSpPr>
            <p:cNvPr id="11" name="AutoShape 5">
              <a:extLst>
                <a:ext uri="{FF2B5EF4-FFF2-40B4-BE49-F238E27FC236}">
                  <a16:creationId xmlns:a16="http://schemas.microsoft.com/office/drawing/2014/main" id="{91E374EB-4F0C-4470-871E-FFE843883EBF}"/>
                </a:ext>
              </a:extLst>
            </p:cNvPr>
            <p:cNvSpPr>
              <a:spLocks noChangeArrowheads="1"/>
            </p:cNvSpPr>
            <p:nvPr/>
          </p:nvSpPr>
          <p:spPr bwMode="auto">
            <a:xfrm>
              <a:off x="7522744" y="1752393"/>
              <a:ext cx="826816" cy="256947"/>
            </a:xfrm>
            <a:prstGeom prst="chevron">
              <a:avLst>
                <a:gd name="adj" fmla="val 36855"/>
              </a:avLst>
            </a:prstGeom>
            <a:solidFill>
              <a:srgbClr val="4178BE"/>
            </a:solidFill>
            <a:ln>
              <a:solidFill>
                <a:srgbClr val="3494BA"/>
              </a:solidFill>
            </a:ln>
          </p:spPr>
          <p:txBody>
            <a:bodyPr lIns="0" r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sym typeface="Helvetica Neue"/>
                </a:rPr>
                <a:t>数据销毁</a:t>
              </a:r>
              <a:endParaRPr kumimoji="0" 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sym typeface="Helvetica Neue"/>
              </a:endParaRPr>
            </a:p>
          </p:txBody>
        </p:sp>
        <p:sp>
          <p:nvSpPr>
            <p:cNvPr id="12" name="AutoShape 7">
              <a:extLst>
                <a:ext uri="{FF2B5EF4-FFF2-40B4-BE49-F238E27FC236}">
                  <a16:creationId xmlns:a16="http://schemas.microsoft.com/office/drawing/2014/main" id="{7BEE2554-F100-4561-911E-EFC052F6B40F}"/>
                </a:ext>
              </a:extLst>
            </p:cNvPr>
            <p:cNvSpPr>
              <a:spLocks noChangeArrowheads="1"/>
            </p:cNvSpPr>
            <p:nvPr/>
          </p:nvSpPr>
          <p:spPr bwMode="auto">
            <a:xfrm>
              <a:off x="5721600" y="1752393"/>
              <a:ext cx="826816" cy="256947"/>
            </a:xfrm>
            <a:prstGeom prst="chevron">
              <a:avLst>
                <a:gd name="adj" fmla="val 36855"/>
              </a:avLst>
            </a:prstGeom>
            <a:solidFill>
              <a:srgbClr val="4178BE"/>
            </a:solidFill>
            <a:ln>
              <a:solidFill>
                <a:srgbClr val="3494BA"/>
              </a:solidFill>
            </a:ln>
          </p:spPr>
          <p:txBody>
            <a:bodyPr lIns="0" r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sym typeface="Helvetica Neue"/>
                </a:rPr>
                <a:t>数据使用</a:t>
              </a:r>
              <a:endParaRPr kumimoji="0" 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sym typeface="Helvetica Neue"/>
              </a:endParaRPr>
            </a:p>
          </p:txBody>
        </p:sp>
        <p:sp>
          <p:nvSpPr>
            <p:cNvPr id="13" name="AutoShape 7">
              <a:extLst>
                <a:ext uri="{FF2B5EF4-FFF2-40B4-BE49-F238E27FC236}">
                  <a16:creationId xmlns:a16="http://schemas.microsoft.com/office/drawing/2014/main" id="{7ABDE45B-1CBB-4962-8EEE-435CC7A05ED8}"/>
                </a:ext>
              </a:extLst>
            </p:cNvPr>
            <p:cNvSpPr>
              <a:spLocks noChangeArrowheads="1"/>
            </p:cNvSpPr>
            <p:nvPr/>
          </p:nvSpPr>
          <p:spPr bwMode="auto">
            <a:xfrm>
              <a:off x="4821028" y="1752392"/>
              <a:ext cx="826816" cy="256947"/>
            </a:xfrm>
            <a:prstGeom prst="chevron">
              <a:avLst>
                <a:gd name="adj" fmla="val 36855"/>
              </a:avLst>
            </a:prstGeom>
            <a:solidFill>
              <a:srgbClr val="4178BE"/>
            </a:solidFill>
            <a:ln>
              <a:solidFill>
                <a:srgbClr val="3494BA"/>
              </a:solidFill>
            </a:ln>
          </p:spPr>
          <p:txBody>
            <a:bodyPr lIns="0" r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sym typeface="Helvetica Neue"/>
                </a:rPr>
                <a:t>数据存储</a:t>
              </a:r>
              <a:endParaRPr kumimoji="0" 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sym typeface="Helvetica Neue"/>
              </a:endParaRPr>
            </a:p>
          </p:txBody>
        </p:sp>
        <p:sp>
          <p:nvSpPr>
            <p:cNvPr id="14" name="AutoShape 7">
              <a:extLst>
                <a:ext uri="{FF2B5EF4-FFF2-40B4-BE49-F238E27FC236}">
                  <a16:creationId xmlns:a16="http://schemas.microsoft.com/office/drawing/2014/main" id="{347900BF-8952-43AD-98D5-4C92FE6CAFC3}"/>
                </a:ext>
              </a:extLst>
            </p:cNvPr>
            <p:cNvSpPr>
              <a:spLocks noChangeArrowheads="1"/>
            </p:cNvSpPr>
            <p:nvPr/>
          </p:nvSpPr>
          <p:spPr bwMode="auto">
            <a:xfrm>
              <a:off x="3920456" y="1752392"/>
              <a:ext cx="826816" cy="256947"/>
            </a:xfrm>
            <a:prstGeom prst="chevron">
              <a:avLst>
                <a:gd name="adj" fmla="val 36855"/>
              </a:avLst>
            </a:prstGeom>
            <a:solidFill>
              <a:srgbClr val="4178BE"/>
            </a:solidFill>
            <a:ln>
              <a:solidFill>
                <a:srgbClr val="3494BA"/>
              </a:solidFill>
            </a:ln>
          </p:spPr>
          <p:txBody>
            <a:bodyPr lIns="0" r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sym typeface="Helvetica Neue"/>
                </a:rPr>
                <a:t>数据收集</a:t>
              </a:r>
              <a:endParaRPr kumimoji="0" 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sym typeface="Helvetica Neue"/>
              </a:endParaRPr>
            </a:p>
          </p:txBody>
        </p:sp>
      </p:grpSp>
      <p:sp>
        <p:nvSpPr>
          <p:cNvPr id="16" name="矩形 15">
            <a:extLst>
              <a:ext uri="{FF2B5EF4-FFF2-40B4-BE49-F238E27FC236}">
                <a16:creationId xmlns:a16="http://schemas.microsoft.com/office/drawing/2014/main" id="{64EE68CC-8E4D-45C2-A325-122CB131EC29}"/>
              </a:ext>
            </a:extLst>
          </p:cNvPr>
          <p:cNvSpPr/>
          <p:nvPr/>
        </p:nvSpPr>
        <p:spPr>
          <a:xfrm>
            <a:off x="1800184" y="3262551"/>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经营报表数据</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17" name="矩形 16">
            <a:extLst>
              <a:ext uri="{FF2B5EF4-FFF2-40B4-BE49-F238E27FC236}">
                <a16:creationId xmlns:a16="http://schemas.microsoft.com/office/drawing/2014/main" id="{29C630BD-B7AC-4DC5-A0D1-6B5594936437}"/>
              </a:ext>
            </a:extLst>
          </p:cNvPr>
          <p:cNvSpPr/>
          <p:nvPr/>
        </p:nvSpPr>
        <p:spPr>
          <a:xfrm>
            <a:off x="1800184" y="3671936"/>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公司营业数据</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18" name="矩形 17">
            <a:extLst>
              <a:ext uri="{FF2B5EF4-FFF2-40B4-BE49-F238E27FC236}">
                <a16:creationId xmlns:a16="http://schemas.microsoft.com/office/drawing/2014/main" id="{B303220F-6C06-48BB-817C-D7A46391FAE2}"/>
              </a:ext>
            </a:extLst>
          </p:cNvPr>
          <p:cNvSpPr/>
          <p:nvPr/>
        </p:nvSpPr>
        <p:spPr>
          <a:xfrm>
            <a:off x="1800184" y="4081321"/>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业务交易数据</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19" name="矩形 18">
            <a:extLst>
              <a:ext uri="{FF2B5EF4-FFF2-40B4-BE49-F238E27FC236}">
                <a16:creationId xmlns:a16="http://schemas.microsoft.com/office/drawing/2014/main" id="{C34FDAA3-AF70-4B22-A2AD-6B8D06D8FC55}"/>
              </a:ext>
            </a:extLst>
          </p:cNvPr>
          <p:cNvSpPr/>
          <p:nvPr/>
        </p:nvSpPr>
        <p:spPr>
          <a:xfrm>
            <a:off x="1800184" y="4490706"/>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客户征信数据</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20" name="矩形 19">
            <a:extLst>
              <a:ext uri="{FF2B5EF4-FFF2-40B4-BE49-F238E27FC236}">
                <a16:creationId xmlns:a16="http://schemas.microsoft.com/office/drawing/2014/main" id="{07EE4D0A-0CF4-4903-85A8-BD89CDD5AF15}"/>
              </a:ext>
            </a:extLst>
          </p:cNvPr>
          <p:cNvSpPr/>
          <p:nvPr/>
        </p:nvSpPr>
        <p:spPr>
          <a:xfrm>
            <a:off x="1800184" y="4900091"/>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业务产品数据</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21" name="矩形 20">
            <a:extLst>
              <a:ext uri="{FF2B5EF4-FFF2-40B4-BE49-F238E27FC236}">
                <a16:creationId xmlns:a16="http://schemas.microsoft.com/office/drawing/2014/main" id="{35400ED9-4FC6-472E-BBA7-F53C68C3096B}"/>
              </a:ext>
            </a:extLst>
          </p:cNvPr>
          <p:cNvSpPr/>
          <p:nvPr/>
        </p:nvSpPr>
        <p:spPr>
          <a:xfrm>
            <a:off x="1800184" y="5309475"/>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科技生产数据</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22" name="矩形 21">
            <a:extLst>
              <a:ext uri="{FF2B5EF4-FFF2-40B4-BE49-F238E27FC236}">
                <a16:creationId xmlns:a16="http://schemas.microsoft.com/office/drawing/2014/main" id="{4AAB1708-264E-421B-82DE-26C0EFA7B25E}"/>
              </a:ext>
            </a:extLst>
          </p:cNvPr>
          <p:cNvSpPr/>
          <p:nvPr/>
        </p:nvSpPr>
        <p:spPr>
          <a:xfrm>
            <a:off x="2859558" y="3262551"/>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客户个人金融信息</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23" name="矩形 22">
            <a:extLst>
              <a:ext uri="{FF2B5EF4-FFF2-40B4-BE49-F238E27FC236}">
                <a16:creationId xmlns:a16="http://schemas.microsoft.com/office/drawing/2014/main" id="{393FB834-2CF1-4EFE-9E5F-048A137936A6}"/>
              </a:ext>
            </a:extLst>
          </p:cNvPr>
          <p:cNvSpPr/>
          <p:nvPr/>
        </p:nvSpPr>
        <p:spPr>
          <a:xfrm>
            <a:off x="2859558" y="3671936"/>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信息资产数据</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24" name="矩形 23">
            <a:extLst>
              <a:ext uri="{FF2B5EF4-FFF2-40B4-BE49-F238E27FC236}">
                <a16:creationId xmlns:a16="http://schemas.microsoft.com/office/drawing/2014/main" id="{D4635A55-3C10-47DD-B0CF-E6D01F590259}"/>
              </a:ext>
            </a:extLst>
          </p:cNvPr>
          <p:cNvSpPr/>
          <p:nvPr/>
        </p:nvSpPr>
        <p:spPr>
          <a:xfrm>
            <a:off x="2859558" y="4081321"/>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企业基本数据</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25" name="矩形 24">
            <a:extLst>
              <a:ext uri="{FF2B5EF4-FFF2-40B4-BE49-F238E27FC236}">
                <a16:creationId xmlns:a16="http://schemas.microsoft.com/office/drawing/2014/main" id="{22B139CF-B477-4D5E-9E4E-8663AF60907E}"/>
              </a:ext>
            </a:extLst>
          </p:cNvPr>
          <p:cNvSpPr/>
          <p:nvPr/>
        </p:nvSpPr>
        <p:spPr>
          <a:xfrm>
            <a:off x="2859558" y="4490706"/>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管理决策数据</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26" name="矩形 25">
            <a:extLst>
              <a:ext uri="{FF2B5EF4-FFF2-40B4-BE49-F238E27FC236}">
                <a16:creationId xmlns:a16="http://schemas.microsoft.com/office/drawing/2014/main" id="{5E57A2CE-10B1-4EC8-8D16-771E145A26AC}"/>
              </a:ext>
            </a:extLst>
          </p:cNvPr>
          <p:cNvSpPr/>
          <p:nvPr/>
        </p:nvSpPr>
        <p:spPr>
          <a:xfrm>
            <a:off x="2859558" y="4900091"/>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业务营销数据</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27" name="矩形 26">
            <a:extLst>
              <a:ext uri="{FF2B5EF4-FFF2-40B4-BE49-F238E27FC236}">
                <a16:creationId xmlns:a16="http://schemas.microsoft.com/office/drawing/2014/main" id="{F9FCC800-291C-416B-931D-6EE343EA9309}"/>
              </a:ext>
            </a:extLst>
          </p:cNvPr>
          <p:cNvSpPr/>
          <p:nvPr/>
        </p:nvSpPr>
        <p:spPr>
          <a:xfrm>
            <a:off x="2859558" y="5309475"/>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28" name="矩形 27">
            <a:extLst>
              <a:ext uri="{FF2B5EF4-FFF2-40B4-BE49-F238E27FC236}">
                <a16:creationId xmlns:a16="http://schemas.microsoft.com/office/drawing/2014/main" id="{DC21F4A4-3C5E-4A93-A7E2-27BB01B9DB76}"/>
              </a:ext>
            </a:extLst>
          </p:cNvPr>
          <p:cNvSpPr/>
          <p:nvPr/>
        </p:nvSpPr>
        <p:spPr>
          <a:xfrm>
            <a:off x="4670311" y="3021434"/>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数据分级</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29" name="矩形 28">
            <a:extLst>
              <a:ext uri="{FF2B5EF4-FFF2-40B4-BE49-F238E27FC236}">
                <a16:creationId xmlns:a16="http://schemas.microsoft.com/office/drawing/2014/main" id="{08CC66A1-C727-4082-925E-43FF03A07D32}"/>
              </a:ext>
            </a:extLst>
          </p:cNvPr>
          <p:cNvSpPr/>
          <p:nvPr/>
        </p:nvSpPr>
        <p:spPr>
          <a:xfrm>
            <a:off x="6789059" y="3021434"/>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数据标签化</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30" name="矩形 29">
            <a:extLst>
              <a:ext uri="{FF2B5EF4-FFF2-40B4-BE49-F238E27FC236}">
                <a16:creationId xmlns:a16="http://schemas.microsoft.com/office/drawing/2014/main" id="{B25C4C9F-3DB9-4973-B719-CA8677C7404D}"/>
              </a:ext>
            </a:extLst>
          </p:cNvPr>
          <p:cNvSpPr/>
          <p:nvPr/>
        </p:nvSpPr>
        <p:spPr>
          <a:xfrm>
            <a:off x="4670311" y="3422240"/>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数据分类</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31" name="矩形 30">
            <a:extLst>
              <a:ext uri="{FF2B5EF4-FFF2-40B4-BE49-F238E27FC236}">
                <a16:creationId xmlns:a16="http://schemas.microsoft.com/office/drawing/2014/main" id="{959785E5-37C0-49AB-8C9D-944BCDD86F22}"/>
              </a:ext>
            </a:extLst>
          </p:cNvPr>
          <p:cNvSpPr/>
          <p:nvPr/>
        </p:nvSpPr>
        <p:spPr>
          <a:xfrm>
            <a:off x="6789059" y="3426477"/>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数据加工整合</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32" name="矩形 31">
            <a:extLst>
              <a:ext uri="{FF2B5EF4-FFF2-40B4-BE49-F238E27FC236}">
                <a16:creationId xmlns:a16="http://schemas.microsoft.com/office/drawing/2014/main" id="{C47DB974-8D12-4F7D-8DCD-BC2B9ED4A1ED}"/>
              </a:ext>
            </a:extLst>
          </p:cNvPr>
          <p:cNvSpPr/>
          <p:nvPr/>
        </p:nvSpPr>
        <p:spPr>
          <a:xfrm>
            <a:off x="5729685" y="3021434"/>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数据标准化</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33" name="矩形 32">
            <a:extLst>
              <a:ext uri="{FF2B5EF4-FFF2-40B4-BE49-F238E27FC236}">
                <a16:creationId xmlns:a16="http://schemas.microsoft.com/office/drawing/2014/main" id="{15F386A8-384B-4682-8335-7B1C3B5C7DAD}"/>
              </a:ext>
            </a:extLst>
          </p:cNvPr>
          <p:cNvSpPr/>
          <p:nvPr/>
        </p:nvSpPr>
        <p:spPr>
          <a:xfrm>
            <a:off x="7848433" y="3021434"/>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数据匹配检索</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34" name="矩形 33">
            <a:extLst>
              <a:ext uri="{FF2B5EF4-FFF2-40B4-BE49-F238E27FC236}">
                <a16:creationId xmlns:a16="http://schemas.microsoft.com/office/drawing/2014/main" id="{A451381C-B516-4BD2-93BE-F3503123594F}"/>
              </a:ext>
            </a:extLst>
          </p:cNvPr>
          <p:cNvSpPr/>
          <p:nvPr/>
        </p:nvSpPr>
        <p:spPr>
          <a:xfrm>
            <a:off x="5729685" y="3422240"/>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敏感数据识别</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35" name="矩形 34">
            <a:extLst>
              <a:ext uri="{FF2B5EF4-FFF2-40B4-BE49-F238E27FC236}">
                <a16:creationId xmlns:a16="http://schemas.microsoft.com/office/drawing/2014/main" id="{3035AA25-628A-48C3-951C-A51541A79226}"/>
              </a:ext>
            </a:extLst>
          </p:cNvPr>
          <p:cNvSpPr/>
          <p:nvPr/>
        </p:nvSpPr>
        <p:spPr>
          <a:xfrm>
            <a:off x="7848433" y="3426477"/>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数据关联分析</a:t>
            </a:r>
            <a:endParaRPr kumimoji="0" lang="zh-CN" altLang="zh-CN"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36" name="矩形 35">
            <a:extLst>
              <a:ext uri="{FF2B5EF4-FFF2-40B4-BE49-F238E27FC236}">
                <a16:creationId xmlns:a16="http://schemas.microsoft.com/office/drawing/2014/main" id="{58B29137-0A6C-4A47-A4D2-DCE750B0E2F3}"/>
              </a:ext>
            </a:extLst>
          </p:cNvPr>
          <p:cNvSpPr/>
          <p:nvPr/>
        </p:nvSpPr>
        <p:spPr>
          <a:xfrm>
            <a:off x="4255735" y="4607724"/>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身份权限数据</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37" name="矩形 36">
            <a:extLst>
              <a:ext uri="{FF2B5EF4-FFF2-40B4-BE49-F238E27FC236}">
                <a16:creationId xmlns:a16="http://schemas.microsoft.com/office/drawing/2014/main" id="{0C8605B5-E692-428F-8FF3-8F9911DCF7FC}"/>
              </a:ext>
            </a:extLst>
          </p:cNvPr>
          <p:cNvSpPr/>
          <p:nvPr/>
        </p:nvSpPr>
        <p:spPr>
          <a:xfrm>
            <a:off x="4255735" y="5016917"/>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应用行为数据</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38" name="矩形 37">
            <a:extLst>
              <a:ext uri="{FF2B5EF4-FFF2-40B4-BE49-F238E27FC236}">
                <a16:creationId xmlns:a16="http://schemas.microsoft.com/office/drawing/2014/main" id="{86E54146-5C57-4CDD-92BF-A750A97DA880}"/>
              </a:ext>
            </a:extLst>
          </p:cNvPr>
          <p:cNvSpPr/>
          <p:nvPr/>
        </p:nvSpPr>
        <p:spPr>
          <a:xfrm>
            <a:off x="4255735" y="5426110"/>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网络行为数据</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39" name="矩形 38">
            <a:extLst>
              <a:ext uri="{FF2B5EF4-FFF2-40B4-BE49-F238E27FC236}">
                <a16:creationId xmlns:a16="http://schemas.microsoft.com/office/drawing/2014/main" id="{03E7FA0C-FDE3-4520-9C07-C5DEA7FE6D99}"/>
              </a:ext>
            </a:extLst>
          </p:cNvPr>
          <p:cNvSpPr/>
          <p:nvPr/>
        </p:nvSpPr>
        <p:spPr>
          <a:xfrm>
            <a:off x="4255735" y="5835304"/>
            <a:ext cx="82681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终端行为数据</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44" name="矩形 43">
            <a:extLst>
              <a:ext uri="{FF2B5EF4-FFF2-40B4-BE49-F238E27FC236}">
                <a16:creationId xmlns:a16="http://schemas.microsoft.com/office/drawing/2014/main" id="{97C1AF6C-53E1-4343-8BE9-0F59A4CA6DB5}"/>
              </a:ext>
            </a:extLst>
          </p:cNvPr>
          <p:cNvSpPr/>
          <p:nvPr/>
        </p:nvSpPr>
        <p:spPr>
          <a:xfrm>
            <a:off x="5525971" y="4701729"/>
            <a:ext cx="66349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自身标签</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45" name="矩形 44">
            <a:extLst>
              <a:ext uri="{FF2B5EF4-FFF2-40B4-BE49-F238E27FC236}">
                <a16:creationId xmlns:a16="http://schemas.microsoft.com/office/drawing/2014/main" id="{F1851B67-3EEC-43AC-8061-3F7571086455}"/>
              </a:ext>
            </a:extLst>
          </p:cNvPr>
          <p:cNvSpPr/>
          <p:nvPr/>
        </p:nvSpPr>
        <p:spPr>
          <a:xfrm>
            <a:off x="5525971" y="5066189"/>
            <a:ext cx="66349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安全标签</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46" name="矩形 45">
            <a:extLst>
              <a:ext uri="{FF2B5EF4-FFF2-40B4-BE49-F238E27FC236}">
                <a16:creationId xmlns:a16="http://schemas.microsoft.com/office/drawing/2014/main" id="{D256F0C7-1092-47C3-9538-E2EC551D9F33}"/>
              </a:ext>
            </a:extLst>
          </p:cNvPr>
          <p:cNvSpPr/>
          <p:nvPr/>
        </p:nvSpPr>
        <p:spPr>
          <a:xfrm>
            <a:off x="5525971" y="5436659"/>
            <a:ext cx="66349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关联标签</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47" name="矩形 46">
            <a:extLst>
              <a:ext uri="{FF2B5EF4-FFF2-40B4-BE49-F238E27FC236}">
                <a16:creationId xmlns:a16="http://schemas.microsoft.com/office/drawing/2014/main" id="{96848909-48E8-4EC7-9ED3-0914A89848E2}"/>
              </a:ext>
            </a:extLst>
          </p:cNvPr>
          <p:cNvSpPr/>
          <p:nvPr/>
        </p:nvSpPr>
        <p:spPr>
          <a:xfrm>
            <a:off x="5525971" y="5801119"/>
            <a:ext cx="663496" cy="31937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行为标签</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48" name="矩形 47">
            <a:extLst>
              <a:ext uri="{FF2B5EF4-FFF2-40B4-BE49-F238E27FC236}">
                <a16:creationId xmlns:a16="http://schemas.microsoft.com/office/drawing/2014/main" id="{D031DF74-45C6-4501-A778-97A1F7564C49}"/>
              </a:ext>
            </a:extLst>
          </p:cNvPr>
          <p:cNvSpPr/>
          <p:nvPr/>
        </p:nvSpPr>
        <p:spPr>
          <a:xfrm>
            <a:off x="6571940" y="5053483"/>
            <a:ext cx="663496" cy="656488"/>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关联引擎</a:t>
            </a:r>
            <a:endParaRPr kumimoji="0" lang="en-US"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模型引擎</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49" name="矩形 48">
            <a:extLst>
              <a:ext uri="{FF2B5EF4-FFF2-40B4-BE49-F238E27FC236}">
                <a16:creationId xmlns:a16="http://schemas.microsoft.com/office/drawing/2014/main" id="{EEF5B0C2-A068-47CB-8EED-7B0A758D5BE0}"/>
              </a:ext>
            </a:extLst>
          </p:cNvPr>
          <p:cNvSpPr/>
          <p:nvPr/>
        </p:nvSpPr>
        <p:spPr>
          <a:xfrm>
            <a:off x="7616651" y="4629541"/>
            <a:ext cx="826816" cy="303201"/>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数据安全威胁</a:t>
            </a:r>
            <a:endParaRPr kumimoji="0" lang="en-US"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可视化</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50" name="矩形 49">
            <a:extLst>
              <a:ext uri="{FF2B5EF4-FFF2-40B4-BE49-F238E27FC236}">
                <a16:creationId xmlns:a16="http://schemas.microsoft.com/office/drawing/2014/main" id="{C84AE35D-1E36-4EAB-BF8F-E21C77BBE42B}"/>
              </a:ext>
            </a:extLst>
          </p:cNvPr>
          <p:cNvSpPr/>
          <p:nvPr/>
        </p:nvSpPr>
        <p:spPr>
          <a:xfrm>
            <a:off x="7616651" y="5044430"/>
            <a:ext cx="826816" cy="303201"/>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数据防泄漏</a:t>
            </a:r>
            <a:endParaRPr kumimoji="0" lang="en-US"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监控审计</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51" name="矩形 50">
            <a:extLst>
              <a:ext uri="{FF2B5EF4-FFF2-40B4-BE49-F238E27FC236}">
                <a16:creationId xmlns:a16="http://schemas.microsoft.com/office/drawing/2014/main" id="{2D5A2A96-0AB3-4B36-97FE-615DBDFD3D11}"/>
              </a:ext>
            </a:extLst>
          </p:cNvPr>
          <p:cNvSpPr/>
          <p:nvPr/>
        </p:nvSpPr>
        <p:spPr>
          <a:xfrm>
            <a:off x="7616651" y="5459319"/>
            <a:ext cx="826816" cy="303201"/>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数据异常</a:t>
            </a:r>
            <a:endParaRPr kumimoji="0" lang="en-US"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行为预警</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52" name="矩形 51">
            <a:extLst>
              <a:ext uri="{FF2B5EF4-FFF2-40B4-BE49-F238E27FC236}">
                <a16:creationId xmlns:a16="http://schemas.microsoft.com/office/drawing/2014/main" id="{9129770E-0EDA-418E-A2B1-113408C2DB29}"/>
              </a:ext>
            </a:extLst>
          </p:cNvPr>
          <p:cNvSpPr/>
          <p:nvPr/>
        </p:nvSpPr>
        <p:spPr>
          <a:xfrm>
            <a:off x="7616651" y="5874209"/>
            <a:ext cx="826816" cy="303201"/>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数据追踪溯源</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53" name="矩形 52">
            <a:extLst>
              <a:ext uri="{FF2B5EF4-FFF2-40B4-BE49-F238E27FC236}">
                <a16:creationId xmlns:a16="http://schemas.microsoft.com/office/drawing/2014/main" id="{066863EF-A44F-4119-AA48-CC713FCBD1D5}"/>
              </a:ext>
            </a:extLst>
          </p:cNvPr>
          <p:cNvSpPr/>
          <p:nvPr/>
        </p:nvSpPr>
        <p:spPr>
          <a:xfrm>
            <a:off x="9487010" y="2321543"/>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应用接口发现</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54" name="矩形 53">
            <a:extLst>
              <a:ext uri="{FF2B5EF4-FFF2-40B4-BE49-F238E27FC236}">
                <a16:creationId xmlns:a16="http://schemas.microsoft.com/office/drawing/2014/main" id="{8CCA4C39-9345-452A-B94C-CEC05F5BBBEE}"/>
              </a:ext>
            </a:extLst>
          </p:cNvPr>
          <p:cNvSpPr/>
          <p:nvPr/>
        </p:nvSpPr>
        <p:spPr>
          <a:xfrm>
            <a:off x="9487010" y="2595700"/>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敏感数据识别</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55" name="矩形 54">
            <a:extLst>
              <a:ext uri="{FF2B5EF4-FFF2-40B4-BE49-F238E27FC236}">
                <a16:creationId xmlns:a16="http://schemas.microsoft.com/office/drawing/2014/main" id="{80C7E499-08D7-4572-B2C5-B04053D7ED14}"/>
              </a:ext>
            </a:extLst>
          </p:cNvPr>
          <p:cNvSpPr/>
          <p:nvPr/>
        </p:nvSpPr>
        <p:spPr>
          <a:xfrm>
            <a:off x="9487010" y="2869857"/>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数据接口审计</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56" name="矩形 55">
            <a:extLst>
              <a:ext uri="{FF2B5EF4-FFF2-40B4-BE49-F238E27FC236}">
                <a16:creationId xmlns:a16="http://schemas.microsoft.com/office/drawing/2014/main" id="{F05DC15C-760E-4631-AFFE-8435870406DD}"/>
              </a:ext>
            </a:extLst>
          </p:cNvPr>
          <p:cNvSpPr/>
          <p:nvPr/>
        </p:nvSpPr>
        <p:spPr>
          <a:xfrm>
            <a:off x="10463094" y="2321543"/>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应用接口管理</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57" name="矩形 56">
            <a:extLst>
              <a:ext uri="{FF2B5EF4-FFF2-40B4-BE49-F238E27FC236}">
                <a16:creationId xmlns:a16="http://schemas.microsoft.com/office/drawing/2014/main" id="{812C2289-77DF-4B52-BB39-16791A073D82}"/>
              </a:ext>
            </a:extLst>
          </p:cNvPr>
          <p:cNvSpPr/>
          <p:nvPr/>
        </p:nvSpPr>
        <p:spPr>
          <a:xfrm>
            <a:off x="10463094" y="2596317"/>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数据流向识别</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58" name="矩形 57">
            <a:extLst>
              <a:ext uri="{FF2B5EF4-FFF2-40B4-BE49-F238E27FC236}">
                <a16:creationId xmlns:a16="http://schemas.microsoft.com/office/drawing/2014/main" id="{394814BB-1011-4961-ADFA-1BB7F9879782}"/>
              </a:ext>
            </a:extLst>
          </p:cNvPr>
          <p:cNvSpPr/>
          <p:nvPr/>
        </p:nvSpPr>
        <p:spPr>
          <a:xfrm>
            <a:off x="10463094" y="2871091"/>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应用访问</a:t>
            </a:r>
            <a:endParaRPr kumimoji="0" lang="en-US"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异常行为分析</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59" name="矩形 58">
            <a:extLst>
              <a:ext uri="{FF2B5EF4-FFF2-40B4-BE49-F238E27FC236}">
                <a16:creationId xmlns:a16="http://schemas.microsoft.com/office/drawing/2014/main" id="{26E551FF-433F-4B58-BC43-327B8FA174AF}"/>
              </a:ext>
            </a:extLst>
          </p:cNvPr>
          <p:cNvSpPr/>
          <p:nvPr/>
        </p:nvSpPr>
        <p:spPr>
          <a:xfrm>
            <a:off x="9487010" y="3392193"/>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全流量数据采集</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60" name="矩形 59">
            <a:extLst>
              <a:ext uri="{FF2B5EF4-FFF2-40B4-BE49-F238E27FC236}">
                <a16:creationId xmlns:a16="http://schemas.microsoft.com/office/drawing/2014/main" id="{6CB97CE6-AD66-4C00-BE7C-4F7E495FC39E}"/>
              </a:ext>
            </a:extLst>
          </p:cNvPr>
          <p:cNvSpPr/>
          <p:nvPr/>
        </p:nvSpPr>
        <p:spPr>
          <a:xfrm>
            <a:off x="9487010" y="3730444"/>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网络违规监控</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61" name="矩形 60">
            <a:extLst>
              <a:ext uri="{FF2B5EF4-FFF2-40B4-BE49-F238E27FC236}">
                <a16:creationId xmlns:a16="http://schemas.microsoft.com/office/drawing/2014/main" id="{8E377CBC-7A80-4CEE-A582-FE9D316F0E9E}"/>
              </a:ext>
            </a:extLst>
          </p:cNvPr>
          <p:cNvSpPr/>
          <p:nvPr/>
        </p:nvSpPr>
        <p:spPr>
          <a:xfrm>
            <a:off x="9487010" y="4068695"/>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邮件网关监控</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62" name="矩形 61">
            <a:extLst>
              <a:ext uri="{FF2B5EF4-FFF2-40B4-BE49-F238E27FC236}">
                <a16:creationId xmlns:a16="http://schemas.microsoft.com/office/drawing/2014/main" id="{13647702-B796-44DD-A171-5FD749F12983}"/>
              </a:ext>
            </a:extLst>
          </p:cNvPr>
          <p:cNvSpPr/>
          <p:nvPr/>
        </p:nvSpPr>
        <p:spPr>
          <a:xfrm>
            <a:off x="9487010" y="4406946"/>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数据流转监控</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63" name="矩形 62">
            <a:extLst>
              <a:ext uri="{FF2B5EF4-FFF2-40B4-BE49-F238E27FC236}">
                <a16:creationId xmlns:a16="http://schemas.microsoft.com/office/drawing/2014/main" id="{E2BC1F88-8DA2-46A8-8CED-CDBF8070A380}"/>
              </a:ext>
            </a:extLst>
          </p:cNvPr>
          <p:cNvSpPr/>
          <p:nvPr/>
        </p:nvSpPr>
        <p:spPr>
          <a:xfrm>
            <a:off x="10463094" y="3394044"/>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告警日志分析</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64" name="矩形 63">
            <a:extLst>
              <a:ext uri="{FF2B5EF4-FFF2-40B4-BE49-F238E27FC236}">
                <a16:creationId xmlns:a16="http://schemas.microsoft.com/office/drawing/2014/main" id="{76970BBB-5720-46DF-9F57-67CB2A6F0803}"/>
              </a:ext>
            </a:extLst>
          </p:cNvPr>
          <p:cNvSpPr/>
          <p:nvPr/>
        </p:nvSpPr>
        <p:spPr>
          <a:xfrm>
            <a:off x="10463094" y="3732912"/>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敏感字段过滤</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65" name="矩形 64">
            <a:extLst>
              <a:ext uri="{FF2B5EF4-FFF2-40B4-BE49-F238E27FC236}">
                <a16:creationId xmlns:a16="http://schemas.microsoft.com/office/drawing/2014/main" id="{BAA6E889-FB80-4E61-ADD6-5AD106E060C7}"/>
              </a:ext>
            </a:extLst>
          </p:cNvPr>
          <p:cNvSpPr/>
          <p:nvPr/>
        </p:nvSpPr>
        <p:spPr>
          <a:xfrm>
            <a:off x="10463094" y="4071780"/>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数据外发审计</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66" name="矩形 65">
            <a:extLst>
              <a:ext uri="{FF2B5EF4-FFF2-40B4-BE49-F238E27FC236}">
                <a16:creationId xmlns:a16="http://schemas.microsoft.com/office/drawing/2014/main" id="{35625450-CD71-47A6-BEFD-E09D33412B93}"/>
              </a:ext>
            </a:extLst>
          </p:cNvPr>
          <p:cNvSpPr/>
          <p:nvPr/>
        </p:nvSpPr>
        <p:spPr>
          <a:xfrm>
            <a:off x="10463094" y="4410648"/>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流量攻击溯源</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67" name="矩形 66">
            <a:extLst>
              <a:ext uri="{FF2B5EF4-FFF2-40B4-BE49-F238E27FC236}">
                <a16:creationId xmlns:a16="http://schemas.microsoft.com/office/drawing/2014/main" id="{BE52CBC0-DC0A-42CA-A31C-1638038B25E8}"/>
              </a:ext>
            </a:extLst>
          </p:cNvPr>
          <p:cNvSpPr/>
          <p:nvPr/>
        </p:nvSpPr>
        <p:spPr>
          <a:xfrm>
            <a:off x="9487010" y="4974993"/>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安全文档</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68" name="矩形 67">
            <a:extLst>
              <a:ext uri="{FF2B5EF4-FFF2-40B4-BE49-F238E27FC236}">
                <a16:creationId xmlns:a16="http://schemas.microsoft.com/office/drawing/2014/main" id="{233BFD5D-9BAB-4A02-A345-52F78770E91C}"/>
              </a:ext>
            </a:extLst>
          </p:cNvPr>
          <p:cNvSpPr/>
          <p:nvPr/>
        </p:nvSpPr>
        <p:spPr>
          <a:xfrm>
            <a:off x="9487010" y="5313244"/>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打印追踪</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69" name="矩形 68">
            <a:extLst>
              <a:ext uri="{FF2B5EF4-FFF2-40B4-BE49-F238E27FC236}">
                <a16:creationId xmlns:a16="http://schemas.microsoft.com/office/drawing/2014/main" id="{8638193B-EAEB-400B-8555-7F8370F164D7}"/>
              </a:ext>
            </a:extLst>
          </p:cNvPr>
          <p:cNvSpPr/>
          <p:nvPr/>
        </p:nvSpPr>
        <p:spPr>
          <a:xfrm>
            <a:off x="9487010" y="5651495"/>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终端屏保</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70" name="矩形 69">
            <a:extLst>
              <a:ext uri="{FF2B5EF4-FFF2-40B4-BE49-F238E27FC236}">
                <a16:creationId xmlns:a16="http://schemas.microsoft.com/office/drawing/2014/main" id="{A677D0B2-46EF-4C89-9716-62A3D7EAA303}"/>
              </a:ext>
            </a:extLst>
          </p:cNvPr>
          <p:cNvSpPr/>
          <p:nvPr/>
        </p:nvSpPr>
        <p:spPr>
          <a:xfrm>
            <a:off x="9487010" y="5989746"/>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外发行为审计</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71" name="矩形 70">
            <a:extLst>
              <a:ext uri="{FF2B5EF4-FFF2-40B4-BE49-F238E27FC236}">
                <a16:creationId xmlns:a16="http://schemas.microsoft.com/office/drawing/2014/main" id="{9EB49366-677A-444A-B2A5-038019231CC7}"/>
              </a:ext>
            </a:extLst>
          </p:cNvPr>
          <p:cNvSpPr/>
          <p:nvPr/>
        </p:nvSpPr>
        <p:spPr>
          <a:xfrm>
            <a:off x="10463094" y="4979312"/>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文档水印</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72" name="矩形 71">
            <a:extLst>
              <a:ext uri="{FF2B5EF4-FFF2-40B4-BE49-F238E27FC236}">
                <a16:creationId xmlns:a16="http://schemas.microsoft.com/office/drawing/2014/main" id="{57B8EA35-FF39-4742-8296-2B592CB3E1BE}"/>
              </a:ext>
            </a:extLst>
          </p:cNvPr>
          <p:cNvSpPr/>
          <p:nvPr/>
        </p:nvSpPr>
        <p:spPr>
          <a:xfrm>
            <a:off x="10463094" y="5318180"/>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数据脱敏</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73" name="矩形 72">
            <a:extLst>
              <a:ext uri="{FF2B5EF4-FFF2-40B4-BE49-F238E27FC236}">
                <a16:creationId xmlns:a16="http://schemas.microsoft.com/office/drawing/2014/main" id="{80124960-858B-4819-99FB-E4B1846741C4}"/>
              </a:ext>
            </a:extLst>
          </p:cNvPr>
          <p:cNvSpPr/>
          <p:nvPr/>
        </p:nvSpPr>
        <p:spPr>
          <a:xfrm>
            <a:off x="10463094" y="5657048"/>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桌面云</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74" name="矩形 73">
            <a:extLst>
              <a:ext uri="{FF2B5EF4-FFF2-40B4-BE49-F238E27FC236}">
                <a16:creationId xmlns:a16="http://schemas.microsoft.com/office/drawing/2014/main" id="{04C34398-6E4E-4604-BEF6-A73397E04E6B}"/>
              </a:ext>
            </a:extLst>
          </p:cNvPr>
          <p:cNvSpPr/>
          <p:nvPr/>
        </p:nvSpPr>
        <p:spPr>
          <a:xfrm>
            <a:off x="10463094" y="5995914"/>
            <a:ext cx="826816" cy="256947"/>
          </a:xfrm>
          <a:prstGeom prst="rect">
            <a:avLst/>
          </a:prstGeom>
          <a:solidFill>
            <a:srgbClr val="4178BE"/>
          </a:solidFill>
          <a:ln>
            <a:solidFill>
              <a:srgbClr val="3494BA"/>
            </a:solidFill>
          </a:ln>
        </p:spPr>
        <p:txBody>
          <a:bodyPr lIns="0" rIns="0" anchor="ct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rPr>
              <a:t>关键字磁盘扫描</a:t>
            </a:r>
            <a:endParaRPr kumimoji="0" lang="zh-CN"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charset="0"/>
            </a:endParaRPr>
          </a:p>
        </p:txBody>
      </p:sp>
      <p:sp>
        <p:nvSpPr>
          <p:cNvPr id="40" name="文本框 39">
            <a:extLst>
              <a:ext uri="{FF2B5EF4-FFF2-40B4-BE49-F238E27FC236}">
                <a16:creationId xmlns:a16="http://schemas.microsoft.com/office/drawing/2014/main" id="{3FC55F95-FC8A-4A72-B21A-CC105F8C8A51}"/>
              </a:ext>
            </a:extLst>
          </p:cNvPr>
          <p:cNvSpPr txBox="1"/>
          <p:nvPr/>
        </p:nvSpPr>
        <p:spPr>
          <a:xfrm>
            <a:off x="138920" y="3383413"/>
            <a:ext cx="369332" cy="1645470"/>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cs"/>
              </a:rPr>
              <a:t>数据安全制度</a:t>
            </a:r>
          </a:p>
        </p:txBody>
      </p:sp>
      <p:sp>
        <p:nvSpPr>
          <p:cNvPr id="41" name="文本框 40">
            <a:extLst>
              <a:ext uri="{FF2B5EF4-FFF2-40B4-BE49-F238E27FC236}">
                <a16:creationId xmlns:a16="http://schemas.microsoft.com/office/drawing/2014/main" id="{89BD713F-ACFB-48BA-9426-6B8BB6060417}"/>
              </a:ext>
            </a:extLst>
          </p:cNvPr>
          <p:cNvSpPr txBox="1"/>
          <p:nvPr/>
        </p:nvSpPr>
        <p:spPr>
          <a:xfrm>
            <a:off x="2041582" y="2828961"/>
            <a:ext cx="132462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cs"/>
              </a:rPr>
              <a:t>数据资产</a:t>
            </a:r>
          </a:p>
        </p:txBody>
      </p:sp>
      <p:sp>
        <p:nvSpPr>
          <p:cNvPr id="76" name="文本框 75">
            <a:extLst>
              <a:ext uri="{FF2B5EF4-FFF2-40B4-BE49-F238E27FC236}">
                <a16:creationId xmlns:a16="http://schemas.microsoft.com/office/drawing/2014/main" id="{9AFB00C9-E3A4-4739-8D8A-426565CDD158}"/>
              </a:ext>
            </a:extLst>
          </p:cNvPr>
          <p:cNvSpPr txBox="1"/>
          <p:nvPr/>
        </p:nvSpPr>
        <p:spPr>
          <a:xfrm>
            <a:off x="5805413" y="2689503"/>
            <a:ext cx="129257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cs"/>
              </a:rPr>
              <a:t>数据资产识别</a:t>
            </a:r>
          </a:p>
        </p:txBody>
      </p:sp>
      <p:sp>
        <p:nvSpPr>
          <p:cNvPr id="77" name="文本框 76">
            <a:extLst>
              <a:ext uri="{FF2B5EF4-FFF2-40B4-BE49-F238E27FC236}">
                <a16:creationId xmlns:a16="http://schemas.microsoft.com/office/drawing/2014/main" id="{C61893BD-DB97-44E7-B21E-0721A5BE79A7}"/>
              </a:ext>
            </a:extLst>
          </p:cNvPr>
          <p:cNvSpPr txBox="1"/>
          <p:nvPr/>
        </p:nvSpPr>
        <p:spPr>
          <a:xfrm>
            <a:off x="5385557" y="4048372"/>
            <a:ext cx="211324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cs"/>
              </a:rPr>
              <a:t>数据安全威胁检测与处置</a:t>
            </a:r>
          </a:p>
        </p:txBody>
      </p:sp>
      <p:sp>
        <p:nvSpPr>
          <p:cNvPr id="78" name="文本框 77">
            <a:extLst>
              <a:ext uri="{FF2B5EF4-FFF2-40B4-BE49-F238E27FC236}">
                <a16:creationId xmlns:a16="http://schemas.microsoft.com/office/drawing/2014/main" id="{E91E0985-9A94-42DA-987B-6CB3E73367D8}"/>
              </a:ext>
            </a:extLst>
          </p:cNvPr>
          <p:cNvSpPr txBox="1"/>
          <p:nvPr/>
        </p:nvSpPr>
        <p:spPr>
          <a:xfrm>
            <a:off x="3976466" y="4336639"/>
            <a:ext cx="143489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mn-lt"/>
                <a:ea typeface="微软雅黑"/>
                <a:cs typeface="+mn-cs"/>
              </a:rPr>
              <a:t>全网基础行为数据</a:t>
            </a:r>
          </a:p>
        </p:txBody>
      </p:sp>
      <p:sp>
        <p:nvSpPr>
          <p:cNvPr id="79" name="文本框 78">
            <a:extLst>
              <a:ext uri="{FF2B5EF4-FFF2-40B4-BE49-F238E27FC236}">
                <a16:creationId xmlns:a16="http://schemas.microsoft.com/office/drawing/2014/main" id="{2CB9653E-78E9-430F-B5DE-74A616E99338}"/>
              </a:ext>
            </a:extLst>
          </p:cNvPr>
          <p:cNvSpPr txBox="1"/>
          <p:nvPr/>
        </p:nvSpPr>
        <p:spPr>
          <a:xfrm>
            <a:off x="5748477" y="4337765"/>
            <a:ext cx="143489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mn-lt"/>
                <a:ea typeface="微软雅黑"/>
                <a:cs typeface="+mn-cs"/>
              </a:rPr>
              <a:t>威胁检测分析</a:t>
            </a:r>
          </a:p>
        </p:txBody>
      </p:sp>
      <p:sp>
        <p:nvSpPr>
          <p:cNvPr id="80" name="文本框 79">
            <a:extLst>
              <a:ext uri="{FF2B5EF4-FFF2-40B4-BE49-F238E27FC236}">
                <a16:creationId xmlns:a16="http://schemas.microsoft.com/office/drawing/2014/main" id="{71A50414-5923-497B-8008-6C1787FD30B1}"/>
              </a:ext>
            </a:extLst>
          </p:cNvPr>
          <p:cNvSpPr txBox="1"/>
          <p:nvPr/>
        </p:nvSpPr>
        <p:spPr>
          <a:xfrm>
            <a:off x="7324568" y="4337765"/>
            <a:ext cx="143489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mn-lt"/>
                <a:ea typeface="微软雅黑"/>
                <a:cs typeface="+mn-cs"/>
              </a:rPr>
              <a:t>威胁处置与可视化</a:t>
            </a:r>
          </a:p>
        </p:txBody>
      </p:sp>
      <p:sp>
        <p:nvSpPr>
          <p:cNvPr id="42" name="文本框 41">
            <a:extLst>
              <a:ext uri="{FF2B5EF4-FFF2-40B4-BE49-F238E27FC236}">
                <a16:creationId xmlns:a16="http://schemas.microsoft.com/office/drawing/2014/main" id="{5B019327-12F3-46DF-8D23-6CC53FE0B2E2}"/>
              </a:ext>
            </a:extLst>
          </p:cNvPr>
          <p:cNvSpPr txBox="1"/>
          <p:nvPr/>
        </p:nvSpPr>
        <p:spPr>
          <a:xfrm>
            <a:off x="4142084" y="4350579"/>
            <a:ext cx="1083795" cy="1964481"/>
          </a:xfrm>
          <a:prstGeom prst="rect">
            <a:avLst/>
          </a:prstGeom>
          <a:noFill/>
          <a:ln w="19050">
            <a:solidFill>
              <a:schemeClr val="accent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lt"/>
              <a:ea typeface="微软雅黑"/>
              <a:cs typeface="+mn-cs"/>
            </a:endParaRPr>
          </a:p>
        </p:txBody>
      </p:sp>
      <p:sp>
        <p:nvSpPr>
          <p:cNvPr id="84" name="文本框 83">
            <a:extLst>
              <a:ext uri="{FF2B5EF4-FFF2-40B4-BE49-F238E27FC236}">
                <a16:creationId xmlns:a16="http://schemas.microsoft.com/office/drawing/2014/main" id="{8F88C0EA-DB26-40BB-9B55-AC2CD333D363}"/>
              </a:ext>
            </a:extLst>
          </p:cNvPr>
          <p:cNvSpPr txBox="1"/>
          <p:nvPr/>
        </p:nvSpPr>
        <p:spPr>
          <a:xfrm>
            <a:off x="5333795" y="4355627"/>
            <a:ext cx="2018986" cy="1964481"/>
          </a:xfrm>
          <a:prstGeom prst="rect">
            <a:avLst/>
          </a:prstGeom>
          <a:noFill/>
          <a:ln w="19050">
            <a:solidFill>
              <a:schemeClr val="accent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lt"/>
              <a:ea typeface="微软雅黑"/>
              <a:cs typeface="+mn-cs"/>
            </a:endParaRPr>
          </a:p>
        </p:txBody>
      </p:sp>
      <p:sp>
        <p:nvSpPr>
          <p:cNvPr id="85" name="文本框 84">
            <a:extLst>
              <a:ext uri="{FF2B5EF4-FFF2-40B4-BE49-F238E27FC236}">
                <a16:creationId xmlns:a16="http://schemas.microsoft.com/office/drawing/2014/main" id="{89973ADA-9F2A-47A3-B073-F251B551C126}"/>
              </a:ext>
            </a:extLst>
          </p:cNvPr>
          <p:cNvSpPr txBox="1"/>
          <p:nvPr/>
        </p:nvSpPr>
        <p:spPr>
          <a:xfrm>
            <a:off x="7427415" y="4350580"/>
            <a:ext cx="1181033" cy="1964481"/>
          </a:xfrm>
          <a:prstGeom prst="rect">
            <a:avLst/>
          </a:prstGeom>
          <a:noFill/>
          <a:ln w="19050">
            <a:solidFill>
              <a:schemeClr val="accent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lt"/>
              <a:ea typeface="微软雅黑"/>
              <a:cs typeface="+mn-cs"/>
            </a:endParaRPr>
          </a:p>
        </p:txBody>
      </p:sp>
      <p:sp>
        <p:nvSpPr>
          <p:cNvPr id="86" name="文本框 85">
            <a:extLst>
              <a:ext uri="{FF2B5EF4-FFF2-40B4-BE49-F238E27FC236}">
                <a16:creationId xmlns:a16="http://schemas.microsoft.com/office/drawing/2014/main" id="{7344CF84-851B-4AC5-835C-8141A08DB384}"/>
              </a:ext>
            </a:extLst>
          </p:cNvPr>
          <p:cNvSpPr txBox="1"/>
          <p:nvPr/>
        </p:nvSpPr>
        <p:spPr>
          <a:xfrm>
            <a:off x="3881627" y="1987149"/>
            <a:ext cx="26045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cs"/>
              </a:rPr>
              <a:t>全生命周期的数据安全管理</a:t>
            </a:r>
          </a:p>
        </p:txBody>
      </p:sp>
      <p:sp>
        <p:nvSpPr>
          <p:cNvPr id="89" name="文本框 88">
            <a:extLst>
              <a:ext uri="{FF2B5EF4-FFF2-40B4-BE49-F238E27FC236}">
                <a16:creationId xmlns:a16="http://schemas.microsoft.com/office/drawing/2014/main" id="{92AA91D1-8BAB-458F-84E3-8511DABB795F}"/>
              </a:ext>
            </a:extLst>
          </p:cNvPr>
          <p:cNvSpPr txBox="1"/>
          <p:nvPr/>
        </p:nvSpPr>
        <p:spPr>
          <a:xfrm>
            <a:off x="9212384" y="2213755"/>
            <a:ext cx="2161089" cy="991578"/>
          </a:xfrm>
          <a:prstGeom prst="rect">
            <a:avLst/>
          </a:prstGeom>
          <a:noFill/>
          <a:ln w="19050">
            <a:solidFill>
              <a:schemeClr val="accent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lt"/>
              <a:ea typeface="微软雅黑"/>
              <a:cs typeface="+mn-cs"/>
            </a:endParaRPr>
          </a:p>
        </p:txBody>
      </p:sp>
      <p:sp>
        <p:nvSpPr>
          <p:cNvPr id="91" name="文本框 90">
            <a:extLst>
              <a:ext uri="{FF2B5EF4-FFF2-40B4-BE49-F238E27FC236}">
                <a16:creationId xmlns:a16="http://schemas.microsoft.com/office/drawing/2014/main" id="{3C212D46-A1E8-4C78-859B-47A87E3D0546}"/>
              </a:ext>
            </a:extLst>
          </p:cNvPr>
          <p:cNvSpPr txBox="1"/>
          <p:nvPr/>
        </p:nvSpPr>
        <p:spPr>
          <a:xfrm>
            <a:off x="9212384" y="2367594"/>
            <a:ext cx="33575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cs"/>
              </a:rPr>
              <a:t>应用层</a:t>
            </a:r>
          </a:p>
        </p:txBody>
      </p:sp>
      <p:sp>
        <p:nvSpPr>
          <p:cNvPr id="92" name="文本框 91">
            <a:extLst>
              <a:ext uri="{FF2B5EF4-FFF2-40B4-BE49-F238E27FC236}">
                <a16:creationId xmlns:a16="http://schemas.microsoft.com/office/drawing/2014/main" id="{114F3DC0-D0F2-4F9B-9B34-9E87988B097E}"/>
              </a:ext>
            </a:extLst>
          </p:cNvPr>
          <p:cNvSpPr txBox="1"/>
          <p:nvPr/>
        </p:nvSpPr>
        <p:spPr>
          <a:xfrm>
            <a:off x="9070875" y="1949066"/>
            <a:ext cx="26045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cs"/>
              </a:rPr>
              <a:t>数据监控与审计</a:t>
            </a:r>
          </a:p>
        </p:txBody>
      </p:sp>
      <p:sp>
        <p:nvSpPr>
          <p:cNvPr id="93" name="文本框 92">
            <a:extLst>
              <a:ext uri="{FF2B5EF4-FFF2-40B4-BE49-F238E27FC236}">
                <a16:creationId xmlns:a16="http://schemas.microsoft.com/office/drawing/2014/main" id="{170403E1-B84D-4FC0-9E26-16C8D3B10E0D}"/>
              </a:ext>
            </a:extLst>
          </p:cNvPr>
          <p:cNvSpPr txBox="1"/>
          <p:nvPr/>
        </p:nvSpPr>
        <p:spPr>
          <a:xfrm>
            <a:off x="9212385" y="3287497"/>
            <a:ext cx="2161090" cy="1463857"/>
          </a:xfrm>
          <a:prstGeom prst="rect">
            <a:avLst/>
          </a:prstGeom>
          <a:noFill/>
          <a:ln w="19050">
            <a:solidFill>
              <a:schemeClr val="accent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lt"/>
              <a:ea typeface="微软雅黑"/>
              <a:cs typeface="+mn-cs"/>
            </a:endParaRPr>
          </a:p>
        </p:txBody>
      </p:sp>
      <p:sp>
        <p:nvSpPr>
          <p:cNvPr id="94" name="文本框 93">
            <a:extLst>
              <a:ext uri="{FF2B5EF4-FFF2-40B4-BE49-F238E27FC236}">
                <a16:creationId xmlns:a16="http://schemas.microsoft.com/office/drawing/2014/main" id="{882A6178-AE8C-4BEF-AE3A-896CB36073AB}"/>
              </a:ext>
            </a:extLst>
          </p:cNvPr>
          <p:cNvSpPr txBox="1"/>
          <p:nvPr/>
        </p:nvSpPr>
        <p:spPr>
          <a:xfrm>
            <a:off x="9212384" y="3679040"/>
            <a:ext cx="32185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cs"/>
              </a:rPr>
              <a:t>网络层</a:t>
            </a:r>
          </a:p>
        </p:txBody>
      </p:sp>
      <p:sp>
        <p:nvSpPr>
          <p:cNvPr id="95" name="文本框 94">
            <a:extLst>
              <a:ext uri="{FF2B5EF4-FFF2-40B4-BE49-F238E27FC236}">
                <a16:creationId xmlns:a16="http://schemas.microsoft.com/office/drawing/2014/main" id="{F9652656-FBC2-4FC8-93F8-09ABD24C700E}"/>
              </a:ext>
            </a:extLst>
          </p:cNvPr>
          <p:cNvSpPr txBox="1"/>
          <p:nvPr/>
        </p:nvSpPr>
        <p:spPr>
          <a:xfrm>
            <a:off x="9212384" y="4858296"/>
            <a:ext cx="2161089" cy="1486112"/>
          </a:xfrm>
          <a:prstGeom prst="rect">
            <a:avLst/>
          </a:prstGeom>
          <a:noFill/>
          <a:ln w="19050">
            <a:solidFill>
              <a:schemeClr val="accent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lt"/>
              <a:ea typeface="微软雅黑"/>
              <a:cs typeface="+mn-cs"/>
            </a:endParaRPr>
          </a:p>
        </p:txBody>
      </p:sp>
      <p:sp>
        <p:nvSpPr>
          <p:cNvPr id="96" name="文本框 95">
            <a:extLst>
              <a:ext uri="{FF2B5EF4-FFF2-40B4-BE49-F238E27FC236}">
                <a16:creationId xmlns:a16="http://schemas.microsoft.com/office/drawing/2014/main" id="{C8E69B8B-45DF-42A4-87D2-2F8DAE5FA769}"/>
              </a:ext>
            </a:extLst>
          </p:cNvPr>
          <p:cNvSpPr txBox="1"/>
          <p:nvPr/>
        </p:nvSpPr>
        <p:spPr>
          <a:xfrm>
            <a:off x="9223667" y="5229153"/>
            <a:ext cx="31318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微软雅黑"/>
                <a:cs typeface="+mn-cs"/>
              </a:rPr>
              <a:t>终端层</a:t>
            </a:r>
          </a:p>
        </p:txBody>
      </p:sp>
      <p:cxnSp>
        <p:nvCxnSpPr>
          <p:cNvPr id="99" name="直接箭头连接符 98">
            <a:extLst>
              <a:ext uri="{FF2B5EF4-FFF2-40B4-BE49-F238E27FC236}">
                <a16:creationId xmlns:a16="http://schemas.microsoft.com/office/drawing/2014/main" id="{E70ADCC8-5B02-462C-A2EA-E407CAD095AA}"/>
              </a:ext>
            </a:extLst>
          </p:cNvPr>
          <p:cNvCxnSpPr>
            <a:cxnSpLocks/>
            <a:stCxn id="44" idx="3"/>
            <a:endCxn id="48" idx="1"/>
          </p:cNvCxnSpPr>
          <p:nvPr/>
        </p:nvCxnSpPr>
        <p:spPr>
          <a:xfrm>
            <a:off x="6189467" y="4861418"/>
            <a:ext cx="382473" cy="520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B14C60F9-763A-409F-94B4-8DB8EE891203}"/>
              </a:ext>
            </a:extLst>
          </p:cNvPr>
          <p:cNvCxnSpPr>
            <a:stCxn id="45" idx="3"/>
            <a:endCxn id="48" idx="1"/>
          </p:cNvCxnSpPr>
          <p:nvPr/>
        </p:nvCxnSpPr>
        <p:spPr>
          <a:xfrm>
            <a:off x="6189467" y="5225878"/>
            <a:ext cx="382473" cy="155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4759DFD4-22AD-44C7-BC0E-DCE91AD1CC7D}"/>
              </a:ext>
            </a:extLst>
          </p:cNvPr>
          <p:cNvCxnSpPr>
            <a:endCxn id="48" idx="1"/>
          </p:cNvCxnSpPr>
          <p:nvPr/>
        </p:nvCxnSpPr>
        <p:spPr>
          <a:xfrm flipV="1">
            <a:off x="6189467" y="5381727"/>
            <a:ext cx="382473" cy="204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B30EA200-B374-46CA-B190-14F894094598}"/>
              </a:ext>
            </a:extLst>
          </p:cNvPr>
          <p:cNvCxnSpPr>
            <a:stCxn id="47" idx="3"/>
            <a:endCxn id="48" idx="1"/>
          </p:cNvCxnSpPr>
          <p:nvPr/>
        </p:nvCxnSpPr>
        <p:spPr>
          <a:xfrm flipV="1">
            <a:off x="6189467" y="5381727"/>
            <a:ext cx="382473" cy="579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0" name="Picture 39">
            <a:extLst>
              <a:ext uri="{FF2B5EF4-FFF2-40B4-BE49-F238E27FC236}">
                <a16:creationId xmlns:a16="http://schemas.microsoft.com/office/drawing/2014/main" id="{0509900B-5BFF-4F39-9566-94E5F7EFE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599" y="3205332"/>
            <a:ext cx="425065" cy="425065"/>
          </a:xfrm>
          <a:prstGeom prst="rect">
            <a:avLst/>
          </a:prstGeom>
          <a:solidFill>
            <a:srgbClr val="4178BE"/>
          </a:solidFill>
          <a:ln>
            <a:solidFill>
              <a:srgbClr val="3494BA"/>
            </a:solidFill>
          </a:ln>
        </p:spPr>
      </p:pic>
    </p:spTree>
    <p:extLst>
      <p:ext uri="{BB962C8B-B14F-4D97-AF65-F5344CB8AC3E}">
        <p14:creationId xmlns:p14="http://schemas.microsoft.com/office/powerpoint/2010/main" val="139146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888492" cy="488526"/>
          </a:xfrm>
        </p:spPr>
        <p:txBody>
          <a:bodyPr>
            <a:normAutofit fontScale="90000"/>
          </a:bodyPr>
          <a:lstStyle/>
          <a:p>
            <a:r>
              <a:rPr lang="zh-CN" altLang="en-US" dirty="0"/>
              <a:t>同业数据安全最佳实践</a:t>
            </a:r>
            <a:r>
              <a:rPr lang="en-US" altLang="zh-CN" dirty="0"/>
              <a:t>-</a:t>
            </a:r>
            <a:r>
              <a:rPr lang="zh-CN" altLang="en-US" dirty="0"/>
              <a:t>美团</a:t>
            </a:r>
          </a:p>
        </p:txBody>
      </p:sp>
      <p:cxnSp>
        <p:nvCxnSpPr>
          <p:cNvPr id="5" name="Straight Connector 3">
            <a:extLst>
              <a:ext uri="{FF2B5EF4-FFF2-40B4-BE49-F238E27FC236}">
                <a16:creationId xmlns:a16="http://schemas.microsoft.com/office/drawing/2014/main" id="{2C294AE5-2AD0-4AC7-9365-98BA4BF1721F}"/>
              </a:ext>
            </a:extLst>
          </p:cNvPr>
          <p:cNvCxnSpPr>
            <a:cxnSpLocks noChangeShapeType="1"/>
          </p:cNvCxnSpPr>
          <p:nvPr/>
        </p:nvCxnSpPr>
        <p:spPr bwMode="auto">
          <a:xfrm>
            <a:off x="536576" y="3722150"/>
            <a:ext cx="11444288" cy="0"/>
          </a:xfrm>
          <a:prstGeom prst="line">
            <a:avLst/>
          </a:prstGeom>
          <a:noFill/>
          <a:ln w="127000">
            <a:solidFill>
              <a:srgbClr val="768394">
                <a:lumMod val="60000"/>
                <a:lumOff val="40000"/>
              </a:srgbClr>
            </a:solidFill>
            <a:round/>
            <a:headEnd/>
            <a:tailEnd type="triangle" w="med" len="med"/>
          </a:ln>
        </p:spPr>
      </p:cxnSp>
      <p:cxnSp>
        <p:nvCxnSpPr>
          <p:cNvPr id="6" name="Straight Connector 3">
            <a:extLst>
              <a:ext uri="{FF2B5EF4-FFF2-40B4-BE49-F238E27FC236}">
                <a16:creationId xmlns:a16="http://schemas.microsoft.com/office/drawing/2014/main" id="{8D66D272-6CA4-41B4-B95E-5A3C2322933F}"/>
              </a:ext>
            </a:extLst>
          </p:cNvPr>
          <p:cNvCxnSpPr>
            <a:cxnSpLocks noChangeShapeType="1"/>
          </p:cNvCxnSpPr>
          <p:nvPr/>
        </p:nvCxnSpPr>
        <p:spPr bwMode="auto">
          <a:xfrm flipV="1">
            <a:off x="633413" y="2285102"/>
            <a:ext cx="0" cy="1440000"/>
          </a:xfrm>
          <a:prstGeom prst="line">
            <a:avLst/>
          </a:prstGeom>
          <a:noFill/>
          <a:ln w="12700">
            <a:solidFill>
              <a:srgbClr val="768394"/>
            </a:solidFill>
            <a:prstDash val="sysDash"/>
            <a:round/>
            <a:headEnd type="oval"/>
            <a:tailEnd/>
          </a:ln>
          <a:effectLst>
            <a:glow rad="63500">
              <a:srgbClr val="FFFFFF"/>
            </a:glow>
          </a:effectLst>
        </p:spPr>
      </p:cxnSp>
      <p:cxnSp>
        <p:nvCxnSpPr>
          <p:cNvPr id="7" name="Straight Connector 3">
            <a:extLst>
              <a:ext uri="{FF2B5EF4-FFF2-40B4-BE49-F238E27FC236}">
                <a16:creationId xmlns:a16="http://schemas.microsoft.com/office/drawing/2014/main" id="{02C6F4CD-FB08-4FD5-9A8F-DCE6047F9CAC}"/>
              </a:ext>
            </a:extLst>
          </p:cNvPr>
          <p:cNvCxnSpPr>
            <a:cxnSpLocks noChangeShapeType="1"/>
          </p:cNvCxnSpPr>
          <p:nvPr/>
        </p:nvCxnSpPr>
        <p:spPr bwMode="auto">
          <a:xfrm flipV="1">
            <a:off x="3779113" y="2285102"/>
            <a:ext cx="0" cy="1440000"/>
          </a:xfrm>
          <a:prstGeom prst="line">
            <a:avLst/>
          </a:prstGeom>
          <a:noFill/>
          <a:ln w="12700">
            <a:solidFill>
              <a:srgbClr val="768394"/>
            </a:solidFill>
            <a:prstDash val="sysDash"/>
            <a:round/>
            <a:headEnd type="oval"/>
            <a:tailEnd/>
          </a:ln>
          <a:effectLst>
            <a:glow rad="63500">
              <a:srgbClr val="FFFFFF"/>
            </a:glow>
          </a:effectLst>
        </p:spPr>
      </p:cxnSp>
      <p:cxnSp>
        <p:nvCxnSpPr>
          <p:cNvPr id="8" name="Straight Connector 3">
            <a:extLst>
              <a:ext uri="{FF2B5EF4-FFF2-40B4-BE49-F238E27FC236}">
                <a16:creationId xmlns:a16="http://schemas.microsoft.com/office/drawing/2014/main" id="{5BB97CA2-D252-469C-A094-2E3855892935}"/>
              </a:ext>
            </a:extLst>
          </p:cNvPr>
          <p:cNvCxnSpPr>
            <a:cxnSpLocks noChangeShapeType="1"/>
          </p:cNvCxnSpPr>
          <p:nvPr/>
        </p:nvCxnSpPr>
        <p:spPr bwMode="auto">
          <a:xfrm flipV="1">
            <a:off x="5351963" y="2285102"/>
            <a:ext cx="0" cy="1440000"/>
          </a:xfrm>
          <a:prstGeom prst="line">
            <a:avLst/>
          </a:prstGeom>
          <a:noFill/>
          <a:ln w="12700">
            <a:solidFill>
              <a:srgbClr val="768394"/>
            </a:solidFill>
            <a:prstDash val="sysDash"/>
            <a:round/>
            <a:headEnd type="oval"/>
            <a:tailEnd/>
          </a:ln>
          <a:effectLst>
            <a:glow rad="63500">
              <a:srgbClr val="FFFFFF"/>
            </a:glow>
          </a:effectLst>
        </p:spPr>
      </p:cxnSp>
      <p:cxnSp>
        <p:nvCxnSpPr>
          <p:cNvPr id="9" name="Straight Connector 3">
            <a:extLst>
              <a:ext uri="{FF2B5EF4-FFF2-40B4-BE49-F238E27FC236}">
                <a16:creationId xmlns:a16="http://schemas.microsoft.com/office/drawing/2014/main" id="{0A4F63D5-A9D1-429D-86A7-09061CDF84DF}"/>
              </a:ext>
            </a:extLst>
          </p:cNvPr>
          <p:cNvCxnSpPr>
            <a:cxnSpLocks noChangeShapeType="1"/>
          </p:cNvCxnSpPr>
          <p:nvPr/>
        </p:nvCxnSpPr>
        <p:spPr bwMode="auto">
          <a:xfrm flipV="1">
            <a:off x="6924813" y="2285102"/>
            <a:ext cx="0" cy="1440000"/>
          </a:xfrm>
          <a:prstGeom prst="line">
            <a:avLst/>
          </a:prstGeom>
          <a:noFill/>
          <a:ln w="12700">
            <a:solidFill>
              <a:srgbClr val="768394"/>
            </a:solidFill>
            <a:prstDash val="sysDash"/>
            <a:round/>
            <a:headEnd type="oval"/>
            <a:tailEnd/>
          </a:ln>
          <a:effectLst>
            <a:glow rad="63500">
              <a:srgbClr val="FFFFFF"/>
            </a:glow>
          </a:effectLst>
        </p:spPr>
      </p:cxnSp>
      <p:cxnSp>
        <p:nvCxnSpPr>
          <p:cNvPr id="10" name="Straight Connector 3">
            <a:extLst>
              <a:ext uri="{FF2B5EF4-FFF2-40B4-BE49-F238E27FC236}">
                <a16:creationId xmlns:a16="http://schemas.microsoft.com/office/drawing/2014/main" id="{A4F139C3-F1F8-42D7-9688-B9A480E10BC7}"/>
              </a:ext>
            </a:extLst>
          </p:cNvPr>
          <p:cNvCxnSpPr>
            <a:cxnSpLocks noChangeShapeType="1"/>
          </p:cNvCxnSpPr>
          <p:nvPr/>
        </p:nvCxnSpPr>
        <p:spPr bwMode="auto">
          <a:xfrm flipV="1">
            <a:off x="8497663" y="2285102"/>
            <a:ext cx="0" cy="1440000"/>
          </a:xfrm>
          <a:prstGeom prst="line">
            <a:avLst/>
          </a:prstGeom>
          <a:noFill/>
          <a:ln w="12700">
            <a:solidFill>
              <a:srgbClr val="768394"/>
            </a:solidFill>
            <a:prstDash val="sysDash"/>
            <a:round/>
            <a:headEnd type="oval"/>
            <a:tailEnd/>
          </a:ln>
          <a:effectLst>
            <a:glow rad="63500">
              <a:srgbClr val="FFFFFF"/>
            </a:glow>
          </a:effectLst>
        </p:spPr>
      </p:cxnSp>
      <p:sp>
        <p:nvSpPr>
          <p:cNvPr id="11" name="AutoShape 43">
            <a:extLst>
              <a:ext uri="{FF2B5EF4-FFF2-40B4-BE49-F238E27FC236}">
                <a16:creationId xmlns:a16="http://schemas.microsoft.com/office/drawing/2014/main" id="{8FF468C3-1325-4895-9CCA-14741C782F09}"/>
              </a:ext>
            </a:extLst>
          </p:cNvPr>
          <p:cNvSpPr>
            <a:spLocks noChangeArrowheads="1"/>
          </p:cNvSpPr>
          <p:nvPr/>
        </p:nvSpPr>
        <p:spPr bwMode="auto">
          <a:xfrm>
            <a:off x="592042" y="1147314"/>
            <a:ext cx="1620000" cy="482600"/>
          </a:xfrm>
          <a:prstGeom prst="homePlate">
            <a:avLst>
              <a:gd name="adj" fmla="val 33702"/>
            </a:avLst>
          </a:prstGeom>
          <a:solidFill>
            <a:srgbClr val="008BC9">
              <a:lumMod val="10000"/>
            </a:srgbClr>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Arial" panose="020B0604020202020204" pitchFamily="34" charset="0"/>
                <a:ea typeface="微软雅黑"/>
                <a:cs typeface="+mn-ea"/>
                <a:sym typeface="Arial" panose="020B0604020202020204" pitchFamily="34" charset="0"/>
              </a:rPr>
              <a:t>用户端收集</a:t>
            </a:r>
          </a:p>
        </p:txBody>
      </p:sp>
      <p:sp>
        <p:nvSpPr>
          <p:cNvPr id="12" name="AutoShape 88">
            <a:extLst>
              <a:ext uri="{FF2B5EF4-FFF2-40B4-BE49-F238E27FC236}">
                <a16:creationId xmlns:a16="http://schemas.microsoft.com/office/drawing/2014/main" id="{097A6BB6-C0E6-42A6-9D8D-41AA7E508946}"/>
              </a:ext>
            </a:extLst>
          </p:cNvPr>
          <p:cNvSpPr>
            <a:spLocks noChangeArrowheads="1"/>
          </p:cNvSpPr>
          <p:nvPr/>
        </p:nvSpPr>
        <p:spPr bwMode="auto">
          <a:xfrm>
            <a:off x="2176318" y="1147314"/>
            <a:ext cx="1620000" cy="469900"/>
          </a:xfrm>
          <a:prstGeom prst="chevron">
            <a:avLst>
              <a:gd name="adj" fmla="val 35963"/>
            </a:avLst>
          </a:prstGeom>
          <a:solidFill>
            <a:srgbClr val="153D67"/>
          </a:solidFill>
          <a:ln w="9525">
            <a:noFill/>
            <a:miter lim="800000"/>
            <a:headEnd/>
            <a:tailEnd/>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ea"/>
                <a:sym typeface="Arial" panose="020B0604020202020204" pitchFamily="34" charset="0"/>
              </a:rPr>
              <a:t>业务处理</a:t>
            </a:r>
          </a:p>
        </p:txBody>
      </p:sp>
      <p:cxnSp>
        <p:nvCxnSpPr>
          <p:cNvPr id="13" name="Straight Connector 3">
            <a:extLst>
              <a:ext uri="{FF2B5EF4-FFF2-40B4-BE49-F238E27FC236}">
                <a16:creationId xmlns:a16="http://schemas.microsoft.com/office/drawing/2014/main" id="{BE8146E4-254F-4B4C-8741-4DE01E7DD269}"/>
              </a:ext>
            </a:extLst>
          </p:cNvPr>
          <p:cNvCxnSpPr>
            <a:cxnSpLocks noChangeShapeType="1"/>
          </p:cNvCxnSpPr>
          <p:nvPr/>
        </p:nvCxnSpPr>
        <p:spPr bwMode="auto">
          <a:xfrm flipV="1">
            <a:off x="10070513" y="2285102"/>
            <a:ext cx="0" cy="1440000"/>
          </a:xfrm>
          <a:prstGeom prst="line">
            <a:avLst/>
          </a:prstGeom>
          <a:noFill/>
          <a:ln w="12700">
            <a:solidFill>
              <a:srgbClr val="768394"/>
            </a:solidFill>
            <a:prstDash val="sysDash"/>
            <a:round/>
            <a:headEnd type="oval"/>
            <a:tailEnd/>
          </a:ln>
          <a:effectLst>
            <a:glow rad="63500">
              <a:srgbClr val="FFFFFF"/>
            </a:glow>
          </a:effectLst>
        </p:spPr>
      </p:cxnSp>
      <p:grpSp>
        <p:nvGrpSpPr>
          <p:cNvPr id="14" name="组合 13">
            <a:extLst>
              <a:ext uri="{FF2B5EF4-FFF2-40B4-BE49-F238E27FC236}">
                <a16:creationId xmlns:a16="http://schemas.microsoft.com/office/drawing/2014/main" id="{B2EEB10C-25D1-4F51-9077-298E8A597EE7}"/>
              </a:ext>
            </a:extLst>
          </p:cNvPr>
          <p:cNvGrpSpPr/>
          <p:nvPr/>
        </p:nvGrpSpPr>
        <p:grpSpPr>
          <a:xfrm>
            <a:off x="691044" y="2258812"/>
            <a:ext cx="1562482" cy="1123237"/>
            <a:chOff x="691044" y="2657812"/>
            <a:chExt cx="1562482" cy="1123237"/>
          </a:xfrm>
        </p:grpSpPr>
        <p:sp>
          <p:nvSpPr>
            <p:cNvPr id="15" name="文本框 14">
              <a:extLst>
                <a:ext uri="{FF2B5EF4-FFF2-40B4-BE49-F238E27FC236}">
                  <a16:creationId xmlns:a16="http://schemas.microsoft.com/office/drawing/2014/main" id="{57E19EF6-C203-486B-93DB-AACBE11F4A8D}"/>
                </a:ext>
              </a:extLst>
            </p:cNvPr>
            <p:cNvSpPr txBox="1"/>
            <p:nvPr/>
          </p:nvSpPr>
          <p:spPr>
            <a:xfrm>
              <a:off x="691045" y="2765386"/>
              <a:ext cx="1562481" cy="1015663"/>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全站</a:t>
              </a:r>
              <a:r>
                <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https</a:t>
              </a: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Keyless</a:t>
              </a: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 </a:t>
              </a:r>
              <a:r>
                <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CDN</a:t>
              </a: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账号安全</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反爬虫技术</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UUID</a:t>
              </a:r>
              <a:endPar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p:txBody>
        </p:sp>
        <p:cxnSp>
          <p:nvCxnSpPr>
            <p:cNvPr id="16" name="直线连接符 54">
              <a:extLst>
                <a:ext uri="{FF2B5EF4-FFF2-40B4-BE49-F238E27FC236}">
                  <a16:creationId xmlns:a16="http://schemas.microsoft.com/office/drawing/2014/main" id="{E11F8DB1-4FFE-44E3-BF0A-4DB96A5B2557}"/>
                </a:ext>
              </a:extLst>
            </p:cNvPr>
            <p:cNvCxnSpPr>
              <a:cxnSpLocks/>
            </p:cNvCxnSpPr>
            <p:nvPr/>
          </p:nvCxnSpPr>
          <p:spPr>
            <a:xfrm>
              <a:off x="691044" y="2657812"/>
              <a:ext cx="1252419" cy="0"/>
            </a:xfrm>
            <a:prstGeom prst="line">
              <a:avLst/>
            </a:prstGeom>
            <a:noFill/>
            <a:ln w="19050" cap="flat" cmpd="sng" algn="ctr">
              <a:solidFill>
                <a:srgbClr val="FFFFFF">
                  <a:lumMod val="65000"/>
                </a:srgbClr>
              </a:solidFill>
              <a:prstDash val="sysDot"/>
              <a:miter lim="800000"/>
            </a:ln>
            <a:effectLst/>
          </p:spPr>
        </p:cxnSp>
      </p:grpSp>
      <p:grpSp>
        <p:nvGrpSpPr>
          <p:cNvPr id="17" name="组合 16">
            <a:extLst>
              <a:ext uri="{FF2B5EF4-FFF2-40B4-BE49-F238E27FC236}">
                <a16:creationId xmlns:a16="http://schemas.microsoft.com/office/drawing/2014/main" id="{37A3A5AE-06E1-4404-BC50-98B325D33AA3}"/>
              </a:ext>
            </a:extLst>
          </p:cNvPr>
          <p:cNvGrpSpPr/>
          <p:nvPr/>
        </p:nvGrpSpPr>
        <p:grpSpPr>
          <a:xfrm>
            <a:off x="8487288" y="2258812"/>
            <a:ext cx="1562482" cy="1123237"/>
            <a:chOff x="8487288" y="2657812"/>
            <a:chExt cx="1562482" cy="1123237"/>
          </a:xfrm>
        </p:grpSpPr>
        <p:sp>
          <p:nvSpPr>
            <p:cNvPr id="18" name="文本框 17">
              <a:extLst>
                <a:ext uri="{FF2B5EF4-FFF2-40B4-BE49-F238E27FC236}">
                  <a16:creationId xmlns:a16="http://schemas.microsoft.com/office/drawing/2014/main" id="{00FA8D43-C525-40EB-91D2-4DD9ADEB17C5}"/>
                </a:ext>
              </a:extLst>
            </p:cNvPr>
            <p:cNvSpPr txBox="1"/>
            <p:nvPr/>
          </p:nvSpPr>
          <p:spPr>
            <a:xfrm>
              <a:off x="8487289" y="2765386"/>
              <a:ext cx="1562481" cy="1015663"/>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水印策略</a:t>
              </a: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数据防泄漏</a:t>
              </a: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安全边界</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脱敏展示</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数仓堡垒机</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p:txBody>
        </p:sp>
        <p:cxnSp>
          <p:nvCxnSpPr>
            <p:cNvPr id="19" name="直线连接符 57">
              <a:extLst>
                <a:ext uri="{FF2B5EF4-FFF2-40B4-BE49-F238E27FC236}">
                  <a16:creationId xmlns:a16="http://schemas.microsoft.com/office/drawing/2014/main" id="{ABF3C579-9E26-42E6-99AE-9CA33C0DBFF9}"/>
                </a:ext>
              </a:extLst>
            </p:cNvPr>
            <p:cNvCxnSpPr/>
            <p:nvPr/>
          </p:nvCxnSpPr>
          <p:spPr>
            <a:xfrm>
              <a:off x="8487288" y="2657812"/>
              <a:ext cx="1458555" cy="0"/>
            </a:xfrm>
            <a:prstGeom prst="line">
              <a:avLst/>
            </a:prstGeom>
            <a:noFill/>
            <a:ln w="19050" cap="flat" cmpd="sng" algn="ctr">
              <a:solidFill>
                <a:srgbClr val="FFFFFF">
                  <a:lumMod val="65000"/>
                </a:srgbClr>
              </a:solidFill>
              <a:prstDash val="sysDot"/>
              <a:miter lim="800000"/>
            </a:ln>
            <a:effectLst/>
          </p:spPr>
        </p:cxnSp>
      </p:grpSp>
      <p:grpSp>
        <p:nvGrpSpPr>
          <p:cNvPr id="20" name="组合 19">
            <a:extLst>
              <a:ext uri="{FF2B5EF4-FFF2-40B4-BE49-F238E27FC236}">
                <a16:creationId xmlns:a16="http://schemas.microsoft.com/office/drawing/2014/main" id="{16E0D61F-78EF-4DE5-A5C4-CF81421C064B}"/>
              </a:ext>
            </a:extLst>
          </p:cNvPr>
          <p:cNvGrpSpPr/>
          <p:nvPr/>
        </p:nvGrpSpPr>
        <p:grpSpPr>
          <a:xfrm>
            <a:off x="10091257" y="2258812"/>
            <a:ext cx="1562482" cy="938571"/>
            <a:chOff x="10091257" y="2657812"/>
            <a:chExt cx="1562482" cy="938571"/>
          </a:xfrm>
        </p:grpSpPr>
        <p:sp>
          <p:nvSpPr>
            <p:cNvPr id="21" name="文本框 20">
              <a:extLst>
                <a:ext uri="{FF2B5EF4-FFF2-40B4-BE49-F238E27FC236}">
                  <a16:creationId xmlns:a16="http://schemas.microsoft.com/office/drawing/2014/main" id="{F57C3136-EBD7-4FF0-A03C-A13C4D40A5B9}"/>
                </a:ext>
              </a:extLst>
            </p:cNvPr>
            <p:cNvSpPr txBox="1"/>
            <p:nvPr/>
          </p:nvSpPr>
          <p:spPr>
            <a:xfrm>
              <a:off x="10091258" y="2765386"/>
              <a:ext cx="1562481" cy="830997"/>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授权审核</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脱敏策略</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SDK</a:t>
              </a: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安全</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防止下游沉淀</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p:txBody>
        </p:sp>
        <p:cxnSp>
          <p:nvCxnSpPr>
            <p:cNvPr id="22" name="直线连接符 60">
              <a:extLst>
                <a:ext uri="{FF2B5EF4-FFF2-40B4-BE49-F238E27FC236}">
                  <a16:creationId xmlns:a16="http://schemas.microsoft.com/office/drawing/2014/main" id="{149AC1D2-39A1-4D1F-AE26-1985433B987A}"/>
                </a:ext>
              </a:extLst>
            </p:cNvPr>
            <p:cNvCxnSpPr/>
            <p:nvPr/>
          </p:nvCxnSpPr>
          <p:spPr>
            <a:xfrm>
              <a:off x="10091257" y="2657812"/>
              <a:ext cx="1458555" cy="0"/>
            </a:xfrm>
            <a:prstGeom prst="line">
              <a:avLst/>
            </a:prstGeom>
            <a:noFill/>
            <a:ln w="19050" cap="flat" cmpd="sng" algn="ctr">
              <a:solidFill>
                <a:srgbClr val="FFFFFF">
                  <a:lumMod val="65000"/>
                </a:srgbClr>
              </a:solidFill>
              <a:prstDash val="sysDot"/>
              <a:miter lim="800000"/>
            </a:ln>
            <a:effectLst/>
          </p:spPr>
        </p:cxnSp>
      </p:grpSp>
      <p:grpSp>
        <p:nvGrpSpPr>
          <p:cNvPr id="23" name="组合 22">
            <a:extLst>
              <a:ext uri="{FF2B5EF4-FFF2-40B4-BE49-F238E27FC236}">
                <a16:creationId xmlns:a16="http://schemas.microsoft.com/office/drawing/2014/main" id="{50CE935B-AB73-4849-9F89-56EA63B6F55D}"/>
              </a:ext>
            </a:extLst>
          </p:cNvPr>
          <p:cNvGrpSpPr/>
          <p:nvPr/>
        </p:nvGrpSpPr>
        <p:grpSpPr>
          <a:xfrm>
            <a:off x="5351960" y="2258812"/>
            <a:ext cx="1562482" cy="1123237"/>
            <a:chOff x="5351960" y="2657812"/>
            <a:chExt cx="1562482" cy="1123237"/>
          </a:xfrm>
        </p:grpSpPr>
        <p:sp>
          <p:nvSpPr>
            <p:cNvPr id="24" name="文本框 23">
              <a:extLst>
                <a:ext uri="{FF2B5EF4-FFF2-40B4-BE49-F238E27FC236}">
                  <a16:creationId xmlns:a16="http://schemas.microsoft.com/office/drawing/2014/main" id="{70964240-83D0-427A-A2A1-92FB5C81F3E3}"/>
                </a:ext>
              </a:extLst>
            </p:cNvPr>
            <p:cNvSpPr txBox="1"/>
            <p:nvPr/>
          </p:nvSpPr>
          <p:spPr>
            <a:xfrm>
              <a:off x="5351961" y="2765386"/>
              <a:ext cx="1562481" cy="1015663"/>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角色分离</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运维审计</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Debug</a:t>
              </a: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脱敏</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日志脱敏</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生产数据脱敏</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p:txBody>
        </p:sp>
        <p:cxnSp>
          <p:nvCxnSpPr>
            <p:cNvPr id="25" name="直线连接符 63">
              <a:extLst>
                <a:ext uri="{FF2B5EF4-FFF2-40B4-BE49-F238E27FC236}">
                  <a16:creationId xmlns:a16="http://schemas.microsoft.com/office/drawing/2014/main" id="{21DD5FB8-61E5-471F-9C1C-7D8D6B817CC6}"/>
                </a:ext>
              </a:extLst>
            </p:cNvPr>
            <p:cNvCxnSpPr/>
            <p:nvPr/>
          </p:nvCxnSpPr>
          <p:spPr>
            <a:xfrm>
              <a:off x="5351960" y="2657812"/>
              <a:ext cx="1458555" cy="0"/>
            </a:xfrm>
            <a:prstGeom prst="line">
              <a:avLst/>
            </a:prstGeom>
            <a:noFill/>
            <a:ln w="19050" cap="flat" cmpd="sng" algn="ctr">
              <a:solidFill>
                <a:srgbClr val="FFFFFF">
                  <a:lumMod val="65000"/>
                </a:srgbClr>
              </a:solidFill>
              <a:prstDash val="sysDot"/>
              <a:miter lim="800000"/>
            </a:ln>
            <a:effectLst/>
          </p:spPr>
        </p:cxnSp>
      </p:grpSp>
      <p:grpSp>
        <p:nvGrpSpPr>
          <p:cNvPr id="26" name="组合 25">
            <a:extLst>
              <a:ext uri="{FF2B5EF4-FFF2-40B4-BE49-F238E27FC236}">
                <a16:creationId xmlns:a16="http://schemas.microsoft.com/office/drawing/2014/main" id="{99237849-7DBD-4D7F-AE1D-AC1E4F011F6A}"/>
              </a:ext>
            </a:extLst>
          </p:cNvPr>
          <p:cNvGrpSpPr/>
          <p:nvPr/>
        </p:nvGrpSpPr>
        <p:grpSpPr>
          <a:xfrm>
            <a:off x="3784296" y="2258812"/>
            <a:ext cx="1562482" cy="1123237"/>
            <a:chOff x="3784296" y="2657812"/>
            <a:chExt cx="1562482" cy="1123237"/>
          </a:xfrm>
        </p:grpSpPr>
        <p:sp>
          <p:nvSpPr>
            <p:cNvPr id="27" name="文本框 26">
              <a:extLst>
                <a:ext uri="{FF2B5EF4-FFF2-40B4-BE49-F238E27FC236}">
                  <a16:creationId xmlns:a16="http://schemas.microsoft.com/office/drawing/2014/main" id="{1347D72E-2892-46F7-8431-5897A6F26D09}"/>
                </a:ext>
              </a:extLst>
            </p:cNvPr>
            <p:cNvSpPr txBox="1"/>
            <p:nvPr/>
          </p:nvSpPr>
          <p:spPr>
            <a:xfrm>
              <a:off x="3784297" y="2765386"/>
              <a:ext cx="1562481" cy="1015663"/>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结构化数据加密</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文档加密</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密钥管理系统</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存储期限管理</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安全销毁工具</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p:txBody>
        </p:sp>
        <p:cxnSp>
          <p:nvCxnSpPr>
            <p:cNvPr id="28" name="直线连接符 66">
              <a:extLst>
                <a:ext uri="{FF2B5EF4-FFF2-40B4-BE49-F238E27FC236}">
                  <a16:creationId xmlns:a16="http://schemas.microsoft.com/office/drawing/2014/main" id="{44AD91F3-8E39-46F9-90CD-BD1B5E27294E}"/>
                </a:ext>
              </a:extLst>
            </p:cNvPr>
            <p:cNvCxnSpPr/>
            <p:nvPr/>
          </p:nvCxnSpPr>
          <p:spPr>
            <a:xfrm>
              <a:off x="3784296" y="2657812"/>
              <a:ext cx="1458555" cy="0"/>
            </a:xfrm>
            <a:prstGeom prst="line">
              <a:avLst/>
            </a:prstGeom>
            <a:noFill/>
            <a:ln w="19050" cap="flat" cmpd="sng" algn="ctr">
              <a:solidFill>
                <a:srgbClr val="FFFFFF">
                  <a:lumMod val="65000"/>
                </a:srgbClr>
              </a:solidFill>
              <a:prstDash val="sysDot"/>
              <a:miter lim="800000"/>
            </a:ln>
            <a:effectLst/>
          </p:spPr>
        </p:cxnSp>
      </p:grpSp>
      <p:grpSp>
        <p:nvGrpSpPr>
          <p:cNvPr id="29" name="组合 28">
            <a:extLst>
              <a:ext uri="{FF2B5EF4-FFF2-40B4-BE49-F238E27FC236}">
                <a16:creationId xmlns:a16="http://schemas.microsoft.com/office/drawing/2014/main" id="{A72B6FFD-48BB-45DD-94B6-AA1173D936B5}"/>
              </a:ext>
            </a:extLst>
          </p:cNvPr>
          <p:cNvGrpSpPr/>
          <p:nvPr/>
        </p:nvGrpSpPr>
        <p:grpSpPr>
          <a:xfrm>
            <a:off x="2206260" y="2258812"/>
            <a:ext cx="1562482" cy="938571"/>
            <a:chOff x="2206260" y="2657812"/>
            <a:chExt cx="1562482" cy="938571"/>
          </a:xfrm>
        </p:grpSpPr>
        <p:sp>
          <p:nvSpPr>
            <p:cNvPr id="30" name="文本框 29">
              <a:extLst>
                <a:ext uri="{FF2B5EF4-FFF2-40B4-BE49-F238E27FC236}">
                  <a16:creationId xmlns:a16="http://schemas.microsoft.com/office/drawing/2014/main" id="{36586905-1607-417F-A237-9675A6DC98B0}"/>
                </a:ext>
              </a:extLst>
            </p:cNvPr>
            <p:cNvSpPr txBox="1"/>
            <p:nvPr/>
          </p:nvSpPr>
          <p:spPr>
            <a:xfrm>
              <a:off x="2206261" y="2765386"/>
              <a:ext cx="1562481" cy="830997"/>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鉴权模型</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应用数据分离</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接口化数据访问</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数据库审计</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p:txBody>
        </p:sp>
        <p:cxnSp>
          <p:nvCxnSpPr>
            <p:cNvPr id="31" name="直线连接符 69">
              <a:extLst>
                <a:ext uri="{FF2B5EF4-FFF2-40B4-BE49-F238E27FC236}">
                  <a16:creationId xmlns:a16="http://schemas.microsoft.com/office/drawing/2014/main" id="{1354EA51-21BD-4294-95DD-C6698676FB33}"/>
                </a:ext>
              </a:extLst>
            </p:cNvPr>
            <p:cNvCxnSpPr/>
            <p:nvPr/>
          </p:nvCxnSpPr>
          <p:spPr>
            <a:xfrm>
              <a:off x="2206260" y="2657812"/>
              <a:ext cx="1458555" cy="0"/>
            </a:xfrm>
            <a:prstGeom prst="line">
              <a:avLst/>
            </a:prstGeom>
            <a:noFill/>
            <a:ln w="19050" cap="flat" cmpd="sng" algn="ctr">
              <a:solidFill>
                <a:srgbClr val="FFFFFF">
                  <a:lumMod val="65000"/>
                </a:srgbClr>
              </a:solidFill>
              <a:prstDash val="sysDot"/>
              <a:miter lim="800000"/>
            </a:ln>
            <a:effectLst/>
          </p:spPr>
        </p:cxnSp>
      </p:grpSp>
      <p:grpSp>
        <p:nvGrpSpPr>
          <p:cNvPr id="32" name="组合 31">
            <a:extLst>
              <a:ext uri="{FF2B5EF4-FFF2-40B4-BE49-F238E27FC236}">
                <a16:creationId xmlns:a16="http://schemas.microsoft.com/office/drawing/2014/main" id="{FE02E4EB-B43E-4427-BBE7-931B11924BBB}"/>
              </a:ext>
            </a:extLst>
          </p:cNvPr>
          <p:cNvGrpSpPr/>
          <p:nvPr/>
        </p:nvGrpSpPr>
        <p:grpSpPr>
          <a:xfrm>
            <a:off x="6935178" y="2258812"/>
            <a:ext cx="1562482" cy="938571"/>
            <a:chOff x="6935178" y="2657812"/>
            <a:chExt cx="1562482" cy="938571"/>
          </a:xfrm>
        </p:grpSpPr>
        <p:sp>
          <p:nvSpPr>
            <p:cNvPr id="33" name="文本框 32">
              <a:extLst>
                <a:ext uri="{FF2B5EF4-FFF2-40B4-BE49-F238E27FC236}">
                  <a16:creationId xmlns:a16="http://schemas.microsoft.com/office/drawing/2014/main" id="{4D7516C8-7C57-4AAF-B130-471F74695EE2}"/>
                </a:ext>
              </a:extLst>
            </p:cNvPr>
            <p:cNvSpPr txBox="1"/>
            <p:nvPr/>
          </p:nvSpPr>
          <p:spPr>
            <a:xfrm>
              <a:off x="6935179" y="2765386"/>
              <a:ext cx="1562481" cy="830997"/>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ETL</a:t>
              </a: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加密</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数据仓库管理</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授权</a:t>
              </a:r>
              <a:r>
                <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a:t>
              </a: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审计平台</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179388" marR="0" lvl="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rPr>
                <a:t>去标识化处理</a:t>
              </a:r>
              <a:endParaRPr kumimoji="1" lang="en-US" altLang="zh-CN" sz="1200" b="0" i="0" u="none" strike="noStrike" kern="0" cap="none" spc="0" normalizeH="0" baseline="0" noProof="0" dirty="0">
                <a:ln>
                  <a:noFill/>
                </a:ln>
                <a:solidFill>
                  <a:srgbClr val="000000"/>
                </a:solidFill>
                <a:effectLst/>
                <a:uLnTx/>
                <a:uFillTx/>
                <a:latin typeface="Microsoft YaHei" panose="020B0503020204020204" pitchFamily="34" charset="-122"/>
                <a:ea typeface="微软雅黑"/>
                <a:cs typeface="+mn-cs"/>
              </a:endParaRPr>
            </a:p>
          </p:txBody>
        </p:sp>
        <p:cxnSp>
          <p:nvCxnSpPr>
            <p:cNvPr id="34" name="直线连接符 72">
              <a:extLst>
                <a:ext uri="{FF2B5EF4-FFF2-40B4-BE49-F238E27FC236}">
                  <a16:creationId xmlns:a16="http://schemas.microsoft.com/office/drawing/2014/main" id="{83B5E319-3E65-4B60-B64B-B503F9995AB1}"/>
                </a:ext>
              </a:extLst>
            </p:cNvPr>
            <p:cNvCxnSpPr/>
            <p:nvPr/>
          </p:nvCxnSpPr>
          <p:spPr>
            <a:xfrm>
              <a:off x="6935178" y="2657812"/>
              <a:ext cx="1458555" cy="0"/>
            </a:xfrm>
            <a:prstGeom prst="line">
              <a:avLst/>
            </a:prstGeom>
            <a:noFill/>
            <a:ln w="19050" cap="flat" cmpd="sng" algn="ctr">
              <a:solidFill>
                <a:srgbClr val="FFFFFF">
                  <a:lumMod val="65000"/>
                </a:srgbClr>
              </a:solidFill>
              <a:prstDash val="sysDot"/>
              <a:miter lim="800000"/>
            </a:ln>
            <a:effectLst/>
          </p:spPr>
        </p:cxnSp>
      </p:grpSp>
      <p:cxnSp>
        <p:nvCxnSpPr>
          <p:cNvPr id="35" name="Straight Connector 3">
            <a:extLst>
              <a:ext uri="{FF2B5EF4-FFF2-40B4-BE49-F238E27FC236}">
                <a16:creationId xmlns:a16="http://schemas.microsoft.com/office/drawing/2014/main" id="{43761808-CC10-44D2-A690-25E38515FF38}"/>
              </a:ext>
            </a:extLst>
          </p:cNvPr>
          <p:cNvCxnSpPr>
            <a:cxnSpLocks noChangeShapeType="1"/>
          </p:cNvCxnSpPr>
          <p:nvPr/>
        </p:nvCxnSpPr>
        <p:spPr bwMode="auto">
          <a:xfrm flipV="1">
            <a:off x="2206263" y="2285102"/>
            <a:ext cx="0" cy="1440000"/>
          </a:xfrm>
          <a:prstGeom prst="line">
            <a:avLst/>
          </a:prstGeom>
          <a:noFill/>
          <a:ln w="12700">
            <a:solidFill>
              <a:srgbClr val="768394"/>
            </a:solidFill>
            <a:prstDash val="sysDash"/>
            <a:round/>
            <a:headEnd type="oval"/>
            <a:tailEnd/>
          </a:ln>
          <a:effectLst>
            <a:glow rad="63500">
              <a:srgbClr val="FFFFFF"/>
            </a:glow>
          </a:effectLst>
        </p:spPr>
      </p:cxnSp>
      <p:sp>
        <p:nvSpPr>
          <p:cNvPr id="36" name="AutoShape 88">
            <a:extLst>
              <a:ext uri="{FF2B5EF4-FFF2-40B4-BE49-F238E27FC236}">
                <a16:creationId xmlns:a16="http://schemas.microsoft.com/office/drawing/2014/main" id="{DE98BDEB-12B8-4316-9D52-5C9BED00AF26}"/>
              </a:ext>
            </a:extLst>
          </p:cNvPr>
          <p:cNvSpPr>
            <a:spLocks noChangeArrowheads="1"/>
          </p:cNvSpPr>
          <p:nvPr/>
        </p:nvSpPr>
        <p:spPr bwMode="auto">
          <a:xfrm>
            <a:off x="3760594" y="1147314"/>
            <a:ext cx="1620000" cy="469900"/>
          </a:xfrm>
          <a:prstGeom prst="chevron">
            <a:avLst>
              <a:gd name="adj" fmla="val 35963"/>
            </a:avLst>
          </a:prstGeom>
          <a:solidFill>
            <a:srgbClr val="0070C0"/>
          </a:solidFill>
          <a:ln w="9525">
            <a:noFill/>
            <a:miter lim="800000"/>
            <a:headEnd/>
            <a:tailEnd/>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ea"/>
                <a:sym typeface="Arial" panose="020B0604020202020204" pitchFamily="34" charset="0"/>
              </a:rPr>
              <a:t>存储与销毁</a:t>
            </a:r>
          </a:p>
        </p:txBody>
      </p:sp>
      <p:sp>
        <p:nvSpPr>
          <p:cNvPr id="37" name="AutoShape 88">
            <a:extLst>
              <a:ext uri="{FF2B5EF4-FFF2-40B4-BE49-F238E27FC236}">
                <a16:creationId xmlns:a16="http://schemas.microsoft.com/office/drawing/2014/main" id="{BD682501-DE7F-4072-B634-4A0874EC8021}"/>
              </a:ext>
            </a:extLst>
          </p:cNvPr>
          <p:cNvSpPr>
            <a:spLocks noChangeArrowheads="1"/>
          </p:cNvSpPr>
          <p:nvPr/>
        </p:nvSpPr>
        <p:spPr bwMode="auto">
          <a:xfrm>
            <a:off x="5344870" y="1147314"/>
            <a:ext cx="1620000" cy="469900"/>
          </a:xfrm>
          <a:prstGeom prst="chevron">
            <a:avLst>
              <a:gd name="adj" fmla="val 35963"/>
            </a:avLst>
          </a:prstGeom>
          <a:solidFill>
            <a:srgbClr val="5B9BD6"/>
          </a:solidFill>
          <a:ln w="9525">
            <a:noFill/>
            <a:miter lim="800000"/>
            <a:headEnd/>
            <a:tailEnd/>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ea"/>
                <a:sym typeface="Arial" panose="020B0604020202020204" pitchFamily="34" charset="0"/>
              </a:rPr>
              <a:t>访问与运维</a:t>
            </a:r>
          </a:p>
        </p:txBody>
      </p:sp>
      <p:sp>
        <p:nvSpPr>
          <p:cNvPr id="38" name="AutoShape 88">
            <a:extLst>
              <a:ext uri="{FF2B5EF4-FFF2-40B4-BE49-F238E27FC236}">
                <a16:creationId xmlns:a16="http://schemas.microsoft.com/office/drawing/2014/main" id="{41C2EFF4-1477-46C7-BFB6-0D49D5769FD4}"/>
              </a:ext>
            </a:extLst>
          </p:cNvPr>
          <p:cNvSpPr>
            <a:spLocks noChangeArrowheads="1"/>
          </p:cNvSpPr>
          <p:nvPr/>
        </p:nvSpPr>
        <p:spPr bwMode="auto">
          <a:xfrm>
            <a:off x="6929146" y="1147314"/>
            <a:ext cx="1620000" cy="469900"/>
          </a:xfrm>
          <a:prstGeom prst="chevron">
            <a:avLst>
              <a:gd name="adj" fmla="val 35963"/>
            </a:avLst>
          </a:prstGeom>
          <a:solidFill>
            <a:srgbClr val="008BCB"/>
          </a:solidFill>
          <a:ln w="9525">
            <a:noFill/>
            <a:miter lim="800000"/>
            <a:headEnd/>
            <a:tailEnd/>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ea"/>
                <a:sym typeface="Arial" panose="020B0604020202020204" pitchFamily="34" charset="0"/>
              </a:rPr>
              <a:t>应用分析</a:t>
            </a:r>
          </a:p>
        </p:txBody>
      </p:sp>
      <p:sp>
        <p:nvSpPr>
          <p:cNvPr id="39" name="AutoShape 88">
            <a:extLst>
              <a:ext uri="{FF2B5EF4-FFF2-40B4-BE49-F238E27FC236}">
                <a16:creationId xmlns:a16="http://schemas.microsoft.com/office/drawing/2014/main" id="{C7824530-1C97-4D6A-BA35-4DD35AFD219C}"/>
              </a:ext>
            </a:extLst>
          </p:cNvPr>
          <p:cNvSpPr>
            <a:spLocks noChangeArrowheads="1"/>
          </p:cNvSpPr>
          <p:nvPr/>
        </p:nvSpPr>
        <p:spPr bwMode="auto">
          <a:xfrm>
            <a:off x="8513422" y="1147314"/>
            <a:ext cx="1620000" cy="469900"/>
          </a:xfrm>
          <a:prstGeom prst="chevron">
            <a:avLst>
              <a:gd name="adj" fmla="val 35963"/>
            </a:avLst>
          </a:prstGeom>
          <a:solidFill>
            <a:srgbClr val="008BC9">
              <a:lumMod val="50000"/>
            </a:srgbClr>
          </a:solidFill>
          <a:ln w="9525">
            <a:noFill/>
            <a:miter lim="800000"/>
            <a:headEnd/>
            <a:tailEnd/>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Arial" panose="020B0604020202020204" pitchFamily="34" charset="0"/>
                <a:ea typeface="微软雅黑"/>
                <a:cs typeface="+mn-ea"/>
                <a:sym typeface="Arial" panose="020B0604020202020204" pitchFamily="34" charset="0"/>
              </a:rPr>
              <a:t>展示与使用</a:t>
            </a:r>
          </a:p>
        </p:txBody>
      </p:sp>
      <p:sp>
        <p:nvSpPr>
          <p:cNvPr id="40" name="AutoShape 88">
            <a:extLst>
              <a:ext uri="{FF2B5EF4-FFF2-40B4-BE49-F238E27FC236}">
                <a16:creationId xmlns:a16="http://schemas.microsoft.com/office/drawing/2014/main" id="{6E791F65-5232-4491-91B7-3BCBEF55EEC7}"/>
              </a:ext>
            </a:extLst>
          </p:cNvPr>
          <p:cNvSpPr>
            <a:spLocks noChangeArrowheads="1"/>
          </p:cNvSpPr>
          <p:nvPr/>
        </p:nvSpPr>
        <p:spPr bwMode="auto">
          <a:xfrm>
            <a:off x="10097700" y="1147314"/>
            <a:ext cx="1620000" cy="469900"/>
          </a:xfrm>
          <a:prstGeom prst="chevron">
            <a:avLst>
              <a:gd name="adj" fmla="val 35963"/>
            </a:avLst>
          </a:prstGeom>
          <a:solidFill>
            <a:srgbClr val="002060"/>
          </a:solidFill>
          <a:ln w="9525">
            <a:noFill/>
            <a:miter lim="800000"/>
            <a:headEnd/>
            <a:tailEnd/>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ea"/>
                <a:sym typeface="Arial" panose="020B0604020202020204" pitchFamily="34" charset="0"/>
              </a:rPr>
              <a:t>共享与分发</a:t>
            </a:r>
          </a:p>
        </p:txBody>
      </p:sp>
      <p:sp>
        <p:nvSpPr>
          <p:cNvPr id="41" name="Freeform 245">
            <a:extLst>
              <a:ext uri="{FF2B5EF4-FFF2-40B4-BE49-F238E27FC236}">
                <a16:creationId xmlns:a16="http://schemas.microsoft.com/office/drawing/2014/main" id="{36A4A4FA-FD77-46A9-B75C-F751B40E89CD}"/>
              </a:ext>
            </a:extLst>
          </p:cNvPr>
          <p:cNvSpPr>
            <a:spLocks noChangeAspect="1"/>
          </p:cNvSpPr>
          <p:nvPr/>
        </p:nvSpPr>
        <p:spPr bwMode="auto">
          <a:xfrm>
            <a:off x="10636925" y="4051437"/>
            <a:ext cx="479306" cy="479306"/>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44546A"/>
          </a:solidFill>
          <a:ln w="9525">
            <a:noFill/>
            <a:round/>
          </a:ln>
        </p:spPr>
        <p:txBody>
          <a:bodyPr vert="horz" wrap="square" lIns="105873" tIns="52936" rIns="105873" bIns="52936"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760" b="0" i="0" u="none" strike="noStrike" kern="0" cap="none" spc="0" normalizeH="0" baseline="0" noProof="0" dirty="0">
              <a:ln>
                <a:noFill/>
              </a:ln>
              <a:solidFill>
                <a:prstClr val="black">
                  <a:lumMod val="75000"/>
                  <a:lumOff val="25000"/>
                </a:prstClr>
              </a:solidFill>
              <a:effectLst/>
              <a:uLnTx/>
              <a:uFillTx/>
              <a:latin typeface="Arial"/>
              <a:ea typeface="微软雅黑"/>
              <a:cs typeface="+mn-cs"/>
              <a:sym typeface="Arial" panose="020B0604020202020204" pitchFamily="34" charset="0"/>
            </a:endParaRPr>
          </a:p>
        </p:txBody>
      </p:sp>
      <p:sp>
        <p:nvSpPr>
          <p:cNvPr id="42" name="Freeform 63">
            <a:extLst>
              <a:ext uri="{FF2B5EF4-FFF2-40B4-BE49-F238E27FC236}">
                <a16:creationId xmlns:a16="http://schemas.microsoft.com/office/drawing/2014/main" id="{C6E68AE9-58EB-403B-8E0D-F0DC125A0339}"/>
              </a:ext>
            </a:extLst>
          </p:cNvPr>
          <p:cNvSpPr>
            <a:spLocks noChangeAspect="1" noEditPoints="1"/>
          </p:cNvSpPr>
          <p:nvPr/>
        </p:nvSpPr>
        <p:spPr bwMode="auto">
          <a:xfrm>
            <a:off x="1085156" y="4068693"/>
            <a:ext cx="585388" cy="426050"/>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rgbClr val="4472C4"/>
          </a:solidFill>
          <a:ln w="9525">
            <a:noFill/>
            <a:round/>
          </a:ln>
        </p:spPr>
        <p:txBody>
          <a:bodyPr vert="horz" wrap="square" lIns="105873" tIns="52936" rIns="105873" bIns="52936"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760" b="0" i="0" u="none" strike="noStrike" kern="0" cap="none" spc="0" normalizeH="0" baseline="0" noProof="0" dirty="0">
              <a:ln>
                <a:noFill/>
              </a:ln>
              <a:solidFill>
                <a:prstClr val="black">
                  <a:lumMod val="75000"/>
                  <a:lumOff val="25000"/>
                </a:prstClr>
              </a:solidFill>
              <a:effectLst/>
              <a:uLnTx/>
              <a:uFillTx/>
              <a:latin typeface="Arial"/>
              <a:ea typeface="微软雅黑"/>
              <a:cs typeface="+mn-cs"/>
              <a:sym typeface="Arial" panose="020B0604020202020204" pitchFamily="34" charset="0"/>
            </a:endParaRPr>
          </a:p>
        </p:txBody>
      </p:sp>
      <p:pic>
        <p:nvPicPr>
          <p:cNvPr id="43" name="图形 42">
            <a:extLst>
              <a:ext uri="{FF2B5EF4-FFF2-40B4-BE49-F238E27FC236}">
                <a16:creationId xmlns:a16="http://schemas.microsoft.com/office/drawing/2014/main" id="{A548FEEC-4AE8-4E43-AB45-F4ECBD9D89F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410830" y="4034181"/>
            <a:ext cx="532562" cy="532562"/>
          </a:xfrm>
          <a:prstGeom prst="rect">
            <a:avLst/>
          </a:prstGeom>
        </p:spPr>
      </p:pic>
      <p:pic>
        <p:nvPicPr>
          <p:cNvPr id="44" name="图形 43">
            <a:extLst>
              <a:ext uri="{FF2B5EF4-FFF2-40B4-BE49-F238E27FC236}">
                <a16:creationId xmlns:a16="http://schemas.microsoft.com/office/drawing/2014/main" id="{F3BEA2A7-EF1B-43D1-9AC8-8B52BE4269D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97449" y="4034181"/>
            <a:ext cx="532562" cy="532562"/>
          </a:xfrm>
          <a:prstGeom prst="rect">
            <a:avLst/>
          </a:prstGeom>
        </p:spPr>
      </p:pic>
      <p:pic>
        <p:nvPicPr>
          <p:cNvPr id="45" name="图形 44" descr="饼图">
            <a:extLst>
              <a:ext uri="{FF2B5EF4-FFF2-40B4-BE49-F238E27FC236}">
                <a16:creationId xmlns:a16="http://schemas.microsoft.com/office/drawing/2014/main" id="{084CCADF-E24B-4130-941A-980C71320EC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366807" y="4034181"/>
            <a:ext cx="532562" cy="532562"/>
          </a:xfrm>
          <a:prstGeom prst="rect">
            <a:avLst/>
          </a:prstGeom>
        </p:spPr>
      </p:pic>
      <p:pic>
        <p:nvPicPr>
          <p:cNvPr id="46" name="图形 45" descr="投影仪屏幕">
            <a:extLst>
              <a:ext uri="{FF2B5EF4-FFF2-40B4-BE49-F238E27FC236}">
                <a16:creationId xmlns:a16="http://schemas.microsoft.com/office/drawing/2014/main" id="{1A7F4B9C-49C6-4114-8485-F574BAD6DAD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023240" y="4034181"/>
            <a:ext cx="532562" cy="532562"/>
          </a:xfrm>
          <a:prstGeom prst="rect">
            <a:avLst/>
          </a:prstGeom>
        </p:spPr>
      </p:pic>
      <p:pic>
        <p:nvPicPr>
          <p:cNvPr id="47" name="图形 46">
            <a:extLst>
              <a:ext uri="{FF2B5EF4-FFF2-40B4-BE49-F238E27FC236}">
                <a16:creationId xmlns:a16="http://schemas.microsoft.com/office/drawing/2014/main" id="{3170CD8A-4AD7-4EF7-9BE5-F17DF75E9CB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916533" y="4051437"/>
            <a:ext cx="479306" cy="479306"/>
          </a:xfrm>
          <a:prstGeom prst="rect">
            <a:avLst/>
          </a:prstGeom>
        </p:spPr>
      </p:pic>
      <p:grpSp>
        <p:nvGrpSpPr>
          <p:cNvPr id="48" name="Group 14">
            <a:extLst>
              <a:ext uri="{FF2B5EF4-FFF2-40B4-BE49-F238E27FC236}">
                <a16:creationId xmlns:a16="http://schemas.microsoft.com/office/drawing/2014/main" id="{569F3C14-5BBA-49FE-BC3F-71BD85A26651}"/>
              </a:ext>
            </a:extLst>
          </p:cNvPr>
          <p:cNvGrpSpPr>
            <a:grpSpLocks/>
          </p:cNvGrpSpPr>
          <p:nvPr/>
        </p:nvGrpSpPr>
        <p:grpSpPr bwMode="auto">
          <a:xfrm>
            <a:off x="480495" y="1147314"/>
            <a:ext cx="11394357" cy="4529367"/>
            <a:chOff x="5966672" y="3610463"/>
            <a:chExt cx="4132476" cy="2337850"/>
          </a:xfrm>
        </p:grpSpPr>
        <p:sp>
          <p:nvSpPr>
            <p:cNvPr id="49" name="Arc 47">
              <a:extLst>
                <a:ext uri="{FF2B5EF4-FFF2-40B4-BE49-F238E27FC236}">
                  <a16:creationId xmlns:a16="http://schemas.microsoft.com/office/drawing/2014/main" id="{3B4C742D-9D8D-4B9F-B5D3-B81E4AE320AE}"/>
                </a:ext>
              </a:extLst>
            </p:cNvPr>
            <p:cNvSpPr/>
            <p:nvPr/>
          </p:nvSpPr>
          <p:spPr bwMode="auto">
            <a:xfrm>
              <a:off x="9290243" y="3982105"/>
              <a:ext cx="808905" cy="1966208"/>
            </a:xfrm>
            <a:prstGeom prst="arc">
              <a:avLst>
                <a:gd name="adj1" fmla="val 16200000"/>
                <a:gd name="adj2" fmla="val 5320067"/>
              </a:avLst>
            </a:prstGeom>
            <a:noFill/>
            <a:ln w="63500">
              <a:solidFill>
                <a:srgbClr val="FFFFFF">
                  <a:lumMod val="75000"/>
                </a:srgbClr>
              </a:solidFill>
              <a:prstDash val="sysDash"/>
              <a:round/>
              <a:headEnd/>
              <a:tailEnd type="triangle" w="med" len="med"/>
            </a:ln>
          </p:spPr>
          <p:txBody>
            <a:bodyPr/>
            <a:lstStyle/>
            <a:p>
              <a:pPr marL="0" marR="0" lvl="0" indent="0" algn="r" defTabSz="914364" rtl="0" eaLnBrk="1" fontAlgn="base" latinLnBrk="0" hangingPunct="1">
                <a:lnSpc>
                  <a:spcPct val="100000"/>
                </a:lnSpc>
                <a:spcBef>
                  <a:spcPct val="0"/>
                </a:spcBef>
                <a:spcAft>
                  <a:spcPct val="0"/>
                </a:spcAft>
                <a:buClrTx/>
                <a:buSzTx/>
                <a:buFontTx/>
                <a:buNone/>
                <a:tabLst/>
                <a:defRPr/>
              </a:pPr>
              <a:endParaRPr kumimoji="1" lang="en-US" sz="1800" b="1" i="0" u="none" strike="noStrike" kern="0" cap="none" spc="0" normalizeH="0" baseline="0" noProof="0">
                <a:ln>
                  <a:noFill/>
                </a:ln>
                <a:solidFill>
                  <a:srgbClr val="000000"/>
                </a:solidFill>
                <a:effectLst/>
                <a:uLnTx/>
                <a:uFillTx/>
                <a:latin typeface="Arial" charset="0"/>
                <a:ea typeface="ＭＳ Ｐゴシック" pitchFamily="34" charset="-128"/>
                <a:cs typeface="Arial"/>
              </a:endParaRPr>
            </a:p>
          </p:txBody>
        </p:sp>
        <p:cxnSp>
          <p:nvCxnSpPr>
            <p:cNvPr id="50" name="Straight Connector 48">
              <a:extLst>
                <a:ext uri="{FF2B5EF4-FFF2-40B4-BE49-F238E27FC236}">
                  <a16:creationId xmlns:a16="http://schemas.microsoft.com/office/drawing/2014/main" id="{0E45BCCF-F6BC-4AB5-B02D-8E22873C2BBF}"/>
                </a:ext>
              </a:extLst>
            </p:cNvPr>
            <p:cNvCxnSpPr>
              <a:cxnSpLocks noChangeShapeType="1"/>
            </p:cNvCxnSpPr>
            <p:nvPr/>
          </p:nvCxnSpPr>
          <p:spPr bwMode="auto">
            <a:xfrm flipH="1">
              <a:off x="8099237" y="5930843"/>
              <a:ext cx="1604832" cy="0"/>
            </a:xfrm>
            <a:prstGeom prst="line">
              <a:avLst/>
            </a:prstGeom>
            <a:noFill/>
            <a:ln w="63500">
              <a:solidFill>
                <a:srgbClr val="FFFFFF">
                  <a:lumMod val="75000"/>
                </a:srgbClr>
              </a:solidFill>
              <a:prstDash val="sysDash"/>
              <a:round/>
              <a:headEnd/>
              <a:tailEnd type="triangle" w="med" len="med"/>
            </a:ln>
          </p:spPr>
        </p:cxnSp>
        <p:cxnSp>
          <p:nvCxnSpPr>
            <p:cNvPr id="51" name="Straight Connector 3">
              <a:extLst>
                <a:ext uri="{FF2B5EF4-FFF2-40B4-BE49-F238E27FC236}">
                  <a16:creationId xmlns:a16="http://schemas.microsoft.com/office/drawing/2014/main" id="{739A53F3-D04E-4E7A-AAC9-9FAA6FAA5131}"/>
                </a:ext>
              </a:extLst>
            </p:cNvPr>
            <p:cNvCxnSpPr>
              <a:cxnSpLocks noChangeShapeType="1"/>
            </p:cNvCxnSpPr>
            <p:nvPr/>
          </p:nvCxnSpPr>
          <p:spPr bwMode="auto">
            <a:xfrm flipH="1">
              <a:off x="6363193" y="5930843"/>
              <a:ext cx="1704322" cy="17470"/>
            </a:xfrm>
            <a:prstGeom prst="line">
              <a:avLst/>
            </a:prstGeom>
            <a:noFill/>
            <a:ln w="63500">
              <a:solidFill>
                <a:srgbClr val="FFFFFF">
                  <a:lumMod val="75000"/>
                </a:srgbClr>
              </a:solidFill>
              <a:prstDash val="sysDash"/>
              <a:round/>
              <a:headEnd/>
              <a:tailEnd type="none" w="med" len="med"/>
            </a:ln>
          </p:spPr>
        </p:cxnSp>
        <p:sp>
          <p:nvSpPr>
            <p:cNvPr id="52" name="Arc 51">
              <a:extLst>
                <a:ext uri="{FF2B5EF4-FFF2-40B4-BE49-F238E27FC236}">
                  <a16:creationId xmlns:a16="http://schemas.microsoft.com/office/drawing/2014/main" id="{C6930BA5-6CBA-457B-9ED3-A87E3DBA7CA7}"/>
                </a:ext>
              </a:extLst>
            </p:cNvPr>
            <p:cNvSpPr/>
            <p:nvPr/>
          </p:nvSpPr>
          <p:spPr bwMode="auto">
            <a:xfrm rot="10800000">
              <a:off x="5966672" y="3610463"/>
              <a:ext cx="1007885" cy="2337850"/>
            </a:xfrm>
            <a:prstGeom prst="arc">
              <a:avLst>
                <a:gd name="adj1" fmla="val 16699537"/>
                <a:gd name="adj2" fmla="val 3933210"/>
              </a:avLst>
            </a:prstGeom>
            <a:noFill/>
            <a:ln w="63500">
              <a:solidFill>
                <a:srgbClr val="FFFFFF">
                  <a:lumMod val="75000"/>
                </a:srgbClr>
              </a:solidFill>
              <a:prstDash val="sysDash"/>
              <a:round/>
              <a:headEnd/>
              <a:tailEnd type="triangle" w="med" len="med"/>
            </a:ln>
          </p:spPr>
          <p:txBody>
            <a:bodyPr/>
            <a:lstStyle/>
            <a:p>
              <a:pPr marL="0" marR="0" lvl="0" indent="0" algn="r" defTabSz="914364" rtl="0" eaLnBrk="1" fontAlgn="base" latinLnBrk="0" hangingPunct="1">
                <a:lnSpc>
                  <a:spcPct val="100000"/>
                </a:lnSpc>
                <a:spcBef>
                  <a:spcPct val="0"/>
                </a:spcBef>
                <a:spcAft>
                  <a:spcPct val="0"/>
                </a:spcAft>
                <a:buClrTx/>
                <a:buSzTx/>
                <a:buFontTx/>
                <a:buNone/>
                <a:tabLst/>
                <a:defRPr/>
              </a:pPr>
              <a:endParaRPr kumimoji="1" lang="en-US" sz="1800" b="1" i="0" u="none" strike="noStrike" kern="0" cap="none" spc="0" normalizeH="0" baseline="0" noProof="0">
                <a:ln>
                  <a:noFill/>
                </a:ln>
                <a:solidFill>
                  <a:srgbClr val="000000"/>
                </a:solidFill>
                <a:effectLst/>
                <a:uLnTx/>
                <a:uFillTx/>
                <a:latin typeface="Arial" charset="0"/>
                <a:ea typeface="ＭＳ Ｐゴシック" pitchFamily="34" charset="-128"/>
                <a:cs typeface="Arial"/>
              </a:endParaRPr>
            </a:p>
          </p:txBody>
        </p:sp>
      </p:grpSp>
      <p:sp>
        <p:nvSpPr>
          <p:cNvPr id="53" name="矩形 52">
            <a:extLst>
              <a:ext uri="{FF2B5EF4-FFF2-40B4-BE49-F238E27FC236}">
                <a16:creationId xmlns:a16="http://schemas.microsoft.com/office/drawing/2014/main" id="{CDC1F917-A2D3-47DD-A1F9-C7B6F14BCBB5}"/>
              </a:ext>
            </a:extLst>
          </p:cNvPr>
          <p:cNvSpPr/>
          <p:nvPr/>
        </p:nvSpPr>
        <p:spPr>
          <a:xfrm>
            <a:off x="3192893" y="5061918"/>
            <a:ext cx="584775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40" normalizeH="0" baseline="0" noProof="0" dirty="0">
                <a:ln>
                  <a:noFill/>
                </a:ln>
                <a:solidFill>
                  <a:srgbClr val="000000"/>
                </a:solidFill>
                <a:effectLst/>
                <a:uLnTx/>
                <a:uFillTx/>
                <a:latin typeface="Microsoft YaHei" panose="020B0503020204020204" pitchFamily="34" charset="-122"/>
                <a:ea typeface="微软雅黑"/>
                <a:cs typeface="宋体" panose="02010600030101010101" pitchFamily="2" charset="-122"/>
              </a:rPr>
              <a:t>以数据安全技术为核心，建立场景化数据安全防护措施</a:t>
            </a:r>
            <a:endParaRPr kumimoji="0" lang="zh-CN" altLang="en-US" sz="1800" b="1" i="0" u="none" strike="noStrike" kern="1200" cap="none" spc="0" normalizeH="0" baseline="0" noProof="0" dirty="0">
              <a:ln>
                <a:noFill/>
              </a:ln>
              <a:solidFill>
                <a:srgbClr val="000000"/>
              </a:solidFill>
              <a:effectLst/>
              <a:uLnTx/>
              <a:uFillTx/>
              <a:latin typeface="Microsoft YaHei" panose="020B0503020204020204" pitchFamily="34" charset="-122"/>
              <a:ea typeface="微软雅黑"/>
              <a:cs typeface="+mn-cs"/>
            </a:endParaRPr>
          </a:p>
        </p:txBody>
      </p:sp>
    </p:spTree>
    <p:extLst>
      <p:ext uri="{BB962C8B-B14F-4D97-AF65-F5344CB8AC3E}">
        <p14:creationId xmlns:p14="http://schemas.microsoft.com/office/powerpoint/2010/main" val="217107341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dirty="0"/>
              <a:t>同业数据安全最佳实践</a:t>
            </a:r>
            <a:r>
              <a:rPr lang="en-US" altLang="zh-CN" dirty="0"/>
              <a:t>-</a:t>
            </a:r>
            <a:r>
              <a:rPr lang="zh-CN" altLang="en-US" dirty="0"/>
              <a:t>海通证券</a:t>
            </a:r>
            <a:r>
              <a:rPr lang="en-US" altLang="zh-CN" dirty="0"/>
              <a:t>-</a:t>
            </a:r>
            <a:r>
              <a:rPr lang="zh-CN" altLang="en-US" dirty="0"/>
              <a:t>数据分类分级</a:t>
            </a:r>
          </a:p>
        </p:txBody>
      </p:sp>
      <p:pic>
        <p:nvPicPr>
          <p:cNvPr id="219" name="图片 218">
            <a:extLst>
              <a:ext uri="{FF2B5EF4-FFF2-40B4-BE49-F238E27FC236}">
                <a16:creationId xmlns:a16="http://schemas.microsoft.com/office/drawing/2014/main" id="{423B98FE-BE92-485B-80D0-F67637590415}"/>
              </a:ext>
            </a:extLst>
          </p:cNvPr>
          <p:cNvPicPr>
            <a:picLocks noChangeAspect="1"/>
          </p:cNvPicPr>
          <p:nvPr/>
        </p:nvPicPr>
        <p:blipFill>
          <a:blip r:embed="rId2"/>
          <a:stretch>
            <a:fillRect/>
          </a:stretch>
        </p:blipFill>
        <p:spPr>
          <a:xfrm>
            <a:off x="298336" y="1319481"/>
            <a:ext cx="4188419" cy="2263091"/>
          </a:xfrm>
          <a:prstGeom prst="rect">
            <a:avLst/>
          </a:prstGeom>
        </p:spPr>
      </p:pic>
      <p:pic>
        <p:nvPicPr>
          <p:cNvPr id="220" name="图片 219">
            <a:extLst>
              <a:ext uri="{FF2B5EF4-FFF2-40B4-BE49-F238E27FC236}">
                <a16:creationId xmlns:a16="http://schemas.microsoft.com/office/drawing/2014/main" id="{74443D02-A046-44C7-8868-D6C7E16DEF0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14869" y="1102352"/>
            <a:ext cx="6306919" cy="2697348"/>
          </a:xfrm>
          <a:prstGeom prst="rect">
            <a:avLst/>
          </a:prstGeom>
        </p:spPr>
      </p:pic>
      <p:sp>
        <p:nvSpPr>
          <p:cNvPr id="221" name="右箭头 25">
            <a:extLst>
              <a:ext uri="{FF2B5EF4-FFF2-40B4-BE49-F238E27FC236}">
                <a16:creationId xmlns:a16="http://schemas.microsoft.com/office/drawing/2014/main" id="{89DF35C5-6AB8-472D-AB6D-86B37EE4FE43}"/>
              </a:ext>
            </a:extLst>
          </p:cNvPr>
          <p:cNvSpPr/>
          <p:nvPr/>
        </p:nvSpPr>
        <p:spPr>
          <a:xfrm>
            <a:off x="4704526" y="1171039"/>
            <a:ext cx="1110343" cy="618177"/>
          </a:xfrm>
          <a:prstGeom prst="rightArrow">
            <a:avLst/>
          </a:prstGeom>
          <a:solidFill>
            <a:srgbClr val="6EA6FF"/>
          </a:soli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412750" eaLnBrk="1" fontAlgn="auto" latinLnBrk="0" hangingPunct="0">
              <a:lnSpc>
                <a:spcPct val="110000"/>
              </a:lnSpc>
              <a:spcBef>
                <a:spcPts val="750"/>
              </a:spcBef>
              <a:spcAft>
                <a:spcPts val="0"/>
              </a:spcAft>
              <a:buClrTx/>
              <a:buSzTx/>
              <a:buFontTx/>
              <a:buNone/>
              <a:tabLst/>
              <a:defRPr/>
            </a:pPr>
            <a:r>
              <a:rPr kumimoji="1" lang="zh-CN" altLang="en-US" sz="1000" b="1"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sym typeface="Helvetica Neue"/>
              </a:rPr>
              <a:t>分类分级方法</a:t>
            </a:r>
          </a:p>
        </p:txBody>
      </p:sp>
      <p:pic>
        <p:nvPicPr>
          <p:cNvPr id="222" name="图片 221">
            <a:extLst>
              <a:ext uri="{FF2B5EF4-FFF2-40B4-BE49-F238E27FC236}">
                <a16:creationId xmlns:a16="http://schemas.microsoft.com/office/drawing/2014/main" id="{593D6968-9172-4FD6-9E9D-BEFB1E465B5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47947" y="4597090"/>
            <a:ext cx="2330450" cy="1752600"/>
          </a:xfrm>
          <a:prstGeom prst="rect">
            <a:avLst/>
          </a:prstGeom>
        </p:spPr>
      </p:pic>
      <p:sp>
        <p:nvSpPr>
          <p:cNvPr id="223" name="右箭头 27">
            <a:extLst>
              <a:ext uri="{FF2B5EF4-FFF2-40B4-BE49-F238E27FC236}">
                <a16:creationId xmlns:a16="http://schemas.microsoft.com/office/drawing/2014/main" id="{640655D8-B2E6-4748-AFBD-9D3AE14DD404}"/>
              </a:ext>
            </a:extLst>
          </p:cNvPr>
          <p:cNvSpPr/>
          <p:nvPr/>
        </p:nvSpPr>
        <p:spPr>
          <a:xfrm rot="5400000">
            <a:off x="6896100" y="3804557"/>
            <a:ext cx="740229" cy="664029"/>
          </a:xfrm>
          <a:prstGeom prst="rightArrow">
            <a:avLst/>
          </a:prstGeom>
          <a:solidFill>
            <a:srgbClr val="6EA6FF"/>
          </a:soli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412750" eaLnBrk="1" fontAlgn="auto" latinLnBrk="0" hangingPunct="0">
              <a:lnSpc>
                <a:spcPct val="110000"/>
              </a:lnSpc>
              <a:spcBef>
                <a:spcPts val="750"/>
              </a:spcBef>
              <a:spcAft>
                <a:spcPts val="0"/>
              </a:spcAft>
              <a:buClrTx/>
              <a:buSzTx/>
              <a:buFontTx/>
              <a:buNone/>
              <a:tabLst/>
              <a:defRPr/>
            </a:pPr>
            <a:r>
              <a:rPr kumimoji="1" lang="zh-CN" altLang="en-US" sz="1200" b="0"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sym typeface="Helvetica Neue"/>
              </a:rPr>
              <a:t>分类</a:t>
            </a:r>
          </a:p>
        </p:txBody>
      </p:sp>
      <p:pic>
        <p:nvPicPr>
          <p:cNvPr id="224" name="图片 223">
            <a:extLst>
              <a:ext uri="{FF2B5EF4-FFF2-40B4-BE49-F238E27FC236}">
                <a16:creationId xmlns:a16="http://schemas.microsoft.com/office/drawing/2014/main" id="{54EF6565-49CC-4BE7-B49B-14ABBEB314F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645616" y="4684176"/>
            <a:ext cx="3476172" cy="1377950"/>
          </a:xfrm>
          <a:prstGeom prst="rect">
            <a:avLst/>
          </a:prstGeom>
        </p:spPr>
      </p:pic>
      <p:sp>
        <p:nvSpPr>
          <p:cNvPr id="225" name="右箭头 29">
            <a:extLst>
              <a:ext uri="{FF2B5EF4-FFF2-40B4-BE49-F238E27FC236}">
                <a16:creationId xmlns:a16="http://schemas.microsoft.com/office/drawing/2014/main" id="{D367A92B-430F-4F23-B31A-936016BA7F12}"/>
              </a:ext>
            </a:extLst>
          </p:cNvPr>
          <p:cNvSpPr/>
          <p:nvPr/>
        </p:nvSpPr>
        <p:spPr>
          <a:xfrm rot="5400000">
            <a:off x="10477500" y="3804557"/>
            <a:ext cx="740229" cy="664029"/>
          </a:xfrm>
          <a:prstGeom prst="rightArrow">
            <a:avLst/>
          </a:prstGeom>
          <a:solidFill>
            <a:srgbClr val="6EA6FF"/>
          </a:soli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412750" eaLnBrk="1" fontAlgn="auto" latinLnBrk="0" hangingPunct="0">
              <a:lnSpc>
                <a:spcPct val="110000"/>
              </a:lnSpc>
              <a:spcBef>
                <a:spcPts val="750"/>
              </a:spcBef>
              <a:spcAft>
                <a:spcPts val="0"/>
              </a:spcAft>
              <a:buClrTx/>
              <a:buSzTx/>
              <a:buFontTx/>
              <a:buNone/>
              <a:tabLst/>
              <a:defRPr/>
            </a:pPr>
            <a:r>
              <a:rPr kumimoji="1" lang="zh-CN" altLang="en-US" sz="1200" b="0"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sym typeface="Helvetica Neue"/>
              </a:rPr>
              <a:t>分级</a:t>
            </a:r>
          </a:p>
        </p:txBody>
      </p:sp>
      <p:pic>
        <p:nvPicPr>
          <p:cNvPr id="226" name="图片 225">
            <a:extLst>
              <a:ext uri="{FF2B5EF4-FFF2-40B4-BE49-F238E27FC236}">
                <a16:creationId xmlns:a16="http://schemas.microsoft.com/office/drawing/2014/main" id="{F16137A0-D411-4027-AEE5-B0CA4B8414E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07270" y="3821470"/>
            <a:ext cx="4930788" cy="2635250"/>
          </a:xfrm>
          <a:prstGeom prst="rect">
            <a:avLst/>
          </a:prstGeom>
        </p:spPr>
      </p:pic>
      <p:sp>
        <p:nvSpPr>
          <p:cNvPr id="227" name="左箭头 32">
            <a:extLst>
              <a:ext uri="{FF2B5EF4-FFF2-40B4-BE49-F238E27FC236}">
                <a16:creationId xmlns:a16="http://schemas.microsoft.com/office/drawing/2014/main" id="{DD214D01-7F57-4BF8-8FDD-E3B0119A2B7D}"/>
              </a:ext>
            </a:extLst>
          </p:cNvPr>
          <p:cNvSpPr/>
          <p:nvPr/>
        </p:nvSpPr>
        <p:spPr>
          <a:xfrm>
            <a:off x="5225335" y="4835132"/>
            <a:ext cx="946404" cy="538019"/>
          </a:xfrm>
          <a:prstGeom prst="leftArrow">
            <a:avLst/>
          </a:prstGeom>
          <a:solidFill>
            <a:srgbClr val="6EA6FF"/>
          </a:soli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412750" eaLnBrk="1" fontAlgn="auto" latinLnBrk="0" hangingPunct="0">
              <a:lnSpc>
                <a:spcPct val="110000"/>
              </a:lnSpc>
              <a:spcBef>
                <a:spcPts val="750"/>
              </a:spcBef>
              <a:spcAft>
                <a:spcPts val="0"/>
              </a:spcAft>
              <a:buClrTx/>
              <a:buSzTx/>
              <a:buFontTx/>
              <a:buNone/>
              <a:tabLst/>
              <a:defRPr/>
            </a:pPr>
            <a:r>
              <a:rPr kumimoji="1" lang="zh-CN" altLang="en-US" sz="1400" b="0"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sym typeface="Helvetica Neue"/>
              </a:rPr>
              <a:t>数据映射</a:t>
            </a:r>
          </a:p>
        </p:txBody>
      </p:sp>
      <p:sp>
        <p:nvSpPr>
          <p:cNvPr id="228" name="平行四边形 227">
            <a:extLst>
              <a:ext uri="{FF2B5EF4-FFF2-40B4-BE49-F238E27FC236}">
                <a16:creationId xmlns:a16="http://schemas.microsoft.com/office/drawing/2014/main" id="{180B8F77-BBD9-47CC-8BE2-F45E07352FF4}"/>
              </a:ext>
            </a:extLst>
          </p:cNvPr>
          <p:cNvSpPr/>
          <p:nvPr/>
        </p:nvSpPr>
        <p:spPr>
          <a:xfrm>
            <a:off x="5428130" y="4278085"/>
            <a:ext cx="946404" cy="457200"/>
          </a:xfrm>
          <a:prstGeom prst="parallelogram">
            <a:avLst/>
          </a:prstGeom>
          <a:solidFill>
            <a:srgbClr val="6EA6FF"/>
          </a:soli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412750" eaLnBrk="1" fontAlgn="auto" latinLnBrk="0" hangingPunct="0">
              <a:lnSpc>
                <a:spcPct val="110000"/>
              </a:lnSpc>
              <a:spcBef>
                <a:spcPts val="750"/>
              </a:spcBef>
              <a:spcAft>
                <a:spcPts val="0"/>
              </a:spcAft>
              <a:buClrTx/>
              <a:buSzTx/>
              <a:buFontTx/>
              <a:buNone/>
              <a:tabLst/>
              <a:defRPr/>
            </a:pPr>
            <a:r>
              <a:rPr kumimoji="1" lang="zh-CN" altLang="en-US" sz="900" b="0"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sym typeface="Helvetica Neue"/>
              </a:rPr>
              <a:t>结构化数据，通过工具扫库</a:t>
            </a:r>
          </a:p>
        </p:txBody>
      </p:sp>
      <p:sp>
        <p:nvSpPr>
          <p:cNvPr id="229" name="平行四边形 228">
            <a:extLst>
              <a:ext uri="{FF2B5EF4-FFF2-40B4-BE49-F238E27FC236}">
                <a16:creationId xmlns:a16="http://schemas.microsoft.com/office/drawing/2014/main" id="{EDF5CDB6-457B-4E36-A48F-A4BB7F0284F7}"/>
              </a:ext>
            </a:extLst>
          </p:cNvPr>
          <p:cNvSpPr/>
          <p:nvPr/>
        </p:nvSpPr>
        <p:spPr>
          <a:xfrm>
            <a:off x="5301543" y="5628942"/>
            <a:ext cx="946404" cy="457200"/>
          </a:xfrm>
          <a:prstGeom prst="parallelogram">
            <a:avLst/>
          </a:prstGeom>
          <a:solidFill>
            <a:srgbClr val="6EA6FF"/>
          </a:soli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412750" eaLnBrk="1" fontAlgn="auto" latinLnBrk="0" hangingPunct="0">
              <a:lnSpc>
                <a:spcPct val="110000"/>
              </a:lnSpc>
              <a:spcBef>
                <a:spcPts val="750"/>
              </a:spcBef>
              <a:spcAft>
                <a:spcPts val="0"/>
              </a:spcAft>
              <a:buClrTx/>
              <a:buSzTx/>
              <a:buFontTx/>
              <a:buNone/>
              <a:tabLst/>
              <a:defRPr/>
            </a:pPr>
            <a:r>
              <a:rPr kumimoji="1" lang="zh-CN" altLang="en-US" sz="900" b="0"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sym typeface="Helvetica Neue"/>
              </a:rPr>
              <a:t>非结构化数据，扫描终端敏感数据</a:t>
            </a:r>
          </a:p>
        </p:txBody>
      </p:sp>
    </p:spTree>
    <p:extLst>
      <p:ext uri="{BB962C8B-B14F-4D97-AF65-F5344CB8AC3E}">
        <p14:creationId xmlns:p14="http://schemas.microsoft.com/office/powerpoint/2010/main" val="317988337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871714" cy="488526"/>
          </a:xfrm>
        </p:spPr>
        <p:txBody>
          <a:bodyPr>
            <a:normAutofit fontScale="90000"/>
          </a:bodyPr>
          <a:lstStyle/>
          <a:p>
            <a:r>
              <a:rPr lang="zh-CN" altLang="en-US" dirty="0"/>
              <a:t>同业数据安全最佳实践</a:t>
            </a:r>
            <a:r>
              <a:rPr lang="en-US" altLang="zh-CN" dirty="0"/>
              <a:t>-</a:t>
            </a:r>
            <a:r>
              <a:rPr lang="zh-CN" altLang="en-US" dirty="0"/>
              <a:t>海通证券</a:t>
            </a:r>
            <a:r>
              <a:rPr lang="en-US" altLang="zh-CN" dirty="0"/>
              <a:t>-</a:t>
            </a:r>
            <a:r>
              <a:rPr lang="zh-CN" altLang="en-US" dirty="0"/>
              <a:t>数据分类分级工作流程</a:t>
            </a:r>
          </a:p>
        </p:txBody>
      </p:sp>
      <p:pic>
        <p:nvPicPr>
          <p:cNvPr id="230" name="Picture 5">
            <a:extLst>
              <a:ext uri="{FF2B5EF4-FFF2-40B4-BE49-F238E27FC236}">
                <a16:creationId xmlns:a16="http://schemas.microsoft.com/office/drawing/2014/main" id="{729F0D72-8CE0-4152-8FB5-CBC3B35BC63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708" y="1581041"/>
            <a:ext cx="5506549" cy="2337816"/>
          </a:xfrm>
          <a:prstGeom prst="rect">
            <a:avLst/>
          </a:prstGeom>
          <a:noFill/>
        </p:spPr>
      </p:pic>
      <p:sp>
        <p:nvSpPr>
          <p:cNvPr id="231" name="TextBox 1">
            <a:extLst>
              <a:ext uri="{FF2B5EF4-FFF2-40B4-BE49-F238E27FC236}">
                <a16:creationId xmlns:a16="http://schemas.microsoft.com/office/drawing/2014/main" id="{ED9C7481-3CDB-4F2B-A36F-2B8B77BFAFAA}"/>
              </a:ext>
            </a:extLst>
          </p:cNvPr>
          <p:cNvSpPr txBox="1"/>
          <p:nvPr/>
        </p:nvSpPr>
        <p:spPr>
          <a:xfrm>
            <a:off x="469708" y="1232526"/>
            <a:ext cx="2387600" cy="310919"/>
          </a:xfrm>
          <a:prstGeom prst="rect">
            <a:avLst/>
          </a:prstGeom>
          <a:noFill/>
        </p:spPr>
        <p:txBody>
          <a:bodyPr wrap="square" rtlCol="0">
            <a:spAutoFit/>
          </a:bodyPr>
          <a:lstStyle/>
          <a:p>
            <a:pPr defTabSz="412750" hangingPunct="0">
              <a:lnSpc>
                <a:spcPct val="110000"/>
              </a:lnSpc>
              <a:spcBef>
                <a:spcPts val="750"/>
              </a:spcBef>
            </a:pPr>
            <a:r>
              <a:rPr lang="en-US" altLang="zh-CN" sz="1400" kern="0" dirty="0">
                <a:solidFill>
                  <a:srgbClr val="2BA2CC"/>
                </a:solidFill>
                <a:latin typeface="Arial" panose="020B0604020202020204"/>
                <a:ea typeface="黑体" panose="02010609060101010101" pitchFamily="49" charset="-122"/>
                <a:cs typeface="+mn-ea"/>
                <a:sym typeface="+mn-lt"/>
              </a:rPr>
              <a:t>1</a:t>
            </a:r>
            <a:r>
              <a:rPr lang="en-US" altLang="zh-CN" sz="900" kern="0" dirty="0">
                <a:solidFill>
                  <a:srgbClr val="464646"/>
                </a:solidFill>
                <a:latin typeface="Arial" panose="020B0604020202020204"/>
                <a:ea typeface="黑体" panose="02010609060101010101" pitchFamily="49" charset="-122"/>
                <a:cs typeface="+mn-ea"/>
                <a:sym typeface="+mn-lt"/>
              </a:rPr>
              <a:t> </a:t>
            </a:r>
            <a:r>
              <a:rPr lang="zh-CN" altLang="en-US" sz="900" kern="0" dirty="0">
                <a:solidFill>
                  <a:srgbClr val="464646"/>
                </a:solidFill>
                <a:latin typeface="Arial" panose="020B0604020202020204"/>
                <a:ea typeface="黑体" panose="02010609060101010101" pitchFamily="49" charset="-122"/>
                <a:cs typeface="+mn-ea"/>
                <a:sym typeface="+mn-lt"/>
              </a:rPr>
              <a:t>制定数据分类分级框架的管理流程</a:t>
            </a:r>
          </a:p>
        </p:txBody>
      </p:sp>
      <p:pic>
        <p:nvPicPr>
          <p:cNvPr id="232" name="Picture 6">
            <a:extLst>
              <a:ext uri="{FF2B5EF4-FFF2-40B4-BE49-F238E27FC236}">
                <a16:creationId xmlns:a16="http://schemas.microsoft.com/office/drawing/2014/main" id="{62214292-1C7C-4F1F-9962-1F6575F8984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3816" y="1497278"/>
            <a:ext cx="5506549" cy="2421580"/>
          </a:xfrm>
          <a:prstGeom prst="rect">
            <a:avLst/>
          </a:prstGeom>
          <a:noFill/>
        </p:spPr>
      </p:pic>
      <p:sp>
        <p:nvSpPr>
          <p:cNvPr id="233" name="TextBox 9">
            <a:extLst>
              <a:ext uri="{FF2B5EF4-FFF2-40B4-BE49-F238E27FC236}">
                <a16:creationId xmlns:a16="http://schemas.microsoft.com/office/drawing/2014/main" id="{E3FDDA11-58FE-4BC8-8EA6-3F67BA4F5AF4}"/>
              </a:ext>
            </a:extLst>
          </p:cNvPr>
          <p:cNvSpPr txBox="1"/>
          <p:nvPr/>
        </p:nvSpPr>
        <p:spPr>
          <a:xfrm>
            <a:off x="6393816" y="1216896"/>
            <a:ext cx="2387600" cy="342145"/>
          </a:xfrm>
          <a:prstGeom prst="rect">
            <a:avLst/>
          </a:prstGeom>
          <a:noFill/>
        </p:spPr>
        <p:txBody>
          <a:bodyPr wrap="square" rtlCol="0">
            <a:spAutoFit/>
          </a:bodyPr>
          <a:lstStyle/>
          <a:p>
            <a:pPr defTabSz="412750" hangingPunct="0">
              <a:lnSpc>
                <a:spcPct val="110000"/>
              </a:lnSpc>
              <a:spcBef>
                <a:spcPts val="750"/>
              </a:spcBef>
            </a:pPr>
            <a:r>
              <a:rPr lang="en-US" altLang="zh-CN" sz="1600" kern="0" dirty="0">
                <a:solidFill>
                  <a:srgbClr val="2BA2CC"/>
                </a:solidFill>
                <a:latin typeface="Arial" panose="020B0604020202020204"/>
                <a:ea typeface="黑体" panose="02010609060101010101" pitchFamily="49" charset="-122"/>
                <a:cs typeface="+mn-ea"/>
                <a:sym typeface="+mn-lt"/>
              </a:rPr>
              <a:t>2</a:t>
            </a:r>
            <a:r>
              <a:rPr lang="en-US" altLang="zh-CN" sz="1000" kern="0" dirty="0">
                <a:solidFill>
                  <a:srgbClr val="464646"/>
                </a:solidFill>
                <a:latin typeface="Arial" panose="020B0604020202020204"/>
                <a:ea typeface="黑体" panose="02010609060101010101" pitchFamily="49" charset="-122"/>
                <a:cs typeface="+mn-ea"/>
                <a:sym typeface="+mn-lt"/>
              </a:rPr>
              <a:t> </a:t>
            </a:r>
            <a:r>
              <a:rPr lang="zh-CN" altLang="en-US" sz="1000" kern="0" dirty="0">
                <a:solidFill>
                  <a:srgbClr val="464646"/>
                </a:solidFill>
                <a:latin typeface="Arial" panose="020B0604020202020204"/>
                <a:ea typeface="黑体" panose="02010609060101010101" pitchFamily="49" charset="-122"/>
                <a:cs typeface="+mn-ea"/>
                <a:sym typeface="+mn-lt"/>
              </a:rPr>
              <a:t>制定数据分类分级标准库的管理流程</a:t>
            </a:r>
          </a:p>
        </p:txBody>
      </p:sp>
      <p:grpSp>
        <p:nvGrpSpPr>
          <p:cNvPr id="234" name="Group 2">
            <a:extLst>
              <a:ext uri="{FF2B5EF4-FFF2-40B4-BE49-F238E27FC236}">
                <a16:creationId xmlns:a16="http://schemas.microsoft.com/office/drawing/2014/main" id="{CEB0D8E0-42A4-4B78-B09B-EC4930A27CAA}"/>
              </a:ext>
            </a:extLst>
          </p:cNvPr>
          <p:cNvGrpSpPr/>
          <p:nvPr/>
        </p:nvGrpSpPr>
        <p:grpSpPr>
          <a:xfrm>
            <a:off x="469708" y="4023894"/>
            <a:ext cx="9708435" cy="2421579"/>
            <a:chOff x="1940561" y="3676145"/>
            <a:chExt cx="7822728" cy="2628209"/>
          </a:xfrm>
        </p:grpSpPr>
        <p:pic>
          <p:nvPicPr>
            <p:cNvPr id="235" name="Picture 8">
              <a:extLst>
                <a:ext uri="{FF2B5EF4-FFF2-40B4-BE49-F238E27FC236}">
                  <a16:creationId xmlns:a16="http://schemas.microsoft.com/office/drawing/2014/main" id="{ECD2C1CD-67DE-425F-A69B-4497A983213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6502" y="3676145"/>
              <a:ext cx="5576787" cy="2628209"/>
            </a:xfrm>
            <a:prstGeom prst="rect">
              <a:avLst/>
            </a:prstGeom>
            <a:noFill/>
          </p:spPr>
        </p:pic>
        <p:sp>
          <p:nvSpPr>
            <p:cNvPr id="236" name="TextBox 10">
              <a:extLst>
                <a:ext uri="{FF2B5EF4-FFF2-40B4-BE49-F238E27FC236}">
                  <a16:creationId xmlns:a16="http://schemas.microsoft.com/office/drawing/2014/main" id="{07E419E1-42B3-43A4-B999-F0475F7664A7}"/>
                </a:ext>
              </a:extLst>
            </p:cNvPr>
            <p:cNvSpPr txBox="1"/>
            <p:nvPr/>
          </p:nvSpPr>
          <p:spPr>
            <a:xfrm>
              <a:off x="1940561" y="4419316"/>
              <a:ext cx="2072640" cy="562159"/>
            </a:xfrm>
            <a:prstGeom prst="rect">
              <a:avLst/>
            </a:prstGeom>
            <a:noFill/>
          </p:spPr>
          <p:txBody>
            <a:bodyPr wrap="square" rtlCol="0">
              <a:spAutoFit/>
            </a:bodyPr>
            <a:lstStyle/>
            <a:p>
              <a:pPr defTabSz="412750" hangingPunct="0">
                <a:lnSpc>
                  <a:spcPct val="110000"/>
                </a:lnSpc>
                <a:spcBef>
                  <a:spcPts val="750"/>
                </a:spcBef>
              </a:pPr>
              <a:r>
                <a:rPr lang="en-US" altLang="zh-CN" sz="1600" kern="0" dirty="0">
                  <a:solidFill>
                    <a:srgbClr val="2BA2CC"/>
                  </a:solidFill>
                  <a:latin typeface="Arial" panose="020B0604020202020204"/>
                  <a:ea typeface="黑体" panose="02010609060101010101" pitchFamily="49" charset="-122"/>
                  <a:cs typeface="+mn-ea"/>
                  <a:sym typeface="+mn-lt"/>
                </a:rPr>
                <a:t>3</a:t>
              </a:r>
              <a:r>
                <a:rPr lang="en-US" altLang="zh-CN" sz="1000" kern="0" dirty="0">
                  <a:solidFill>
                    <a:srgbClr val="464646"/>
                  </a:solidFill>
                  <a:latin typeface="Arial" panose="020B0604020202020204"/>
                  <a:ea typeface="黑体" panose="02010609060101010101" pitchFamily="49" charset="-122"/>
                  <a:cs typeface="+mn-ea"/>
                  <a:sym typeface="+mn-lt"/>
                </a:rPr>
                <a:t> </a:t>
              </a:r>
              <a:r>
                <a:rPr lang="zh-CN" altLang="en-US" sz="1000" kern="0" dirty="0">
                  <a:solidFill>
                    <a:srgbClr val="464646"/>
                  </a:solidFill>
                  <a:latin typeface="Arial" panose="020B0604020202020204"/>
                  <a:ea typeface="黑体" panose="02010609060101010101" pitchFamily="49" charset="-122"/>
                  <a:cs typeface="+mn-ea"/>
                  <a:sym typeface="+mn-lt"/>
                </a:rPr>
                <a:t>数据分类分级框架、标准库变更管理流程</a:t>
              </a:r>
            </a:p>
          </p:txBody>
        </p:sp>
      </p:grpSp>
    </p:spTree>
    <p:extLst>
      <p:ext uri="{BB962C8B-B14F-4D97-AF65-F5344CB8AC3E}">
        <p14:creationId xmlns:p14="http://schemas.microsoft.com/office/powerpoint/2010/main" val="429183283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0" y="6481299"/>
            <a:ext cx="811133" cy="365713"/>
          </a:xfrm>
        </p:spPr>
        <p:txBody>
          <a:bodyPr/>
          <a:lstStyle/>
          <a:p>
            <a:pPr marL="0" marR="0" lvl="0" indent="0" algn="r" defTabSz="900227" rtl="0" eaLnBrk="1" fontAlgn="base" latinLnBrk="0" hangingPunct="1">
              <a:lnSpc>
                <a:spcPct val="100000"/>
              </a:lnSpc>
              <a:spcBef>
                <a:spcPct val="0"/>
              </a:spcBef>
              <a:spcAft>
                <a:spcPct val="0"/>
              </a:spcAft>
              <a:buClrTx/>
              <a:buSzTx/>
              <a:buFontTx/>
              <a:buNone/>
              <a:tabLst/>
              <a:defRPr/>
            </a:pPr>
            <a:fld id="{CAC9FC46-88FA-5E42-BC82-A65F2467214E}" type="slidenum">
              <a:rPr kumimoji="1" lang="uk-UA" sz="1595" b="0" i="0" u="none" strike="noStrike" kern="1200" cap="none" spc="0" normalizeH="0" baseline="0" noProof="0">
                <a:ln>
                  <a:noFill/>
                </a:ln>
                <a:solidFill>
                  <a:srgbClr val="898989"/>
                </a:solidFill>
                <a:effectLst/>
                <a:uLnTx/>
                <a:uFillTx/>
                <a:latin typeface="微软雅黑" panose="020B0503020204020204" pitchFamily="34" charset="-122"/>
                <a:ea typeface="微软雅黑"/>
                <a:cs typeface="+mn-ea"/>
                <a:sym typeface="+mn-lt"/>
              </a:rPr>
              <a:pPr marL="0" marR="0" lvl="0" indent="0" algn="r" defTabSz="900227" rtl="0" eaLnBrk="1" fontAlgn="base" latinLnBrk="0" hangingPunct="1">
                <a:lnSpc>
                  <a:spcPct val="100000"/>
                </a:lnSpc>
                <a:spcBef>
                  <a:spcPct val="0"/>
                </a:spcBef>
                <a:spcAft>
                  <a:spcPct val="0"/>
                </a:spcAft>
                <a:buClrTx/>
                <a:buSzTx/>
                <a:buFontTx/>
                <a:buNone/>
                <a:tabLst/>
                <a:defRPr/>
              </a:pPr>
              <a:t>35</a:t>
            </a:fld>
            <a:endParaRPr kumimoji="1" lang="uk-UA" sz="1595" b="0" i="0" u="none" strike="noStrike" kern="1200" cap="none" spc="0" normalizeH="0" baseline="0" noProof="0" dirty="0">
              <a:ln>
                <a:noFill/>
              </a:ln>
              <a:solidFill>
                <a:srgbClr val="898989"/>
              </a:solidFill>
              <a:effectLst/>
              <a:uLnTx/>
              <a:uFillTx/>
              <a:latin typeface="微软雅黑" panose="020B0503020204020204" pitchFamily="34" charset="-122"/>
              <a:ea typeface="微软雅黑"/>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sz="3200" dirty="0"/>
              <a:t>数据生命周期安全防护</a:t>
            </a:r>
            <a:r>
              <a:rPr lang="en-US" altLang="zh-CN" sz="3200" dirty="0"/>
              <a:t>-</a:t>
            </a:r>
            <a:r>
              <a:rPr lang="zh-CN" altLang="zh-CN" sz="3200" dirty="0"/>
              <a:t>数据采集</a:t>
            </a:r>
            <a:r>
              <a:rPr lang="en-US" altLang="zh-CN" sz="3200" dirty="0"/>
              <a:t>-</a:t>
            </a:r>
            <a:r>
              <a:rPr lang="zh-CN" altLang="zh-CN" sz="3200" dirty="0"/>
              <a:t>从外部机构采集数据</a:t>
            </a:r>
            <a:endParaRPr lang="zh-CN" altLang="en-US" dirty="0"/>
          </a:p>
        </p:txBody>
      </p:sp>
      <p:sp>
        <p:nvSpPr>
          <p:cNvPr id="219" name="Pentagon 26">
            <a:extLst>
              <a:ext uri="{FF2B5EF4-FFF2-40B4-BE49-F238E27FC236}">
                <a16:creationId xmlns:a16="http://schemas.microsoft.com/office/drawing/2014/main" id="{302D3788-D1A6-4BDA-B67C-B111AE1E77AC}"/>
              </a:ext>
            </a:extLst>
          </p:cNvPr>
          <p:cNvSpPr/>
          <p:nvPr/>
        </p:nvSpPr>
        <p:spPr bwMode="auto">
          <a:xfrm>
            <a:off x="5693330" y="3070722"/>
            <a:ext cx="338872" cy="2388424"/>
          </a:xfrm>
          <a:prstGeom prst="homePlate">
            <a:avLst>
              <a:gd name="adj" fmla="val 84375"/>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marL="0" marR="0" lvl="0" indent="0" algn="ctr" defTabSz="1219188" eaLnBrk="1" fontAlgn="base" latinLnBrk="0" hangingPunct="1">
              <a:lnSpc>
                <a:spcPct val="90000"/>
              </a:lnSpc>
              <a:spcBef>
                <a:spcPct val="0"/>
              </a:spcBef>
              <a:spcAft>
                <a:spcPct val="0"/>
              </a:spcAft>
              <a:buClrTx/>
              <a:buSzTx/>
              <a:buFontTx/>
              <a:buNone/>
              <a:tabLst/>
              <a:defRPr/>
            </a:pPr>
            <a:endParaRPr kumimoji="0" lang="en-US" sz="1200" b="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0D7862C9-ED86-4FCD-9B45-B5D180331B9D}"/>
              </a:ext>
            </a:extLst>
          </p:cNvPr>
          <p:cNvSpPr txBox="1"/>
          <p:nvPr/>
        </p:nvSpPr>
        <p:spPr>
          <a:xfrm>
            <a:off x="7704492" y="6285994"/>
            <a:ext cx="2584927" cy="276999"/>
          </a:xfrm>
          <a:prstGeom prst="rect">
            <a:avLst/>
          </a:prstGeom>
          <a:noFill/>
        </p:spPr>
        <p:txBody>
          <a:bodyPr wrap="square">
            <a:spAutoFit/>
          </a:bodyPr>
          <a:lstStyle/>
          <a:p>
            <a:pPr marL="0" marR="0" lvl="0" indent="0" algn="ctr" defTabSz="1215306"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微软雅黑" panose="020B0503020204020204" pitchFamily="34" charset="-122"/>
                <a:ea typeface="微软雅黑" panose="020B0503020204020204" pitchFamily="34" charset="-122"/>
              </a:rPr>
              <a:t>金融数据采集模式</a:t>
            </a:r>
          </a:p>
        </p:txBody>
      </p:sp>
      <p:sp>
        <p:nvSpPr>
          <p:cNvPr id="49" name="文本框 48">
            <a:extLst>
              <a:ext uri="{FF2B5EF4-FFF2-40B4-BE49-F238E27FC236}">
                <a16:creationId xmlns:a16="http://schemas.microsoft.com/office/drawing/2014/main" id="{8801B268-5CB7-4AA5-82B5-60E06B1D68C8}"/>
              </a:ext>
            </a:extLst>
          </p:cNvPr>
          <p:cNvSpPr txBox="1"/>
          <p:nvPr/>
        </p:nvSpPr>
        <p:spPr>
          <a:xfrm>
            <a:off x="185031" y="2073833"/>
            <a:ext cx="5650030" cy="369332"/>
          </a:xfrm>
          <a:prstGeom prst="rect">
            <a:avLst/>
          </a:prstGeom>
          <a:noFill/>
        </p:spPr>
        <p:txBody>
          <a:bodyPr wrap="square">
            <a:spAutoFit/>
          </a:bodyPr>
          <a:lstStyle/>
          <a:p>
            <a:pPr marL="337820" marR="66675">
              <a:spcAft>
                <a:spcPts val="0"/>
              </a:spcAft>
            </a:pP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金</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融</a:t>
            </a: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业</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机构</a:t>
            </a: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从</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外</a:t>
            </a: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部</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机</a:t>
            </a: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构</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采</a:t>
            </a: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集</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数</a:t>
            </a: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据</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安</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全</a:t>
            </a: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要</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求</a:t>
            </a: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如</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下</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201" name="矩形 200">
            <a:extLst>
              <a:ext uri="{FF2B5EF4-FFF2-40B4-BE49-F238E27FC236}">
                <a16:creationId xmlns:a16="http://schemas.microsoft.com/office/drawing/2014/main" id="{B7F966EB-6130-4F05-B1DE-B88FF4C929E8}"/>
              </a:ext>
            </a:extLst>
          </p:cNvPr>
          <p:cNvSpPr/>
          <p:nvPr/>
        </p:nvSpPr>
        <p:spPr>
          <a:xfrm>
            <a:off x="681521" y="2762353"/>
            <a:ext cx="4805744" cy="557903"/>
          </a:xfrm>
          <a:prstGeom prst="rect">
            <a:avLst/>
          </a:prstGeom>
          <a:solidFill>
            <a:schemeClr val="bg1">
              <a:lumMod val="85000"/>
            </a:schemeClr>
          </a:solidFill>
          <a:ln w="12700" cap="flat" cmpd="sng" algn="ctr">
            <a:noFill/>
            <a:prstDash val="solid"/>
            <a:miter lim="800000"/>
          </a:ln>
          <a:effectLst/>
        </p:spPr>
        <p:txBody>
          <a:bodyPr rtlCol="0" anchor="ctr"/>
          <a:lstStyle/>
          <a:p>
            <a:pPr indent="1619234" defTabSz="1097280" fontAlgn="base">
              <a:spcBef>
                <a:spcPct val="0"/>
              </a:spcBef>
              <a:spcAft>
                <a:spcPct val="0"/>
              </a:spcAft>
            </a:pPr>
            <a:endParaRPr lang="zh-CN" altLang="en-US" sz="1200" kern="0" dirty="0">
              <a:solidFill>
                <a:srgbClr val="010203"/>
              </a:solidFill>
              <a:latin typeface="微软雅黑" panose="020B0503020204020204" pitchFamily="34" charset="-122"/>
              <a:ea typeface="微软雅黑" panose="020B0503020204020204" pitchFamily="34" charset="-122"/>
            </a:endParaRPr>
          </a:p>
        </p:txBody>
      </p:sp>
      <p:sp>
        <p:nvSpPr>
          <p:cNvPr id="202" name="五边形 119">
            <a:extLst>
              <a:ext uri="{FF2B5EF4-FFF2-40B4-BE49-F238E27FC236}">
                <a16:creationId xmlns:a16="http://schemas.microsoft.com/office/drawing/2014/main" id="{059C89B6-895F-46BD-BCF3-B9F87E60687B}"/>
              </a:ext>
            </a:extLst>
          </p:cNvPr>
          <p:cNvSpPr/>
          <p:nvPr/>
        </p:nvSpPr>
        <p:spPr>
          <a:xfrm>
            <a:off x="657673" y="2744356"/>
            <a:ext cx="738092" cy="575900"/>
          </a:xfrm>
          <a:prstGeom prst="homePlate">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203" name="椭圆 202">
            <a:extLst>
              <a:ext uri="{FF2B5EF4-FFF2-40B4-BE49-F238E27FC236}">
                <a16:creationId xmlns:a16="http://schemas.microsoft.com/office/drawing/2014/main" id="{B303AD57-8A2C-403A-9E1F-A9C2861CFE94}"/>
              </a:ext>
            </a:extLst>
          </p:cNvPr>
          <p:cNvSpPr/>
          <p:nvPr/>
        </p:nvSpPr>
        <p:spPr>
          <a:xfrm>
            <a:off x="450452" y="2744352"/>
            <a:ext cx="447093" cy="543704"/>
          </a:xfrm>
          <a:prstGeom prst="ellipse">
            <a:avLst/>
          </a:prstGeom>
          <a:solidFill>
            <a:schemeClr val="accent1">
              <a:lumMod val="75000"/>
            </a:schemeClr>
          </a:solidFill>
          <a:ln w="12700" cap="flat" cmpd="sng" algn="ctr">
            <a:solidFill>
              <a:schemeClr val="bg1"/>
            </a:solid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b="1" kern="0" dirty="0">
                <a:solidFill>
                  <a:prstClr val="white"/>
                </a:solidFill>
                <a:latin typeface="微软雅黑" panose="020B0503020204020204" pitchFamily="34" charset="-122"/>
                <a:ea typeface="微软雅黑" panose="020B0503020204020204" pitchFamily="34" charset="-122"/>
              </a:rPr>
              <a:t>a</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204" name="矩形 203">
            <a:extLst>
              <a:ext uri="{FF2B5EF4-FFF2-40B4-BE49-F238E27FC236}">
                <a16:creationId xmlns:a16="http://schemas.microsoft.com/office/drawing/2014/main" id="{86C30AFE-9580-48F4-8BB4-515A62C84A46}"/>
              </a:ext>
            </a:extLst>
          </p:cNvPr>
          <p:cNvSpPr/>
          <p:nvPr/>
        </p:nvSpPr>
        <p:spPr>
          <a:xfrm>
            <a:off x="685603" y="3422492"/>
            <a:ext cx="4805744" cy="557903"/>
          </a:xfrm>
          <a:prstGeom prst="rect">
            <a:avLst/>
          </a:prstGeom>
          <a:solidFill>
            <a:schemeClr val="bg1">
              <a:lumMod val="85000"/>
            </a:schemeClr>
          </a:solidFill>
          <a:ln w="12700" cap="flat" cmpd="sng" algn="ctr">
            <a:noFill/>
            <a:prstDash val="solid"/>
            <a:miter lim="800000"/>
          </a:ln>
          <a:effectLst/>
        </p:spPr>
        <p:txBody>
          <a:bodyPr rtlCol="0" anchor="ctr"/>
          <a:lstStyle/>
          <a:p>
            <a:pPr indent="1619234" defTabSz="1097280" fontAlgn="base">
              <a:spcBef>
                <a:spcPct val="0"/>
              </a:spcBef>
              <a:spcAft>
                <a:spcPct val="0"/>
              </a:spcAft>
            </a:pPr>
            <a:endParaRPr lang="zh-CN" altLang="en-US" sz="1200" kern="0" dirty="0">
              <a:solidFill>
                <a:srgbClr val="010203"/>
              </a:solidFill>
              <a:latin typeface="微软雅黑" panose="020B0503020204020204" pitchFamily="34" charset="-122"/>
              <a:ea typeface="微软雅黑" panose="020B0503020204020204" pitchFamily="34" charset="-122"/>
            </a:endParaRPr>
          </a:p>
        </p:txBody>
      </p:sp>
      <p:sp>
        <p:nvSpPr>
          <p:cNvPr id="205" name="五边形 123">
            <a:extLst>
              <a:ext uri="{FF2B5EF4-FFF2-40B4-BE49-F238E27FC236}">
                <a16:creationId xmlns:a16="http://schemas.microsoft.com/office/drawing/2014/main" id="{3F6A0523-3694-4704-8E15-F487303683B7}"/>
              </a:ext>
            </a:extLst>
          </p:cNvPr>
          <p:cNvSpPr/>
          <p:nvPr/>
        </p:nvSpPr>
        <p:spPr>
          <a:xfrm>
            <a:off x="661755" y="3404497"/>
            <a:ext cx="792743" cy="575900"/>
          </a:xfrm>
          <a:prstGeom prst="homePlate">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206" name="椭圆 205">
            <a:extLst>
              <a:ext uri="{FF2B5EF4-FFF2-40B4-BE49-F238E27FC236}">
                <a16:creationId xmlns:a16="http://schemas.microsoft.com/office/drawing/2014/main" id="{E9E651F4-919B-4A22-8839-B01419BBACD6}"/>
              </a:ext>
            </a:extLst>
          </p:cNvPr>
          <p:cNvSpPr/>
          <p:nvPr/>
        </p:nvSpPr>
        <p:spPr>
          <a:xfrm>
            <a:off x="459056" y="3422490"/>
            <a:ext cx="389678" cy="539906"/>
          </a:xfrm>
          <a:prstGeom prst="ellipse">
            <a:avLst/>
          </a:prstGeom>
          <a:solidFill>
            <a:schemeClr val="accent1">
              <a:lumMod val="75000"/>
            </a:schemeClr>
          </a:solidFill>
          <a:ln w="12700" cap="flat" cmpd="sng" algn="ctr">
            <a:solidFill>
              <a:schemeClr val="bg1"/>
            </a:solid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b="1" kern="0" dirty="0">
                <a:solidFill>
                  <a:prstClr val="white"/>
                </a:solidFill>
                <a:latin typeface="微软雅黑" panose="020B0503020204020204" pitchFamily="34" charset="-122"/>
                <a:ea typeface="微软雅黑" panose="020B0503020204020204" pitchFamily="34" charset="-122"/>
              </a:rPr>
              <a:t>b</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207" name="矩形 206">
            <a:extLst>
              <a:ext uri="{FF2B5EF4-FFF2-40B4-BE49-F238E27FC236}">
                <a16:creationId xmlns:a16="http://schemas.microsoft.com/office/drawing/2014/main" id="{E95C4A21-F9FC-495E-9377-E395AA7D6A33}"/>
              </a:ext>
            </a:extLst>
          </p:cNvPr>
          <p:cNvSpPr/>
          <p:nvPr/>
        </p:nvSpPr>
        <p:spPr>
          <a:xfrm>
            <a:off x="697849" y="4103218"/>
            <a:ext cx="4805744" cy="557903"/>
          </a:xfrm>
          <a:prstGeom prst="rect">
            <a:avLst/>
          </a:prstGeom>
          <a:solidFill>
            <a:schemeClr val="bg1">
              <a:lumMod val="85000"/>
            </a:schemeClr>
          </a:solidFill>
          <a:ln w="12700" cap="flat" cmpd="sng" algn="ctr">
            <a:noFill/>
            <a:prstDash val="solid"/>
            <a:miter lim="800000"/>
          </a:ln>
          <a:effectLst/>
        </p:spPr>
        <p:txBody>
          <a:bodyPr rtlCol="0" anchor="ctr"/>
          <a:lstStyle/>
          <a:p>
            <a:pPr indent="1619234" defTabSz="1097280" fontAlgn="base">
              <a:spcBef>
                <a:spcPct val="0"/>
              </a:spcBef>
              <a:spcAft>
                <a:spcPct val="0"/>
              </a:spcAft>
            </a:pPr>
            <a:endParaRPr lang="zh-CN" altLang="en-US" sz="1200" kern="0" dirty="0">
              <a:solidFill>
                <a:srgbClr val="010203"/>
              </a:solidFill>
              <a:latin typeface="微软雅黑" panose="020B0503020204020204" pitchFamily="34" charset="-122"/>
              <a:ea typeface="微软雅黑" panose="020B0503020204020204" pitchFamily="34" charset="-122"/>
            </a:endParaRPr>
          </a:p>
        </p:txBody>
      </p:sp>
      <p:sp>
        <p:nvSpPr>
          <p:cNvPr id="208" name="五边形 127">
            <a:extLst>
              <a:ext uri="{FF2B5EF4-FFF2-40B4-BE49-F238E27FC236}">
                <a16:creationId xmlns:a16="http://schemas.microsoft.com/office/drawing/2014/main" id="{73BC4475-8001-4433-A080-64BCD7DE77B5}"/>
              </a:ext>
            </a:extLst>
          </p:cNvPr>
          <p:cNvSpPr/>
          <p:nvPr/>
        </p:nvSpPr>
        <p:spPr>
          <a:xfrm>
            <a:off x="674000" y="4085221"/>
            <a:ext cx="780498" cy="575900"/>
          </a:xfrm>
          <a:prstGeom prst="homePlate">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209" name="椭圆 208">
            <a:extLst>
              <a:ext uri="{FF2B5EF4-FFF2-40B4-BE49-F238E27FC236}">
                <a16:creationId xmlns:a16="http://schemas.microsoft.com/office/drawing/2014/main" id="{51EE42E8-8F61-43FB-B074-F7621302E47C}"/>
              </a:ext>
            </a:extLst>
          </p:cNvPr>
          <p:cNvSpPr/>
          <p:nvPr/>
        </p:nvSpPr>
        <p:spPr>
          <a:xfrm>
            <a:off x="471304" y="4103217"/>
            <a:ext cx="389678" cy="539906"/>
          </a:xfrm>
          <a:prstGeom prst="ellipse">
            <a:avLst/>
          </a:prstGeom>
          <a:solidFill>
            <a:schemeClr val="accent1">
              <a:lumMod val="75000"/>
            </a:schemeClr>
          </a:solidFill>
          <a:ln w="12700" cap="flat" cmpd="sng" algn="ctr">
            <a:solidFill>
              <a:schemeClr val="bg1"/>
            </a:solid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b="1" kern="0" dirty="0">
                <a:solidFill>
                  <a:prstClr val="white"/>
                </a:solidFill>
                <a:latin typeface="微软雅黑" panose="020B0503020204020204" pitchFamily="34" charset="-122"/>
                <a:ea typeface="微软雅黑" panose="020B0503020204020204" pitchFamily="34" charset="-122"/>
              </a:rPr>
              <a:t>c</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210" name="矩形 209">
            <a:extLst>
              <a:ext uri="{FF2B5EF4-FFF2-40B4-BE49-F238E27FC236}">
                <a16:creationId xmlns:a16="http://schemas.microsoft.com/office/drawing/2014/main" id="{7A1D3CE8-64E0-4DD7-8AE3-D24853EACB0F}"/>
              </a:ext>
            </a:extLst>
          </p:cNvPr>
          <p:cNvSpPr/>
          <p:nvPr/>
        </p:nvSpPr>
        <p:spPr>
          <a:xfrm>
            <a:off x="697846" y="4799272"/>
            <a:ext cx="4805746" cy="557903"/>
          </a:xfrm>
          <a:prstGeom prst="rect">
            <a:avLst/>
          </a:prstGeom>
          <a:solidFill>
            <a:schemeClr val="bg1">
              <a:lumMod val="85000"/>
            </a:schemeClr>
          </a:solidFill>
          <a:ln w="12700" cap="flat" cmpd="sng" algn="ctr">
            <a:noFill/>
            <a:prstDash val="solid"/>
            <a:miter lim="800000"/>
          </a:ln>
          <a:effectLst/>
        </p:spPr>
        <p:txBody>
          <a:bodyPr rtlCol="0" anchor="ctr"/>
          <a:lstStyle/>
          <a:p>
            <a:pPr indent="1619234" defTabSz="1097280" fontAlgn="base">
              <a:spcBef>
                <a:spcPct val="0"/>
              </a:spcBef>
              <a:spcAft>
                <a:spcPct val="0"/>
              </a:spcAft>
            </a:pPr>
            <a:endParaRPr lang="zh-CN" altLang="en-US" sz="1200" kern="0" dirty="0">
              <a:solidFill>
                <a:srgbClr val="010203"/>
              </a:solidFill>
              <a:latin typeface="微软雅黑" panose="020B0503020204020204" pitchFamily="34" charset="-122"/>
              <a:ea typeface="微软雅黑" panose="020B0503020204020204" pitchFamily="34" charset="-122"/>
            </a:endParaRPr>
          </a:p>
        </p:txBody>
      </p:sp>
      <p:sp>
        <p:nvSpPr>
          <p:cNvPr id="211" name="五边形 131">
            <a:extLst>
              <a:ext uri="{FF2B5EF4-FFF2-40B4-BE49-F238E27FC236}">
                <a16:creationId xmlns:a16="http://schemas.microsoft.com/office/drawing/2014/main" id="{F67B5260-1C97-47A8-8CB8-3B39B40CBC88}"/>
              </a:ext>
            </a:extLst>
          </p:cNvPr>
          <p:cNvSpPr/>
          <p:nvPr/>
        </p:nvSpPr>
        <p:spPr>
          <a:xfrm>
            <a:off x="673999" y="4781276"/>
            <a:ext cx="780498" cy="575900"/>
          </a:xfrm>
          <a:prstGeom prst="homePlate">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212" name="椭圆 211">
            <a:extLst>
              <a:ext uri="{FF2B5EF4-FFF2-40B4-BE49-F238E27FC236}">
                <a16:creationId xmlns:a16="http://schemas.microsoft.com/office/drawing/2014/main" id="{05696A2A-CBA4-4576-96D7-9897FF0F9C17}"/>
              </a:ext>
            </a:extLst>
          </p:cNvPr>
          <p:cNvSpPr/>
          <p:nvPr/>
        </p:nvSpPr>
        <p:spPr>
          <a:xfrm>
            <a:off x="471302" y="4799272"/>
            <a:ext cx="389678" cy="539906"/>
          </a:xfrm>
          <a:prstGeom prst="ellipse">
            <a:avLst/>
          </a:prstGeom>
          <a:solidFill>
            <a:schemeClr val="accent1">
              <a:lumMod val="75000"/>
            </a:schemeClr>
          </a:solidFill>
          <a:ln w="12700" cap="flat" cmpd="sng" algn="ctr">
            <a:solidFill>
              <a:schemeClr val="bg1"/>
            </a:solid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b="1" kern="0" dirty="0">
                <a:solidFill>
                  <a:prstClr val="white"/>
                </a:solidFill>
                <a:latin typeface="微软雅黑" panose="020B0503020204020204" pitchFamily="34" charset="-122"/>
                <a:ea typeface="微软雅黑" panose="020B0503020204020204" pitchFamily="34" charset="-122"/>
              </a:rPr>
              <a:t>d</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213" name="矩形 212">
            <a:extLst>
              <a:ext uri="{FF2B5EF4-FFF2-40B4-BE49-F238E27FC236}">
                <a16:creationId xmlns:a16="http://schemas.microsoft.com/office/drawing/2014/main" id="{F69DA08A-6435-474D-8FD9-8D6487D5EE1F}"/>
              </a:ext>
            </a:extLst>
          </p:cNvPr>
          <p:cNvSpPr/>
          <p:nvPr/>
        </p:nvSpPr>
        <p:spPr>
          <a:xfrm>
            <a:off x="710095" y="5468578"/>
            <a:ext cx="4781253" cy="557903"/>
          </a:xfrm>
          <a:prstGeom prst="rect">
            <a:avLst/>
          </a:prstGeom>
          <a:solidFill>
            <a:schemeClr val="bg1">
              <a:lumMod val="85000"/>
            </a:schemeClr>
          </a:solidFill>
          <a:ln w="12700" cap="flat" cmpd="sng" algn="ctr">
            <a:noFill/>
            <a:prstDash val="solid"/>
            <a:miter lim="800000"/>
          </a:ln>
          <a:effectLst/>
        </p:spPr>
        <p:txBody>
          <a:bodyPr rtlCol="0" anchor="ctr"/>
          <a:lstStyle/>
          <a:p>
            <a:pPr indent="1619234" defTabSz="1097280" fontAlgn="base">
              <a:spcBef>
                <a:spcPct val="0"/>
              </a:spcBef>
              <a:spcAft>
                <a:spcPct val="0"/>
              </a:spcAft>
            </a:pPr>
            <a:endParaRPr lang="zh-CN" altLang="en-US" sz="1200" kern="0" dirty="0">
              <a:solidFill>
                <a:srgbClr val="010203"/>
              </a:solidFill>
              <a:latin typeface="微软雅黑" panose="020B0503020204020204" pitchFamily="34" charset="-122"/>
              <a:ea typeface="微软雅黑" panose="020B0503020204020204" pitchFamily="34" charset="-122"/>
            </a:endParaRPr>
          </a:p>
        </p:txBody>
      </p:sp>
      <p:sp>
        <p:nvSpPr>
          <p:cNvPr id="214" name="五边形 135">
            <a:extLst>
              <a:ext uri="{FF2B5EF4-FFF2-40B4-BE49-F238E27FC236}">
                <a16:creationId xmlns:a16="http://schemas.microsoft.com/office/drawing/2014/main" id="{4B108D62-1953-43A8-B4CA-287FDC6DA1C9}"/>
              </a:ext>
            </a:extLst>
          </p:cNvPr>
          <p:cNvSpPr/>
          <p:nvPr/>
        </p:nvSpPr>
        <p:spPr>
          <a:xfrm>
            <a:off x="686247" y="5450581"/>
            <a:ext cx="768251" cy="575900"/>
          </a:xfrm>
          <a:prstGeom prst="homePlate">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215" name="椭圆 214">
            <a:extLst>
              <a:ext uri="{FF2B5EF4-FFF2-40B4-BE49-F238E27FC236}">
                <a16:creationId xmlns:a16="http://schemas.microsoft.com/office/drawing/2014/main" id="{4B9CEBD7-479E-49FD-A883-0D0B922CA49D}"/>
              </a:ext>
            </a:extLst>
          </p:cNvPr>
          <p:cNvSpPr/>
          <p:nvPr/>
        </p:nvSpPr>
        <p:spPr>
          <a:xfrm>
            <a:off x="483549" y="5468578"/>
            <a:ext cx="389678" cy="539906"/>
          </a:xfrm>
          <a:prstGeom prst="ellipse">
            <a:avLst/>
          </a:prstGeom>
          <a:solidFill>
            <a:schemeClr val="accent1">
              <a:lumMod val="75000"/>
            </a:schemeClr>
          </a:solidFill>
          <a:ln w="12700" cap="flat" cmpd="sng" algn="ctr">
            <a:solidFill>
              <a:schemeClr val="bg1"/>
            </a:solid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b="1" kern="0" dirty="0">
                <a:solidFill>
                  <a:prstClr val="white"/>
                </a:solidFill>
                <a:latin typeface="微软雅黑" panose="020B0503020204020204" pitchFamily="34" charset="-122"/>
                <a:ea typeface="微软雅黑" panose="020B0503020204020204" pitchFamily="34" charset="-122"/>
              </a:rPr>
              <a:t>e</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48482F0E-BEF3-4939-AAF8-4470CDFA0DCA}"/>
              </a:ext>
            </a:extLst>
          </p:cNvPr>
          <p:cNvSpPr txBox="1"/>
          <p:nvPr/>
        </p:nvSpPr>
        <p:spPr>
          <a:xfrm>
            <a:off x="1016176" y="2838723"/>
            <a:ext cx="4494937" cy="430887"/>
          </a:xfrm>
          <a:prstGeom prst="rect">
            <a:avLst/>
          </a:prstGeom>
          <a:noFill/>
        </p:spPr>
        <p:txBody>
          <a:bodyPr wrap="square">
            <a:spAutoFit/>
          </a:bodyPr>
          <a:lstStyle/>
          <a:p>
            <a:pPr marL="604520" marR="66675" indent="-266700" algn="ctr">
              <a:spcBef>
                <a:spcPts val="10"/>
              </a:spcBef>
              <a:tabLst>
                <a:tab pos="604520" algn="l"/>
              </a:tabLst>
            </a:pPr>
            <a:r>
              <a:rPr lang="zh-CN" altLang="zh-CN" sz="1100" spc="5"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应明确数据采集过程中个人金融信息和重要数据的知悉范围和安全管控措施，确保采集数据的合规性、完整性和真实性。</a:t>
            </a:r>
          </a:p>
        </p:txBody>
      </p:sp>
      <p:sp>
        <p:nvSpPr>
          <p:cNvPr id="62" name="文本框 61">
            <a:extLst>
              <a:ext uri="{FF2B5EF4-FFF2-40B4-BE49-F238E27FC236}">
                <a16:creationId xmlns:a16="http://schemas.microsoft.com/office/drawing/2014/main" id="{B5F4D2AE-773E-484A-A4F3-C47DCB7846CC}"/>
              </a:ext>
            </a:extLst>
          </p:cNvPr>
          <p:cNvSpPr txBox="1"/>
          <p:nvPr/>
        </p:nvSpPr>
        <p:spPr>
          <a:xfrm>
            <a:off x="838707" y="3496293"/>
            <a:ext cx="4664885" cy="430887"/>
          </a:xfrm>
          <a:prstGeom prst="rect">
            <a:avLst/>
          </a:prstGeom>
          <a:noFill/>
        </p:spPr>
        <p:txBody>
          <a:bodyPr wrap="square">
            <a:spAutoFit/>
          </a:bodyPr>
          <a:lstStyle/>
          <a:p>
            <a:pPr marL="607060" marR="144145" indent="-265430" algn="ctr">
              <a:lnSpc>
                <a:spcPct val="100000"/>
              </a:lnSpc>
              <a:spcBef>
                <a:spcPts val="10"/>
              </a:spcBef>
              <a:spcAft>
                <a:spcPts val="0"/>
              </a:spcAft>
              <a:tabLst>
                <a:tab pos="608330" algn="l"/>
              </a:tabLst>
            </a:pPr>
            <a:r>
              <a:rPr lang="en-US" altLang="zh-CN" sz="1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100" spc="5"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通过系统批量采集的数据应采用摘要、消息认证码、数字签名等密码技术确保采集过程数据的完整性。</a:t>
            </a:r>
          </a:p>
        </p:txBody>
      </p:sp>
      <p:sp>
        <p:nvSpPr>
          <p:cNvPr id="63" name="文本框 62">
            <a:extLst>
              <a:ext uri="{FF2B5EF4-FFF2-40B4-BE49-F238E27FC236}">
                <a16:creationId xmlns:a16="http://schemas.microsoft.com/office/drawing/2014/main" id="{681E6B63-E425-42F3-98AE-9FF693370B83}"/>
              </a:ext>
            </a:extLst>
          </p:cNvPr>
          <p:cNvSpPr txBox="1"/>
          <p:nvPr/>
        </p:nvSpPr>
        <p:spPr>
          <a:xfrm>
            <a:off x="1023818" y="4164897"/>
            <a:ext cx="4494937" cy="430887"/>
          </a:xfrm>
          <a:prstGeom prst="rect">
            <a:avLst/>
          </a:prstGeom>
          <a:noFill/>
        </p:spPr>
        <p:txBody>
          <a:bodyPr wrap="square">
            <a:spAutoFit/>
          </a:bodyPr>
          <a:lstStyle/>
          <a:p>
            <a:pPr marL="604520" marR="66675" indent="-266700" algn="ctr">
              <a:spcBef>
                <a:spcPts val="10"/>
              </a:spcBef>
              <a:tabLst>
                <a:tab pos="604520" algn="l"/>
              </a:tabLst>
            </a:pPr>
            <a:r>
              <a:rPr lang="zh-CN" altLang="zh-CN" sz="1100" spc="5"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应对人工批量采集数据的环境进行安全管控，并通过人员权限管控、信息碎片化等方式，防止采集过程出现数据泄露。</a:t>
            </a:r>
          </a:p>
        </p:txBody>
      </p:sp>
      <p:sp>
        <p:nvSpPr>
          <p:cNvPr id="64" name="文本框 63">
            <a:extLst>
              <a:ext uri="{FF2B5EF4-FFF2-40B4-BE49-F238E27FC236}">
                <a16:creationId xmlns:a16="http://schemas.microsoft.com/office/drawing/2014/main" id="{FA65C8AD-4F49-4204-AD72-B2C032E9A8C8}"/>
              </a:ext>
            </a:extLst>
          </p:cNvPr>
          <p:cNvSpPr txBox="1"/>
          <p:nvPr/>
        </p:nvSpPr>
        <p:spPr>
          <a:xfrm>
            <a:off x="1070048" y="4925160"/>
            <a:ext cx="4494937" cy="261610"/>
          </a:xfrm>
          <a:prstGeom prst="rect">
            <a:avLst/>
          </a:prstGeom>
          <a:noFill/>
        </p:spPr>
        <p:txBody>
          <a:bodyPr wrap="square">
            <a:spAutoFit/>
          </a:bodyPr>
          <a:lstStyle/>
          <a:p>
            <a:pPr marL="604520" marR="66675" indent="-266700" algn="ctr">
              <a:spcBef>
                <a:spcPts val="10"/>
              </a:spcBef>
              <a:tabLst>
                <a:tab pos="604520" algn="l"/>
              </a:tabLst>
            </a:pPr>
            <a:r>
              <a:rPr lang="zh-CN" altLang="zh-CN" sz="1100" spc="5"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采集数据时，应对数据采集设备或系统的真实性进行验证。</a:t>
            </a:r>
          </a:p>
        </p:txBody>
      </p:sp>
      <p:sp>
        <p:nvSpPr>
          <p:cNvPr id="65" name="文本框 64">
            <a:extLst>
              <a:ext uri="{FF2B5EF4-FFF2-40B4-BE49-F238E27FC236}">
                <a16:creationId xmlns:a16="http://schemas.microsoft.com/office/drawing/2014/main" id="{F48C64D7-59A3-4C86-9660-E64055716A30}"/>
              </a:ext>
            </a:extLst>
          </p:cNvPr>
          <p:cNvSpPr txBox="1"/>
          <p:nvPr/>
        </p:nvSpPr>
        <p:spPr>
          <a:xfrm>
            <a:off x="1035794" y="5532016"/>
            <a:ext cx="4494937" cy="430887"/>
          </a:xfrm>
          <a:prstGeom prst="rect">
            <a:avLst/>
          </a:prstGeom>
          <a:noFill/>
        </p:spPr>
        <p:txBody>
          <a:bodyPr wrap="square">
            <a:spAutoFit/>
          </a:bodyPr>
          <a:lstStyle/>
          <a:p>
            <a:pPr marL="604520" marR="66675" indent="-266700" algn="ctr">
              <a:spcBef>
                <a:spcPts val="10"/>
              </a:spcBef>
              <a:tabLst>
                <a:tab pos="604520" algn="l"/>
              </a:tabLst>
            </a:pPr>
            <a:r>
              <a:rPr lang="zh-CN" altLang="zh-CN" sz="1100" spc="5"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应对数据采集过程进行日志记录，并采取技术措施确保信息来源的可追溯性。</a:t>
            </a:r>
          </a:p>
        </p:txBody>
      </p:sp>
      <p:sp>
        <p:nvSpPr>
          <p:cNvPr id="5" name="矩形 4">
            <a:extLst>
              <a:ext uri="{FF2B5EF4-FFF2-40B4-BE49-F238E27FC236}">
                <a16:creationId xmlns:a16="http://schemas.microsoft.com/office/drawing/2014/main" id="{7486FBE0-C04E-4B9F-81A4-5D2D1D5720B1}"/>
              </a:ext>
            </a:extLst>
          </p:cNvPr>
          <p:cNvSpPr/>
          <p:nvPr/>
        </p:nvSpPr>
        <p:spPr>
          <a:xfrm>
            <a:off x="6182856" y="2050445"/>
            <a:ext cx="5497345" cy="4091617"/>
          </a:xfrm>
          <a:prstGeom prst="rect">
            <a:avLst/>
          </a:prstGeom>
          <a:ln>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2" name="直接连接符 91">
            <a:extLst>
              <a:ext uri="{FF2B5EF4-FFF2-40B4-BE49-F238E27FC236}">
                <a16:creationId xmlns:a16="http://schemas.microsoft.com/office/drawing/2014/main" id="{8C7F0F2D-2D38-4368-ABA7-9A124DA84BC3}"/>
              </a:ext>
            </a:extLst>
          </p:cNvPr>
          <p:cNvCxnSpPr/>
          <p:nvPr/>
        </p:nvCxnSpPr>
        <p:spPr>
          <a:xfrm>
            <a:off x="6521596" y="3206698"/>
            <a:ext cx="4871945" cy="0"/>
          </a:xfrm>
          <a:prstGeom prst="line">
            <a:avLst/>
          </a:prstGeom>
          <a:ln/>
        </p:spPr>
        <p:style>
          <a:lnRef idx="1">
            <a:schemeClr val="dk1"/>
          </a:lnRef>
          <a:fillRef idx="0">
            <a:schemeClr val="dk1"/>
          </a:fillRef>
          <a:effectRef idx="0">
            <a:schemeClr val="dk1"/>
          </a:effectRef>
          <a:fontRef idx="minor">
            <a:schemeClr val="tx1"/>
          </a:fontRef>
        </p:style>
      </p:cxnSp>
      <p:sp>
        <p:nvSpPr>
          <p:cNvPr id="93" name="îşḷîḋe">
            <a:extLst>
              <a:ext uri="{FF2B5EF4-FFF2-40B4-BE49-F238E27FC236}">
                <a16:creationId xmlns:a16="http://schemas.microsoft.com/office/drawing/2014/main" id="{C25EC70B-C058-4DBC-A5CD-130D0746C2B9}"/>
              </a:ext>
            </a:extLst>
          </p:cNvPr>
          <p:cNvSpPr/>
          <p:nvPr/>
        </p:nvSpPr>
        <p:spPr>
          <a:xfrm>
            <a:off x="7355874" y="2402702"/>
            <a:ext cx="1011754" cy="540000"/>
          </a:xfrm>
          <a:prstGeom prst="rect">
            <a:avLst/>
          </a:prstGeom>
          <a:gradFill flip="none" rotWithShape="1">
            <a:gsLst>
              <a:gs pos="0">
                <a:srgbClr val="44546A">
                  <a:lumMod val="100000"/>
                  <a:shade val="30000"/>
                  <a:satMod val="115000"/>
                </a:srgbClr>
              </a:gs>
              <a:gs pos="50000">
                <a:srgbClr val="44546A">
                  <a:lumMod val="100000"/>
                  <a:shade val="67500"/>
                  <a:satMod val="115000"/>
                </a:srgbClr>
              </a:gs>
              <a:gs pos="100000">
                <a:srgbClr val="44546A">
                  <a:lumMod val="100000"/>
                  <a:shade val="100000"/>
                  <a:satMod val="115000"/>
                </a:srgbClr>
              </a:gs>
            </a:gsLst>
            <a:lin ang="2700000" scaled="1"/>
            <a:tileRect/>
          </a:gradFill>
          <a:ln w="12700" cap="flat" cmpd="sng" algn="ctr">
            <a:noFill/>
            <a:prstDash val="solid"/>
            <a:miter lim="800000"/>
          </a:ln>
          <a:effectLst/>
        </p:spPr>
        <p:txBody>
          <a:bodyPr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加密平台</a:t>
            </a:r>
            <a:endParaRPr sz="1400" kern="0" dirty="0">
              <a:solidFill>
                <a:prstClr val="white"/>
              </a:solidFill>
              <a:latin typeface="微软雅黑" panose="020B0503020204020204" pitchFamily="34" charset="-122"/>
              <a:ea typeface="微软雅黑" panose="020B0503020204020204" pitchFamily="34" charset="-122"/>
            </a:endParaRPr>
          </a:p>
        </p:txBody>
      </p:sp>
      <p:sp>
        <p:nvSpPr>
          <p:cNvPr id="94" name="ïSļiḍé">
            <a:extLst>
              <a:ext uri="{FF2B5EF4-FFF2-40B4-BE49-F238E27FC236}">
                <a16:creationId xmlns:a16="http://schemas.microsoft.com/office/drawing/2014/main" id="{E4A483FC-CD2B-4F1F-9F36-C0292EA6BC5A}"/>
              </a:ext>
            </a:extLst>
          </p:cNvPr>
          <p:cNvSpPr/>
          <p:nvPr/>
        </p:nvSpPr>
        <p:spPr>
          <a:xfrm>
            <a:off x="8598407" y="2394639"/>
            <a:ext cx="1011754" cy="540000"/>
          </a:xfrm>
          <a:prstGeom prst="rect">
            <a:avLst/>
          </a:prstGeom>
          <a:gradFill flip="none" rotWithShape="1">
            <a:gsLst>
              <a:gs pos="0">
                <a:srgbClr val="ED7D31">
                  <a:shade val="30000"/>
                  <a:satMod val="115000"/>
                </a:srgbClr>
              </a:gs>
              <a:gs pos="50000">
                <a:srgbClr val="ED7D31">
                  <a:shade val="67500"/>
                  <a:satMod val="115000"/>
                </a:srgbClr>
              </a:gs>
              <a:gs pos="100000">
                <a:srgbClr val="ED7D31">
                  <a:shade val="100000"/>
                  <a:satMod val="115000"/>
                </a:srgbClr>
              </a:gs>
            </a:gsLst>
            <a:lin ang="2700000" scaled="1"/>
            <a:tileRect/>
          </a:gradFill>
          <a:ln w="12700" cap="flat" cmpd="sng" algn="ctr">
            <a:noFill/>
            <a:prstDash val="solid"/>
            <a:miter lim="800000"/>
          </a:ln>
          <a:effectLst/>
        </p:spPr>
        <p:txBody>
          <a:bodyPr anchor="ctr"/>
          <a:lstStyle/>
          <a:p>
            <a:pPr algn="ctr">
              <a:defRPr/>
            </a:pPr>
            <a:r>
              <a:rPr lang="en-US" sz="1400" kern="0" dirty="0">
                <a:solidFill>
                  <a:prstClr val="white"/>
                </a:solidFill>
                <a:latin typeface="微软雅黑" panose="020B0503020204020204" pitchFamily="34" charset="-122"/>
                <a:ea typeface="微软雅黑" panose="020B0503020204020204" pitchFamily="34" charset="-122"/>
              </a:rPr>
              <a:t>API</a:t>
            </a:r>
            <a:r>
              <a:rPr lang="zh-CN" altLang="en-US" sz="1400" kern="0" dirty="0">
                <a:solidFill>
                  <a:prstClr val="white"/>
                </a:solidFill>
                <a:latin typeface="微软雅黑" panose="020B0503020204020204" pitchFamily="34" charset="-122"/>
                <a:ea typeface="微软雅黑" panose="020B0503020204020204" pitchFamily="34" charset="-122"/>
              </a:rPr>
              <a:t>安全</a:t>
            </a:r>
            <a:endParaRPr sz="1400" kern="0" dirty="0">
              <a:solidFill>
                <a:prstClr val="white"/>
              </a:solidFill>
              <a:latin typeface="微软雅黑" panose="020B0503020204020204" pitchFamily="34" charset="-122"/>
              <a:ea typeface="微软雅黑" panose="020B0503020204020204" pitchFamily="34" charset="-122"/>
            </a:endParaRPr>
          </a:p>
        </p:txBody>
      </p:sp>
      <p:sp>
        <p:nvSpPr>
          <p:cNvPr id="95" name="iṩḷíďê">
            <a:extLst>
              <a:ext uri="{FF2B5EF4-FFF2-40B4-BE49-F238E27FC236}">
                <a16:creationId xmlns:a16="http://schemas.microsoft.com/office/drawing/2014/main" id="{DC932DF8-D885-41C2-B40F-3B667F284984}"/>
              </a:ext>
            </a:extLst>
          </p:cNvPr>
          <p:cNvSpPr/>
          <p:nvPr/>
        </p:nvSpPr>
        <p:spPr>
          <a:xfrm>
            <a:off x="9822661" y="2394637"/>
            <a:ext cx="1011754" cy="540000"/>
          </a:xfrm>
          <a:prstGeom prst="rect">
            <a:avLst/>
          </a:prstGeom>
          <a:gradFill flip="none" rotWithShape="1">
            <a:gsLst>
              <a:gs pos="0">
                <a:srgbClr val="5B9BD5">
                  <a:lumMod val="100000"/>
                  <a:shade val="30000"/>
                  <a:satMod val="115000"/>
                </a:srgbClr>
              </a:gs>
              <a:gs pos="50000">
                <a:srgbClr val="5B9BD5">
                  <a:lumMod val="100000"/>
                  <a:shade val="67500"/>
                  <a:satMod val="115000"/>
                </a:srgbClr>
              </a:gs>
              <a:gs pos="100000">
                <a:srgbClr val="5B9BD5">
                  <a:lumMod val="100000"/>
                  <a:shade val="100000"/>
                  <a:satMod val="115000"/>
                </a:srgbClr>
              </a:gs>
            </a:gsLst>
            <a:lin ang="2700000" scaled="1"/>
            <a:tileRect/>
          </a:gradFill>
          <a:ln w="12700" cap="flat" cmpd="sng" algn="ctr">
            <a:noFill/>
            <a:prstDash val="solid"/>
            <a:miter lim="800000"/>
          </a:ln>
          <a:effectLst/>
        </p:spPr>
        <p:txBody>
          <a:bodyPr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设备指纹</a:t>
            </a:r>
            <a:endParaRPr sz="1400" kern="0" dirty="0">
              <a:solidFill>
                <a:prstClr val="white"/>
              </a:solidFill>
              <a:latin typeface="微软雅黑" panose="020B0503020204020204" pitchFamily="34" charset="-122"/>
              <a:ea typeface="微软雅黑" panose="020B0503020204020204" pitchFamily="34" charset="-122"/>
            </a:endParaRPr>
          </a:p>
        </p:txBody>
      </p:sp>
      <p:sp>
        <p:nvSpPr>
          <p:cNvPr id="96" name="矩形: 圆角 95">
            <a:extLst>
              <a:ext uri="{FF2B5EF4-FFF2-40B4-BE49-F238E27FC236}">
                <a16:creationId xmlns:a16="http://schemas.microsoft.com/office/drawing/2014/main" id="{C4D22EC7-D7A3-4C07-AC21-47128B2C5EB8}"/>
              </a:ext>
            </a:extLst>
          </p:cNvPr>
          <p:cNvSpPr/>
          <p:nvPr/>
        </p:nvSpPr>
        <p:spPr>
          <a:xfrm>
            <a:off x="9062387" y="3397268"/>
            <a:ext cx="2420139" cy="2491243"/>
          </a:xfrm>
          <a:prstGeom prst="roundRect">
            <a:avLst/>
          </a:prstGeom>
          <a:ln w="12700">
            <a:solidFill>
              <a:schemeClr val="accent1"/>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7" name="文本框 96">
            <a:extLst>
              <a:ext uri="{FF2B5EF4-FFF2-40B4-BE49-F238E27FC236}">
                <a16:creationId xmlns:a16="http://schemas.microsoft.com/office/drawing/2014/main" id="{4A695A3E-2570-47BD-8597-1EFEAE8FC087}"/>
              </a:ext>
            </a:extLst>
          </p:cNvPr>
          <p:cNvSpPr txBox="1"/>
          <p:nvPr/>
        </p:nvSpPr>
        <p:spPr>
          <a:xfrm>
            <a:off x="6543962" y="3488569"/>
            <a:ext cx="930567" cy="276999"/>
          </a:xfrm>
          <a:prstGeom prst="rect">
            <a:avLst/>
          </a:prstGeom>
          <a:noFill/>
          <a:ln>
            <a:solidFill>
              <a:schemeClr val="accent1"/>
            </a:solidFill>
          </a:ln>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外部机构</a:t>
            </a:r>
          </a:p>
        </p:txBody>
      </p:sp>
      <p:sp>
        <p:nvSpPr>
          <p:cNvPr id="98" name="文本框 97">
            <a:extLst>
              <a:ext uri="{FF2B5EF4-FFF2-40B4-BE49-F238E27FC236}">
                <a16:creationId xmlns:a16="http://schemas.microsoft.com/office/drawing/2014/main" id="{D627EBFD-B92A-4109-BB4F-4E029CEA98DF}"/>
              </a:ext>
            </a:extLst>
          </p:cNvPr>
          <p:cNvSpPr txBox="1"/>
          <p:nvPr/>
        </p:nvSpPr>
        <p:spPr>
          <a:xfrm>
            <a:off x="7575725" y="3489131"/>
            <a:ext cx="930567" cy="276999"/>
          </a:xfrm>
          <a:prstGeom prst="rect">
            <a:avLst/>
          </a:prstGeom>
          <a:noFill/>
          <a:ln>
            <a:solidFill>
              <a:schemeClr val="accent1"/>
            </a:solidFill>
          </a:ln>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外部机构</a:t>
            </a:r>
          </a:p>
        </p:txBody>
      </p:sp>
      <p:sp>
        <p:nvSpPr>
          <p:cNvPr id="99" name="椭圆 98">
            <a:extLst>
              <a:ext uri="{FF2B5EF4-FFF2-40B4-BE49-F238E27FC236}">
                <a16:creationId xmlns:a16="http://schemas.microsoft.com/office/drawing/2014/main" id="{6D6CEC16-F5F8-454E-8A45-AEEC84B52E0E}"/>
              </a:ext>
            </a:extLst>
          </p:cNvPr>
          <p:cNvSpPr/>
          <p:nvPr/>
        </p:nvSpPr>
        <p:spPr>
          <a:xfrm>
            <a:off x="6516847" y="4096254"/>
            <a:ext cx="2117755" cy="680661"/>
          </a:xfrm>
          <a:prstGeom prst="ellipse">
            <a:avLst/>
          </a:prstGeom>
          <a:ln>
            <a:solidFill>
              <a:schemeClr val="accent1"/>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数据采集流程</a:t>
            </a:r>
          </a:p>
        </p:txBody>
      </p:sp>
      <p:sp>
        <p:nvSpPr>
          <p:cNvPr id="100" name="箭头: 下 99">
            <a:extLst>
              <a:ext uri="{FF2B5EF4-FFF2-40B4-BE49-F238E27FC236}">
                <a16:creationId xmlns:a16="http://schemas.microsoft.com/office/drawing/2014/main" id="{783A7376-1590-4488-A524-CE9042CE4DB2}"/>
              </a:ext>
            </a:extLst>
          </p:cNvPr>
          <p:cNvSpPr/>
          <p:nvPr/>
        </p:nvSpPr>
        <p:spPr>
          <a:xfrm>
            <a:off x="6850898" y="3924496"/>
            <a:ext cx="241066" cy="1554152"/>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1" name="箭头: 下 100">
            <a:extLst>
              <a:ext uri="{FF2B5EF4-FFF2-40B4-BE49-F238E27FC236}">
                <a16:creationId xmlns:a16="http://schemas.microsoft.com/office/drawing/2014/main" id="{A97D9467-EA89-447F-AE66-E313C08F1DA3}"/>
              </a:ext>
            </a:extLst>
          </p:cNvPr>
          <p:cNvSpPr/>
          <p:nvPr/>
        </p:nvSpPr>
        <p:spPr>
          <a:xfrm>
            <a:off x="8041008" y="3924496"/>
            <a:ext cx="241066" cy="1554152"/>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88093471-CA31-4327-8990-5CAFB35C3D46}"/>
              </a:ext>
            </a:extLst>
          </p:cNvPr>
          <p:cNvSpPr/>
          <p:nvPr/>
        </p:nvSpPr>
        <p:spPr>
          <a:xfrm>
            <a:off x="6625700" y="5478649"/>
            <a:ext cx="1827957" cy="32595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金融业机构</a:t>
            </a:r>
          </a:p>
        </p:txBody>
      </p:sp>
      <p:sp>
        <p:nvSpPr>
          <p:cNvPr id="103" name="矩形 102">
            <a:extLst>
              <a:ext uri="{FF2B5EF4-FFF2-40B4-BE49-F238E27FC236}">
                <a16:creationId xmlns:a16="http://schemas.microsoft.com/office/drawing/2014/main" id="{9692998E-F016-4488-A144-FA3622C9424C}"/>
              </a:ext>
            </a:extLst>
          </p:cNvPr>
          <p:cNvSpPr/>
          <p:nvPr/>
        </p:nvSpPr>
        <p:spPr>
          <a:xfrm>
            <a:off x="9324253" y="3459378"/>
            <a:ext cx="1366051" cy="247923"/>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数据源</a:t>
            </a:r>
          </a:p>
        </p:txBody>
      </p:sp>
      <p:sp>
        <p:nvSpPr>
          <p:cNvPr id="104" name="箭头: 下 103">
            <a:extLst>
              <a:ext uri="{FF2B5EF4-FFF2-40B4-BE49-F238E27FC236}">
                <a16:creationId xmlns:a16="http://schemas.microsoft.com/office/drawing/2014/main" id="{69B93302-78C3-4456-B6AC-A607CFD382F5}"/>
              </a:ext>
            </a:extLst>
          </p:cNvPr>
          <p:cNvSpPr/>
          <p:nvPr/>
        </p:nvSpPr>
        <p:spPr>
          <a:xfrm>
            <a:off x="9903248" y="3706751"/>
            <a:ext cx="208061" cy="201104"/>
          </a:xfrm>
          <a:prstGeom prst="downArrow">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D1952E59-DD8B-4237-890C-3EA699513EF5}"/>
              </a:ext>
            </a:extLst>
          </p:cNvPr>
          <p:cNvSpPr/>
          <p:nvPr/>
        </p:nvSpPr>
        <p:spPr>
          <a:xfrm>
            <a:off x="9118315" y="3922482"/>
            <a:ext cx="1732035" cy="609071"/>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8FBB06DF-6AE3-4D18-A0E4-4593B2C5D507}"/>
              </a:ext>
            </a:extLst>
          </p:cNvPr>
          <p:cNvSpPr/>
          <p:nvPr/>
        </p:nvSpPr>
        <p:spPr>
          <a:xfrm>
            <a:off x="9166930" y="4242920"/>
            <a:ext cx="847179" cy="255987"/>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人工</a:t>
            </a:r>
            <a:endParaRPr lang="en-US" altLang="zh-CN" sz="800"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（填报、导入）</a:t>
            </a:r>
          </a:p>
        </p:txBody>
      </p:sp>
      <p:sp>
        <p:nvSpPr>
          <p:cNvPr id="107" name="矩形 106">
            <a:extLst>
              <a:ext uri="{FF2B5EF4-FFF2-40B4-BE49-F238E27FC236}">
                <a16:creationId xmlns:a16="http://schemas.microsoft.com/office/drawing/2014/main" id="{9779ECCC-27BF-4B6B-916E-65D102F0B507}"/>
              </a:ext>
            </a:extLst>
          </p:cNvPr>
          <p:cNvSpPr/>
          <p:nvPr/>
        </p:nvSpPr>
        <p:spPr>
          <a:xfrm>
            <a:off x="10054194" y="4242921"/>
            <a:ext cx="689683" cy="244960"/>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系统采集</a:t>
            </a:r>
            <a:endParaRPr lang="en-US" altLang="zh-CN" sz="800"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（自动）</a:t>
            </a:r>
          </a:p>
        </p:txBody>
      </p:sp>
      <p:sp>
        <p:nvSpPr>
          <p:cNvPr id="108" name="文本框 107">
            <a:extLst>
              <a:ext uri="{FF2B5EF4-FFF2-40B4-BE49-F238E27FC236}">
                <a16:creationId xmlns:a16="http://schemas.microsoft.com/office/drawing/2014/main" id="{B40443FB-4FF6-40AD-9AB6-4A780B95C67A}"/>
              </a:ext>
            </a:extLst>
          </p:cNvPr>
          <p:cNvSpPr txBox="1"/>
          <p:nvPr/>
        </p:nvSpPr>
        <p:spPr>
          <a:xfrm>
            <a:off x="9501040" y="3965879"/>
            <a:ext cx="1051275" cy="261610"/>
          </a:xfrm>
          <a:prstGeom prst="rect">
            <a:avLst/>
          </a:prstGeom>
          <a:noFill/>
          <a:ln>
            <a:solidFill>
              <a:schemeClr val="accent1"/>
            </a:solidFill>
          </a:ln>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采集方式选择</a:t>
            </a:r>
          </a:p>
        </p:txBody>
      </p:sp>
      <p:sp>
        <p:nvSpPr>
          <p:cNvPr id="109" name="矩形 108">
            <a:extLst>
              <a:ext uri="{FF2B5EF4-FFF2-40B4-BE49-F238E27FC236}">
                <a16:creationId xmlns:a16="http://schemas.microsoft.com/office/drawing/2014/main" id="{8D82D451-215F-4360-957E-631D0FACE2E4}"/>
              </a:ext>
            </a:extLst>
          </p:cNvPr>
          <p:cNvSpPr/>
          <p:nvPr/>
        </p:nvSpPr>
        <p:spPr>
          <a:xfrm>
            <a:off x="9118315" y="4676619"/>
            <a:ext cx="1732035" cy="609071"/>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EE98B889-B86E-4560-A0A4-6AA0D0FDF0B4}"/>
              </a:ext>
            </a:extLst>
          </p:cNvPr>
          <p:cNvSpPr/>
          <p:nvPr/>
        </p:nvSpPr>
        <p:spPr>
          <a:xfrm>
            <a:off x="9231116" y="5008665"/>
            <a:ext cx="797854" cy="249726"/>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清洗</a:t>
            </a:r>
            <a:endParaRPr lang="en-US" altLang="zh-CN" sz="800"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（去重、校验）</a:t>
            </a:r>
          </a:p>
        </p:txBody>
      </p:sp>
      <p:sp>
        <p:nvSpPr>
          <p:cNvPr id="111" name="矩形 110">
            <a:extLst>
              <a:ext uri="{FF2B5EF4-FFF2-40B4-BE49-F238E27FC236}">
                <a16:creationId xmlns:a16="http://schemas.microsoft.com/office/drawing/2014/main" id="{379B2EE0-D445-464C-8BF7-FE7F9C18851A}"/>
              </a:ext>
            </a:extLst>
          </p:cNvPr>
          <p:cNvSpPr/>
          <p:nvPr/>
        </p:nvSpPr>
        <p:spPr>
          <a:xfrm>
            <a:off x="10069055" y="5008665"/>
            <a:ext cx="674822" cy="249726"/>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rPr>
              <a:t>转化</a:t>
            </a:r>
            <a:endParaRPr lang="en-US" altLang="zh-CN" sz="800"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（标准化）</a:t>
            </a:r>
          </a:p>
        </p:txBody>
      </p:sp>
      <p:sp>
        <p:nvSpPr>
          <p:cNvPr id="112" name="文本框 111">
            <a:extLst>
              <a:ext uri="{FF2B5EF4-FFF2-40B4-BE49-F238E27FC236}">
                <a16:creationId xmlns:a16="http://schemas.microsoft.com/office/drawing/2014/main" id="{7418EC65-D5EF-4880-B3D5-5B2E29998E5D}"/>
              </a:ext>
            </a:extLst>
          </p:cNvPr>
          <p:cNvSpPr txBox="1"/>
          <p:nvPr/>
        </p:nvSpPr>
        <p:spPr>
          <a:xfrm>
            <a:off x="9424348" y="4734933"/>
            <a:ext cx="1258634" cy="246221"/>
          </a:xfrm>
          <a:prstGeom prst="rect">
            <a:avLst/>
          </a:prstGeom>
          <a:noFill/>
          <a:ln>
            <a:solidFill>
              <a:schemeClr val="accent1"/>
            </a:solidFill>
          </a:ln>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数据采集急预处理</a:t>
            </a:r>
          </a:p>
        </p:txBody>
      </p:sp>
      <p:sp>
        <p:nvSpPr>
          <p:cNvPr id="113" name="箭头: 下 112">
            <a:extLst>
              <a:ext uri="{FF2B5EF4-FFF2-40B4-BE49-F238E27FC236}">
                <a16:creationId xmlns:a16="http://schemas.microsoft.com/office/drawing/2014/main" id="{871A9566-A12B-4522-82C2-4A178D4D1929}"/>
              </a:ext>
            </a:extLst>
          </p:cNvPr>
          <p:cNvSpPr/>
          <p:nvPr/>
        </p:nvSpPr>
        <p:spPr>
          <a:xfrm>
            <a:off x="9910678" y="4527598"/>
            <a:ext cx="208061" cy="201104"/>
          </a:xfrm>
          <a:prstGeom prst="downArrow">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4" name="箭头: 下 113">
            <a:extLst>
              <a:ext uri="{FF2B5EF4-FFF2-40B4-BE49-F238E27FC236}">
                <a16:creationId xmlns:a16="http://schemas.microsoft.com/office/drawing/2014/main" id="{3983B1F4-C822-447D-9710-55FE7AC3ED38}"/>
              </a:ext>
            </a:extLst>
          </p:cNvPr>
          <p:cNvSpPr/>
          <p:nvPr/>
        </p:nvSpPr>
        <p:spPr>
          <a:xfrm>
            <a:off x="9924939" y="5298628"/>
            <a:ext cx="208061" cy="201104"/>
          </a:xfrm>
          <a:prstGeom prst="downArrow">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5" name="矩形 114">
            <a:extLst>
              <a:ext uri="{FF2B5EF4-FFF2-40B4-BE49-F238E27FC236}">
                <a16:creationId xmlns:a16="http://schemas.microsoft.com/office/drawing/2014/main" id="{E6A4A84A-728C-4D73-8BC0-6671F66FDE56}"/>
              </a:ext>
            </a:extLst>
          </p:cNvPr>
          <p:cNvSpPr/>
          <p:nvPr/>
        </p:nvSpPr>
        <p:spPr>
          <a:xfrm>
            <a:off x="9363957" y="5525580"/>
            <a:ext cx="1366051" cy="247923"/>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数据存储</a:t>
            </a:r>
          </a:p>
        </p:txBody>
      </p:sp>
      <p:sp>
        <p:nvSpPr>
          <p:cNvPr id="116" name="文本框 115">
            <a:extLst>
              <a:ext uri="{FF2B5EF4-FFF2-40B4-BE49-F238E27FC236}">
                <a16:creationId xmlns:a16="http://schemas.microsoft.com/office/drawing/2014/main" id="{E3768853-A295-461D-B422-FBD2C7812BEB}"/>
              </a:ext>
            </a:extLst>
          </p:cNvPr>
          <p:cNvSpPr txBox="1"/>
          <p:nvPr/>
        </p:nvSpPr>
        <p:spPr>
          <a:xfrm>
            <a:off x="10927059" y="3459378"/>
            <a:ext cx="369332" cy="2314125"/>
          </a:xfrm>
          <a:prstGeom prst="rect">
            <a:avLst/>
          </a:prstGeom>
          <a:noFill/>
          <a:ln>
            <a:solidFill>
              <a:schemeClr val="accent1"/>
            </a:solidFill>
          </a:ln>
        </p:spPr>
        <p:txBody>
          <a:bodyPr vert="eaVert" wrap="square" rtlCol="0">
            <a:spAutoFit/>
          </a:bodyPr>
          <a:lstStyle/>
          <a:p>
            <a:pPr algn="ctr"/>
            <a:r>
              <a:rPr lang="zh-CN" altLang="en-US" sz="1200" dirty="0">
                <a:latin typeface="微软雅黑" panose="020B0503020204020204" pitchFamily="34" charset="-122"/>
                <a:ea typeface="微软雅黑" panose="020B0503020204020204" pitchFamily="34" charset="-122"/>
              </a:rPr>
              <a:t>数据采集安全监控</a:t>
            </a:r>
          </a:p>
        </p:txBody>
      </p:sp>
      <p:sp>
        <p:nvSpPr>
          <p:cNvPr id="117" name="箭头: 右 116">
            <a:extLst>
              <a:ext uri="{FF2B5EF4-FFF2-40B4-BE49-F238E27FC236}">
                <a16:creationId xmlns:a16="http://schemas.microsoft.com/office/drawing/2014/main" id="{C28CA09E-918A-4BA1-BEA1-1F348F5C47A1}"/>
              </a:ext>
            </a:extLst>
          </p:cNvPr>
          <p:cNvSpPr/>
          <p:nvPr/>
        </p:nvSpPr>
        <p:spPr>
          <a:xfrm>
            <a:off x="8563482" y="4596801"/>
            <a:ext cx="376280" cy="255248"/>
          </a:xfrm>
          <a:prstGeom prst="rightArrow">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8" name="文本框 117">
            <a:extLst>
              <a:ext uri="{FF2B5EF4-FFF2-40B4-BE49-F238E27FC236}">
                <a16:creationId xmlns:a16="http://schemas.microsoft.com/office/drawing/2014/main" id="{5A92B6A9-4D76-45EC-8F8D-91BBF7B6E861}"/>
              </a:ext>
            </a:extLst>
          </p:cNvPr>
          <p:cNvSpPr txBox="1"/>
          <p:nvPr/>
        </p:nvSpPr>
        <p:spPr>
          <a:xfrm>
            <a:off x="6450441" y="1935987"/>
            <a:ext cx="461665" cy="1348888"/>
          </a:xfrm>
          <a:prstGeom prst="rect">
            <a:avLst/>
          </a:prstGeom>
          <a:noFill/>
        </p:spPr>
        <p:txBody>
          <a:bodyPr vert="eaVert"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技术措施</a:t>
            </a:r>
          </a:p>
        </p:txBody>
      </p:sp>
      <p:sp>
        <p:nvSpPr>
          <p:cNvPr id="55" name="Title 1">
            <a:extLst>
              <a:ext uri="{FF2B5EF4-FFF2-40B4-BE49-F238E27FC236}">
                <a16:creationId xmlns:a16="http://schemas.microsoft.com/office/drawing/2014/main" id="{F33A54D5-5521-4D18-BC2F-45F1B0B29363}"/>
              </a:ext>
            </a:extLst>
          </p:cNvPr>
          <p:cNvSpPr txBox="1">
            <a:spLocks/>
          </p:cNvSpPr>
          <p:nvPr/>
        </p:nvSpPr>
        <p:spPr>
          <a:xfrm>
            <a:off x="374114" y="1016150"/>
            <a:ext cx="11430000" cy="685541"/>
          </a:xfrm>
          <a:prstGeom prst="rect">
            <a:avLst/>
          </a:prstGeom>
        </p:spPr>
        <p:txBody>
          <a:bodyPr vert="horz" lIns="0" tIns="0" rIns="0" bIns="0" rtlCol="0" anchor="t">
            <a:noAutofit/>
          </a:bodyPr>
          <a:lstStyle>
            <a:lvl1pPr algn="l" defTabSz="914363" rtl="0" eaLnBrk="1" latinLnBrk="0" hangingPunct="1">
              <a:lnSpc>
                <a:spcPct val="90000"/>
              </a:lnSpc>
              <a:spcBef>
                <a:spcPct val="0"/>
              </a:spcBef>
              <a:buNone/>
              <a:defRPr lang="en-US" sz="1500" b="0" i="0" kern="1200" dirty="0">
                <a:solidFill>
                  <a:schemeClr val="bg2"/>
                </a:solidFill>
                <a:latin typeface="微软雅黑" panose="020B0503020204020204" pitchFamily="34" charset="-122"/>
                <a:ea typeface="微软雅黑" panose="020B0503020204020204" pitchFamily="34" charset="-122"/>
                <a:cs typeface="IBM Plex Sans" charset="0"/>
              </a:defRPr>
            </a:lvl1pPr>
          </a:lstStyle>
          <a:p>
            <a:pPr marL="0" marR="0" lvl="0" indent="0" algn="l" defTabSz="1097104" rtl="0" eaLnBrk="1" fontAlgn="auto" latinLnBrk="0" hangingPunct="1">
              <a:lnSpc>
                <a:spcPct val="130000"/>
              </a:lnSpc>
              <a:spcBef>
                <a:spcPct val="0"/>
              </a:spcBef>
              <a:spcAft>
                <a:spcPts val="0"/>
              </a:spcAft>
              <a:buClrTx/>
              <a:buSzTx/>
              <a:buFontTx/>
              <a:buNone/>
              <a:tabLst/>
              <a:defRPr/>
            </a:pPr>
            <a:r>
              <a:rPr kumimoji="0" lang="zh-CN" altLang="en-US" sz="1500" b="0" i="0" u="none" strike="noStrike" kern="1200" cap="none" spc="0" normalizeH="0" baseline="0" noProof="0" dirty="0">
                <a:ln>
                  <a:noFill/>
                </a:ln>
                <a:solidFill>
                  <a:srgbClr val="000000"/>
                </a:solidFill>
                <a:effectLst/>
                <a:uLnTx/>
                <a:uFillTx/>
              </a:rPr>
              <a:t>数据采集过程实现数据的采集与提取、转换与标准化、信息上传，并提供内置安全审计与监管等辅助工具。数据采集过程存在数据泄露、数据源伪造、特权账户滥用、数据篡改等安全。</a:t>
            </a:r>
          </a:p>
        </p:txBody>
      </p:sp>
    </p:spTree>
    <p:extLst>
      <p:ext uri="{BB962C8B-B14F-4D97-AF65-F5344CB8AC3E}">
        <p14:creationId xmlns:p14="http://schemas.microsoft.com/office/powerpoint/2010/main" val="369320981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数据生命周期安全防护</a:t>
            </a:r>
            <a:r>
              <a:rPr lang="en-US" altLang="zh-CN" dirty="0"/>
              <a:t>-</a:t>
            </a:r>
            <a:r>
              <a:rPr lang="zh-CN" altLang="en-US" dirty="0"/>
              <a:t>数据传输</a:t>
            </a:r>
          </a:p>
        </p:txBody>
      </p:sp>
      <p:pic>
        <p:nvPicPr>
          <p:cNvPr id="10" name="图片 9">
            <a:extLst>
              <a:ext uri="{FF2B5EF4-FFF2-40B4-BE49-F238E27FC236}">
                <a16:creationId xmlns:a16="http://schemas.microsoft.com/office/drawing/2014/main" id="{0797A81B-722F-405F-94F9-38E5648CA698}"/>
              </a:ext>
            </a:extLst>
          </p:cNvPr>
          <p:cNvPicPr>
            <a:picLocks noChangeAspect="1"/>
          </p:cNvPicPr>
          <p:nvPr/>
        </p:nvPicPr>
        <p:blipFill>
          <a:blip r:embed="rId2" cstate="print">
            <a:duotone>
              <a:prstClr val="black"/>
              <a:srgbClr val="0F6DFF">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1598" y="2617000"/>
            <a:ext cx="431989" cy="431989"/>
          </a:xfrm>
          <a:prstGeom prst="rect">
            <a:avLst/>
          </a:prstGeom>
        </p:spPr>
      </p:pic>
      <p:cxnSp>
        <p:nvCxnSpPr>
          <p:cNvPr id="12" name="直线箭头连接符 30">
            <a:extLst>
              <a:ext uri="{FF2B5EF4-FFF2-40B4-BE49-F238E27FC236}">
                <a16:creationId xmlns:a16="http://schemas.microsoft.com/office/drawing/2014/main" id="{DDCE9AB9-042C-4B31-B824-80E69153A6A0}"/>
              </a:ext>
            </a:extLst>
          </p:cNvPr>
          <p:cNvCxnSpPr/>
          <p:nvPr/>
        </p:nvCxnSpPr>
        <p:spPr>
          <a:xfrm>
            <a:off x="1938020" y="3083010"/>
            <a:ext cx="719804" cy="0"/>
          </a:xfrm>
          <a:prstGeom prst="straightConnector1">
            <a:avLst/>
          </a:prstGeom>
          <a:noFill/>
          <a:ln w="127000" cap="flat" cmpd="sng" algn="ctr">
            <a:solidFill>
              <a:srgbClr val="0F6DFF">
                <a:lumMod val="60000"/>
                <a:lumOff val="40000"/>
              </a:srgbClr>
            </a:solidFill>
            <a:prstDash val="solid"/>
            <a:round/>
            <a:headEnd type="triangle" w="sm" len="sm"/>
            <a:tailEnd type="triangle" w="sm" len="sm"/>
          </a:ln>
          <a:effectLst/>
        </p:spPr>
      </p:cxnSp>
      <p:pic>
        <p:nvPicPr>
          <p:cNvPr id="14" name="图片 13">
            <a:extLst>
              <a:ext uri="{FF2B5EF4-FFF2-40B4-BE49-F238E27FC236}">
                <a16:creationId xmlns:a16="http://schemas.microsoft.com/office/drawing/2014/main" id="{646C15E5-F311-4EE4-AB30-CC9CCDD8FE84}"/>
              </a:ext>
            </a:extLst>
          </p:cNvPr>
          <p:cNvPicPr>
            <a:picLocks noChangeAspect="1"/>
          </p:cNvPicPr>
          <p:nvPr/>
        </p:nvPicPr>
        <p:blipFill>
          <a:blip r:embed="rId4" cstate="print">
            <a:duotone>
              <a:prstClr val="black"/>
              <a:srgbClr val="0F6DFF">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4096" y="2767058"/>
            <a:ext cx="575984" cy="575984"/>
          </a:xfrm>
          <a:prstGeom prst="rect">
            <a:avLst/>
          </a:prstGeom>
          <a:solidFill>
            <a:srgbClr val="FFFFFF"/>
          </a:solidFill>
        </p:spPr>
      </p:pic>
      <p:sp>
        <p:nvSpPr>
          <p:cNvPr id="15" name="文本框 14">
            <a:extLst>
              <a:ext uri="{FF2B5EF4-FFF2-40B4-BE49-F238E27FC236}">
                <a16:creationId xmlns:a16="http://schemas.microsoft.com/office/drawing/2014/main" id="{7584B93D-A39A-479A-B64F-5853B56E97C8}"/>
              </a:ext>
            </a:extLst>
          </p:cNvPr>
          <p:cNvSpPr txBox="1"/>
          <p:nvPr/>
        </p:nvSpPr>
        <p:spPr>
          <a:xfrm>
            <a:off x="1807296" y="3462696"/>
            <a:ext cx="3640728" cy="461665"/>
          </a:xfrm>
          <a:prstGeom prst="rect">
            <a:avLst/>
          </a:prstGeom>
          <a:noFill/>
        </p:spPr>
        <p:txBody>
          <a:bodyPr wrap="square" rtlCol="0">
            <a:spAutoFit/>
          </a:bodyPr>
          <a:lstStyle/>
          <a:p>
            <a:pPr algn="ctr"/>
            <a:r>
              <a:rPr lang="zh-CN"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确保数据传输网络的安全性：使用安全技术和设备、网域隔离和访问控制、终端访问控制</a:t>
            </a:r>
            <a:endParaRPr kumimoji="1" lang="zh-CN" altLang="en-US" sz="1200" i="1" dirty="0">
              <a:solidFill>
                <a:srgbClr val="000000"/>
              </a:solidFill>
              <a:latin typeface="微软雅黑" panose="020B0503020204020204" pitchFamily="34" charset="-122"/>
              <a:ea typeface="微软雅黑" panose="020B0503020204020204" pitchFamily="34" charset="-122"/>
              <a:cs typeface="Microsoft YaHei" charset="0"/>
              <a:sym typeface="Helvetica Neue"/>
            </a:endParaRPr>
          </a:p>
        </p:txBody>
      </p:sp>
      <p:pic>
        <p:nvPicPr>
          <p:cNvPr id="17" name="图片 16">
            <a:extLst>
              <a:ext uri="{FF2B5EF4-FFF2-40B4-BE49-F238E27FC236}">
                <a16:creationId xmlns:a16="http://schemas.microsoft.com/office/drawing/2014/main" id="{12914608-0F2A-4789-9F2E-35391C75D9D9}"/>
              </a:ext>
            </a:extLst>
          </p:cNvPr>
          <p:cNvPicPr>
            <a:picLocks noChangeAspect="1"/>
          </p:cNvPicPr>
          <p:nvPr/>
        </p:nvPicPr>
        <p:blipFill>
          <a:blip r:embed="rId6" cstate="print">
            <a:duotone>
              <a:prstClr val="black"/>
              <a:srgbClr val="0F6DFF">
                <a:tint val="45000"/>
                <a:satMod val="400000"/>
              </a:srgbClr>
            </a:duotone>
            <a:extLst>
              <a:ext uri="{BEBA8EAE-BF5A-486C-A8C5-ECC9F3942E4B}">
                <a14:imgProps xmlns:a14="http://schemas.microsoft.com/office/drawing/2010/main">
                  <a14:imgLayer r:embed="rId7">
                    <a14:imgEffect>
                      <a14:colorTemperature colorTemp="6592"/>
                    </a14:imgEffect>
                    <a14:imgEffect>
                      <a14:saturation sat="17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351561" y="2793792"/>
            <a:ext cx="611983" cy="613211"/>
          </a:xfrm>
          <a:prstGeom prst="rect">
            <a:avLst/>
          </a:prstGeom>
        </p:spPr>
      </p:pic>
      <p:pic>
        <p:nvPicPr>
          <p:cNvPr id="19" name="图片 18">
            <a:extLst>
              <a:ext uri="{FF2B5EF4-FFF2-40B4-BE49-F238E27FC236}">
                <a16:creationId xmlns:a16="http://schemas.microsoft.com/office/drawing/2014/main" id="{52FF73C9-D365-4D08-A43B-34D52F0EB35F}"/>
              </a:ext>
            </a:extLst>
          </p:cNvPr>
          <p:cNvPicPr>
            <a:picLocks noChangeAspect="1"/>
          </p:cNvPicPr>
          <p:nvPr/>
        </p:nvPicPr>
        <p:blipFill>
          <a:blip r:embed="rId8" cstate="print">
            <a:duotone>
              <a:prstClr val="black"/>
              <a:srgbClr val="0F6DFF">
                <a:tint val="45000"/>
                <a:satMod val="400000"/>
              </a:srgbClr>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320" y="2759020"/>
            <a:ext cx="647983" cy="647983"/>
          </a:xfrm>
          <a:prstGeom prst="rect">
            <a:avLst/>
          </a:prstGeom>
        </p:spPr>
      </p:pic>
      <p:sp>
        <p:nvSpPr>
          <p:cNvPr id="20" name="文本框 19">
            <a:extLst>
              <a:ext uri="{FF2B5EF4-FFF2-40B4-BE49-F238E27FC236}">
                <a16:creationId xmlns:a16="http://schemas.microsoft.com/office/drawing/2014/main" id="{39E670F0-15ED-422D-9137-798472E1B2B4}"/>
              </a:ext>
            </a:extLst>
          </p:cNvPr>
          <p:cNvSpPr txBox="1"/>
          <p:nvPr/>
        </p:nvSpPr>
        <p:spPr>
          <a:xfrm>
            <a:off x="5347672" y="3476774"/>
            <a:ext cx="1562923" cy="1200329"/>
          </a:xfrm>
          <a:prstGeom prst="rect">
            <a:avLst/>
          </a:prstGeom>
          <a:noFill/>
        </p:spPr>
        <p:txBody>
          <a:bodyPr wrap="square" rtlCol="0">
            <a:spAutoFit/>
          </a:bodyPr>
          <a:lstStyle/>
          <a:p>
            <a:pPr algn="ctr"/>
            <a:r>
              <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SSID</a:t>
            </a: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规范命名：防止信息泄露、禁止使用缺省的</a:t>
            </a:r>
            <a:r>
              <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 SSID</a:t>
            </a: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、生产环境应禁</a:t>
            </a:r>
            <a:r>
              <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SSID </a:t>
            </a: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广播</a:t>
            </a:r>
          </a:p>
          <a:p>
            <a:pPr algn="ctr"/>
            <a:endParaRPr kumimoji="1" lang="zh-CN" altLang="en-US" sz="1200" i="1" dirty="0">
              <a:solidFill>
                <a:srgbClr val="000000"/>
              </a:solidFill>
              <a:latin typeface="微软雅黑" panose="020B0503020204020204" pitchFamily="34" charset="-122"/>
              <a:ea typeface="微软雅黑" panose="020B0503020204020204" pitchFamily="34" charset="-122"/>
              <a:cs typeface="Microsoft YaHei" charset="0"/>
              <a:sym typeface="Helvetica Neue"/>
            </a:endParaRPr>
          </a:p>
        </p:txBody>
      </p:sp>
      <p:cxnSp>
        <p:nvCxnSpPr>
          <p:cNvPr id="21" name="直线箭头连接符 39">
            <a:extLst>
              <a:ext uri="{FF2B5EF4-FFF2-40B4-BE49-F238E27FC236}">
                <a16:creationId xmlns:a16="http://schemas.microsoft.com/office/drawing/2014/main" id="{150C8F47-70D6-448E-A400-21DA02DE831B}"/>
              </a:ext>
            </a:extLst>
          </p:cNvPr>
          <p:cNvCxnSpPr>
            <a:cxnSpLocks/>
          </p:cNvCxnSpPr>
          <p:nvPr/>
        </p:nvCxnSpPr>
        <p:spPr>
          <a:xfrm flipH="1">
            <a:off x="5664614" y="4292621"/>
            <a:ext cx="399614" cy="627108"/>
          </a:xfrm>
          <a:prstGeom prst="straightConnector1">
            <a:avLst/>
          </a:prstGeom>
          <a:noFill/>
          <a:ln w="127000" cap="flat" cmpd="sng" algn="ctr">
            <a:solidFill>
              <a:srgbClr val="0F6DFF">
                <a:lumMod val="60000"/>
                <a:lumOff val="40000"/>
              </a:srgbClr>
            </a:solidFill>
            <a:prstDash val="solid"/>
            <a:round/>
            <a:headEnd type="triangle" w="sm" len="sm"/>
            <a:tailEnd type="triangle" w="sm" len="sm"/>
          </a:ln>
          <a:effectLst/>
        </p:spPr>
      </p:cxnSp>
      <p:sp>
        <p:nvSpPr>
          <p:cNvPr id="30" name="文本框 29">
            <a:extLst>
              <a:ext uri="{FF2B5EF4-FFF2-40B4-BE49-F238E27FC236}">
                <a16:creationId xmlns:a16="http://schemas.microsoft.com/office/drawing/2014/main" id="{278AE173-A4ED-40B0-AB82-7B96096CB94F}"/>
              </a:ext>
            </a:extLst>
          </p:cNvPr>
          <p:cNvSpPr txBox="1"/>
          <p:nvPr/>
        </p:nvSpPr>
        <p:spPr>
          <a:xfrm>
            <a:off x="4183260" y="4637657"/>
            <a:ext cx="1261884" cy="307777"/>
          </a:xfrm>
          <a:prstGeom prst="rect">
            <a:avLst/>
          </a:prstGeom>
          <a:noFill/>
        </p:spPr>
        <p:txBody>
          <a:bodyPr wrap="none" rtlCol="0">
            <a:spAutoFit/>
          </a:bodyPr>
          <a:lstStyle/>
          <a:p>
            <a:pPr algn="ctr"/>
            <a:r>
              <a:rPr kumimoji="1" lang="zh-CN" altLang="en-US" sz="1400" b="1" dirty="0">
                <a:solidFill>
                  <a:srgbClr val="000000"/>
                </a:solidFill>
                <a:latin typeface="微软雅黑" panose="020B0503020204020204" pitchFamily="34" charset="-122"/>
                <a:ea typeface="微软雅黑" panose="020B0503020204020204" pitchFamily="34" charset="-122"/>
                <a:cs typeface="Microsoft YaHei" charset="0"/>
                <a:sym typeface="Helvetica Neue"/>
              </a:rPr>
              <a:t>内部数据传输</a:t>
            </a:r>
          </a:p>
        </p:txBody>
      </p:sp>
      <p:cxnSp>
        <p:nvCxnSpPr>
          <p:cNvPr id="31" name="直线箭头连接符 50">
            <a:extLst>
              <a:ext uri="{FF2B5EF4-FFF2-40B4-BE49-F238E27FC236}">
                <a16:creationId xmlns:a16="http://schemas.microsoft.com/office/drawing/2014/main" id="{8F664AAF-9837-4159-A886-18B99B729562}"/>
              </a:ext>
            </a:extLst>
          </p:cNvPr>
          <p:cNvCxnSpPr/>
          <p:nvPr/>
        </p:nvCxnSpPr>
        <p:spPr>
          <a:xfrm>
            <a:off x="7572023" y="3160595"/>
            <a:ext cx="747628" cy="0"/>
          </a:xfrm>
          <a:prstGeom prst="straightConnector1">
            <a:avLst/>
          </a:prstGeom>
          <a:noFill/>
          <a:ln w="127000" cap="flat" cmpd="sng" algn="ctr">
            <a:solidFill>
              <a:srgbClr val="0F6DFF"/>
            </a:solidFill>
            <a:prstDash val="solid"/>
            <a:round/>
            <a:headEnd type="triangle" w="sm" len="sm"/>
            <a:tailEnd type="triangle" w="sm" len="sm"/>
          </a:ln>
          <a:effectLst/>
        </p:spPr>
      </p:cxnSp>
      <p:cxnSp>
        <p:nvCxnSpPr>
          <p:cNvPr id="32" name="直线箭头连接符 52">
            <a:extLst>
              <a:ext uri="{FF2B5EF4-FFF2-40B4-BE49-F238E27FC236}">
                <a16:creationId xmlns:a16="http://schemas.microsoft.com/office/drawing/2014/main" id="{15CF8274-1A83-48D2-BF03-0477DA3337E3}"/>
              </a:ext>
            </a:extLst>
          </p:cNvPr>
          <p:cNvCxnSpPr/>
          <p:nvPr/>
        </p:nvCxnSpPr>
        <p:spPr>
          <a:xfrm flipV="1">
            <a:off x="9162459" y="2637123"/>
            <a:ext cx="570125" cy="523472"/>
          </a:xfrm>
          <a:prstGeom prst="straightConnector1">
            <a:avLst/>
          </a:prstGeom>
          <a:noFill/>
          <a:ln w="127000" cap="flat" cmpd="sng" algn="ctr">
            <a:solidFill>
              <a:srgbClr val="0F6DFF"/>
            </a:solidFill>
            <a:prstDash val="solid"/>
            <a:round/>
            <a:headEnd type="triangle" w="sm" len="sm"/>
            <a:tailEnd type="triangle" w="sm" len="sm"/>
          </a:ln>
          <a:effectLst/>
        </p:spPr>
      </p:cxnSp>
      <p:grpSp>
        <p:nvGrpSpPr>
          <p:cNvPr id="33" name="组 107">
            <a:extLst>
              <a:ext uri="{FF2B5EF4-FFF2-40B4-BE49-F238E27FC236}">
                <a16:creationId xmlns:a16="http://schemas.microsoft.com/office/drawing/2014/main" id="{A44470E0-0DED-4A58-A698-11D9DB7F742B}"/>
              </a:ext>
            </a:extLst>
          </p:cNvPr>
          <p:cNvGrpSpPr/>
          <p:nvPr/>
        </p:nvGrpSpPr>
        <p:grpSpPr>
          <a:xfrm>
            <a:off x="8916152" y="1337295"/>
            <a:ext cx="2034267" cy="1218709"/>
            <a:chOff x="7345606" y="980728"/>
            <a:chExt cx="1853568" cy="1131004"/>
          </a:xfrm>
        </p:grpSpPr>
        <p:pic>
          <p:nvPicPr>
            <p:cNvPr id="34" name="图片 33">
              <a:extLst>
                <a:ext uri="{FF2B5EF4-FFF2-40B4-BE49-F238E27FC236}">
                  <a16:creationId xmlns:a16="http://schemas.microsoft.com/office/drawing/2014/main" id="{FCCF08E6-E90D-44F0-801A-9CC493469FF8}"/>
                </a:ext>
              </a:extLst>
            </p:cNvPr>
            <p:cNvPicPr>
              <a:picLocks noChangeAspect="1"/>
            </p:cNvPicPr>
            <p:nvPr/>
          </p:nvPicPr>
          <p:blipFill>
            <a:blip r:embed="rId10" cstate="print">
              <a:duotone>
                <a:prstClr val="black"/>
                <a:srgbClr val="0F6DFF">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58578" y="1109436"/>
              <a:ext cx="636826" cy="444157"/>
            </a:xfrm>
            <a:prstGeom prst="rect">
              <a:avLst/>
            </a:prstGeom>
          </p:spPr>
        </p:pic>
        <p:pic>
          <p:nvPicPr>
            <p:cNvPr id="35" name="图片 34">
              <a:extLst>
                <a:ext uri="{FF2B5EF4-FFF2-40B4-BE49-F238E27FC236}">
                  <a16:creationId xmlns:a16="http://schemas.microsoft.com/office/drawing/2014/main" id="{9BE4A39E-7BD7-41BC-B57B-F89C0BFF23D4}"/>
                </a:ext>
              </a:extLst>
            </p:cNvPr>
            <p:cNvPicPr>
              <a:picLocks noChangeAspect="1"/>
            </p:cNvPicPr>
            <p:nvPr/>
          </p:nvPicPr>
          <p:blipFill>
            <a:blip r:embed="rId12" cstate="print">
              <a:duotone>
                <a:prstClr val="black"/>
                <a:srgbClr val="0F6DFF">
                  <a:tint val="45000"/>
                  <a:satMod val="400000"/>
                </a:srgb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15852" y="1103619"/>
              <a:ext cx="393192" cy="468000"/>
            </a:xfrm>
            <a:prstGeom prst="rect">
              <a:avLst/>
            </a:prstGeom>
          </p:spPr>
        </p:pic>
        <p:sp>
          <p:nvSpPr>
            <p:cNvPr id="38" name="圆角矩形 32">
              <a:extLst>
                <a:ext uri="{FF2B5EF4-FFF2-40B4-BE49-F238E27FC236}">
                  <a16:creationId xmlns:a16="http://schemas.microsoft.com/office/drawing/2014/main" id="{D273F0E0-CCA2-437D-B5BA-0582B9B9B2D4}"/>
                </a:ext>
              </a:extLst>
            </p:cNvPr>
            <p:cNvSpPr/>
            <p:nvPr/>
          </p:nvSpPr>
          <p:spPr>
            <a:xfrm>
              <a:off x="7345606" y="980728"/>
              <a:ext cx="1853568" cy="1131004"/>
            </a:xfrm>
            <a:prstGeom prst="roundRect">
              <a:avLst>
                <a:gd name="adj" fmla="val 4893"/>
              </a:avLst>
            </a:prstGeom>
            <a:noFill/>
            <a:ln w="6350" cap="flat" cmpd="sng" algn="ctr">
              <a:solidFill>
                <a:srgbClr val="0F6DFF"/>
              </a:solidFill>
              <a:prstDash val="dash"/>
              <a:miter lim="800000"/>
            </a:ln>
            <a:effectLst/>
          </p:spPr>
          <p:txBody>
            <a:bodyPr rtlCol="0" anchor="ctr"/>
            <a:lstStyle/>
            <a:p>
              <a:pPr marL="0" marR="0" lvl="0" indent="0" defTabSz="914400" eaLnBrk="1" fontAlgn="auto" latinLnBrk="0" hangingPunct="1">
                <a:lnSpc>
                  <a:spcPct val="130000"/>
                </a:lnSpc>
                <a:spcBef>
                  <a:spcPts val="0"/>
                </a:spcBef>
                <a:spcAft>
                  <a:spcPts val="0"/>
                </a:spcAft>
                <a:buClrTx/>
                <a:buSzTx/>
                <a:buFontTx/>
                <a:buNone/>
                <a:tabLst/>
                <a:defRPr/>
              </a:pPr>
              <a:endParaRPr kumimoji="1"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icrosoft YaHei Light" charset="-122"/>
                <a:sym typeface="Helvetica Neue"/>
              </a:endParaRPr>
            </a:p>
          </p:txBody>
        </p:sp>
      </p:grpSp>
      <p:cxnSp>
        <p:nvCxnSpPr>
          <p:cNvPr id="39" name="直线箭头连接符 60">
            <a:extLst>
              <a:ext uri="{FF2B5EF4-FFF2-40B4-BE49-F238E27FC236}">
                <a16:creationId xmlns:a16="http://schemas.microsoft.com/office/drawing/2014/main" id="{50D60BA9-A5FE-459B-B440-F3A1E9CC469C}"/>
              </a:ext>
            </a:extLst>
          </p:cNvPr>
          <p:cNvCxnSpPr/>
          <p:nvPr/>
        </p:nvCxnSpPr>
        <p:spPr>
          <a:xfrm>
            <a:off x="9012684" y="3758051"/>
            <a:ext cx="811657" cy="30789"/>
          </a:xfrm>
          <a:prstGeom prst="straightConnector1">
            <a:avLst/>
          </a:prstGeom>
          <a:noFill/>
          <a:ln w="127000" cap="flat" cmpd="sng" algn="ctr">
            <a:solidFill>
              <a:srgbClr val="0F6DFF"/>
            </a:solidFill>
            <a:prstDash val="solid"/>
            <a:round/>
            <a:headEnd type="triangle" w="sm" len="sm"/>
            <a:tailEnd type="triangle" w="sm" len="sm"/>
          </a:ln>
          <a:effectLst/>
        </p:spPr>
      </p:cxnSp>
      <p:sp>
        <p:nvSpPr>
          <p:cNvPr id="44" name="圆角矩形 38">
            <a:extLst>
              <a:ext uri="{FF2B5EF4-FFF2-40B4-BE49-F238E27FC236}">
                <a16:creationId xmlns:a16="http://schemas.microsoft.com/office/drawing/2014/main" id="{4C0DB350-BC08-44A3-98AC-7A7182D1C74A}"/>
              </a:ext>
            </a:extLst>
          </p:cNvPr>
          <p:cNvSpPr/>
          <p:nvPr/>
        </p:nvSpPr>
        <p:spPr>
          <a:xfrm>
            <a:off x="9915130" y="3279066"/>
            <a:ext cx="1853517" cy="960491"/>
          </a:xfrm>
          <a:prstGeom prst="roundRect">
            <a:avLst>
              <a:gd name="adj" fmla="val 4893"/>
            </a:avLst>
          </a:prstGeom>
          <a:noFill/>
          <a:ln w="6350" cap="flat" cmpd="sng" algn="ctr">
            <a:solidFill>
              <a:srgbClr val="0F6DFF"/>
            </a:solidFill>
            <a:prstDash val="dash"/>
            <a:miter lim="800000"/>
          </a:ln>
          <a:effectLst/>
        </p:spPr>
        <p:txBody>
          <a:bodyPr rtlCol="0" anchor="ctr"/>
          <a:lstStyle/>
          <a:p>
            <a:pPr marL="0" marR="0" lvl="0" indent="0" defTabSz="914400" eaLnBrk="1" fontAlgn="auto" latinLnBrk="0" hangingPunct="1">
              <a:lnSpc>
                <a:spcPct val="130000"/>
              </a:lnSpc>
              <a:spcBef>
                <a:spcPts val="0"/>
              </a:spcBef>
              <a:spcAft>
                <a:spcPts val="0"/>
              </a:spcAft>
              <a:buClrTx/>
              <a:buSzTx/>
              <a:buFontTx/>
              <a:buNone/>
              <a:tabLst/>
              <a:defRPr/>
            </a:pPr>
            <a:endParaRPr kumimoji="1"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icrosoft YaHei Light" charset="-122"/>
              <a:sym typeface="Helvetica Neue"/>
            </a:endParaRPr>
          </a:p>
        </p:txBody>
      </p:sp>
      <p:sp>
        <p:nvSpPr>
          <p:cNvPr id="45" name="文本框 44">
            <a:extLst>
              <a:ext uri="{FF2B5EF4-FFF2-40B4-BE49-F238E27FC236}">
                <a16:creationId xmlns:a16="http://schemas.microsoft.com/office/drawing/2014/main" id="{1F25B603-7F41-44D9-8B9F-1333A42D6C09}"/>
              </a:ext>
            </a:extLst>
          </p:cNvPr>
          <p:cNvSpPr txBox="1"/>
          <p:nvPr/>
        </p:nvSpPr>
        <p:spPr>
          <a:xfrm>
            <a:off x="10210949" y="4274226"/>
            <a:ext cx="1261885" cy="307777"/>
          </a:xfrm>
          <a:prstGeom prst="rect">
            <a:avLst/>
          </a:prstGeom>
          <a:noFill/>
        </p:spPr>
        <p:txBody>
          <a:bodyPr wrap="none" rtlCol="0">
            <a:spAutoFit/>
          </a:bodyPr>
          <a:lstStyle/>
          <a:p>
            <a:pPr algn="ctr"/>
            <a:r>
              <a:rPr kumimoji="1" lang="zh-CN" altLang="en-US" sz="1400" b="1" dirty="0">
                <a:solidFill>
                  <a:srgbClr val="000000"/>
                </a:solidFill>
                <a:latin typeface="微软雅黑" panose="020B0503020204020204" pitchFamily="34" charset="-122"/>
                <a:ea typeface="微软雅黑" panose="020B0503020204020204" pitchFamily="34" charset="-122"/>
                <a:cs typeface="Microsoft YaHei" charset="0"/>
                <a:sym typeface="Helvetica Neue"/>
              </a:rPr>
              <a:t>其他注意点：</a:t>
            </a:r>
          </a:p>
        </p:txBody>
      </p:sp>
      <p:sp>
        <p:nvSpPr>
          <p:cNvPr id="53" name="圆角矩形 47">
            <a:extLst>
              <a:ext uri="{FF2B5EF4-FFF2-40B4-BE49-F238E27FC236}">
                <a16:creationId xmlns:a16="http://schemas.microsoft.com/office/drawing/2014/main" id="{1473162D-5984-402E-A640-715B819F3FF2}"/>
              </a:ext>
            </a:extLst>
          </p:cNvPr>
          <p:cNvSpPr/>
          <p:nvPr/>
        </p:nvSpPr>
        <p:spPr>
          <a:xfrm>
            <a:off x="6299990" y="4811140"/>
            <a:ext cx="2544066" cy="1384996"/>
          </a:xfrm>
          <a:prstGeom prst="roundRect">
            <a:avLst>
              <a:gd name="adj" fmla="val 4893"/>
            </a:avLst>
          </a:prstGeom>
          <a:noFill/>
          <a:ln w="57150" cap="flat" cmpd="sng" algn="ctr">
            <a:solidFill>
              <a:srgbClr val="0F6DFF"/>
            </a:solidFill>
            <a:prstDash val="dash"/>
            <a:miter lim="800000"/>
          </a:ln>
          <a:effectLst/>
        </p:spPr>
        <p:txBody>
          <a:bodyPr rtlCol="0" anchor="ctr"/>
          <a:lstStyle/>
          <a:p>
            <a:pPr marL="0" marR="0" lvl="0" indent="0" defTabSz="914400" eaLnBrk="1" fontAlgn="auto" latinLnBrk="0" hangingPunct="1">
              <a:lnSpc>
                <a:spcPct val="130000"/>
              </a:lnSpc>
              <a:spcBef>
                <a:spcPts val="0"/>
              </a:spcBef>
              <a:spcAft>
                <a:spcPts val="0"/>
              </a:spcAft>
              <a:buClrTx/>
              <a:buSzTx/>
              <a:buFontTx/>
              <a:buNone/>
              <a:tabLst/>
              <a:defRPr/>
            </a:pPr>
            <a:endParaRPr kumimoji="1"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icrosoft YaHei Light" charset="-122"/>
              <a:sym typeface="Helvetica Neue"/>
            </a:endParaRPr>
          </a:p>
        </p:txBody>
      </p:sp>
      <p:sp>
        <p:nvSpPr>
          <p:cNvPr id="55" name="矩形标注 49">
            <a:extLst>
              <a:ext uri="{FF2B5EF4-FFF2-40B4-BE49-F238E27FC236}">
                <a16:creationId xmlns:a16="http://schemas.microsoft.com/office/drawing/2014/main" id="{F2CB9522-2938-43D6-BFBA-FF651F108879}"/>
              </a:ext>
            </a:extLst>
          </p:cNvPr>
          <p:cNvSpPr/>
          <p:nvPr/>
        </p:nvSpPr>
        <p:spPr>
          <a:xfrm>
            <a:off x="5078866" y="1611373"/>
            <a:ext cx="2034267" cy="979783"/>
          </a:xfrm>
          <a:prstGeom prst="wedgeRectCallout">
            <a:avLst/>
          </a:prstGeom>
          <a:solidFill>
            <a:srgbClr val="0F6DFF">
              <a:lumMod val="60000"/>
              <a:lumOff val="40000"/>
              <a:alpha val="20000"/>
            </a:srgbClr>
          </a:solidFill>
          <a:ln w="12700" cap="rnd"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保障数据传输工具的安全性：渗透测试、漏洞查找</a:t>
            </a:r>
            <a:endPar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确保数据传输双方可信任性：身份认证</a:t>
            </a:r>
            <a:endPar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0" name="图片 59">
            <a:extLst>
              <a:ext uri="{FF2B5EF4-FFF2-40B4-BE49-F238E27FC236}">
                <a16:creationId xmlns:a16="http://schemas.microsoft.com/office/drawing/2014/main" id="{CBAB700F-3EBF-407E-88C7-383AF8386729}"/>
              </a:ext>
            </a:extLst>
          </p:cNvPr>
          <p:cNvPicPr>
            <a:picLocks noChangeAspect="1"/>
          </p:cNvPicPr>
          <p:nvPr/>
        </p:nvPicPr>
        <p:blipFill>
          <a:blip r:embed="rId14" cstate="print">
            <a:duotone>
              <a:prstClr val="black"/>
              <a:srgbClr val="0F6DFF">
                <a:tint val="45000"/>
                <a:satMod val="400000"/>
              </a:srgbClr>
            </a:duotone>
            <a:extLst>
              <a:ext uri="{BEBA8EAE-BF5A-486C-A8C5-ECC9F3942E4B}">
                <a14:imgProps xmlns:a14="http://schemas.microsoft.com/office/drawing/2010/main">
                  <a14:imgLayer r:embed="rId1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78357" y="3530032"/>
            <a:ext cx="431989" cy="431989"/>
          </a:xfrm>
          <a:prstGeom prst="rect">
            <a:avLst/>
          </a:prstGeom>
        </p:spPr>
      </p:pic>
      <p:cxnSp>
        <p:nvCxnSpPr>
          <p:cNvPr id="62" name="直线箭头连接符 106">
            <a:extLst>
              <a:ext uri="{FF2B5EF4-FFF2-40B4-BE49-F238E27FC236}">
                <a16:creationId xmlns:a16="http://schemas.microsoft.com/office/drawing/2014/main" id="{A4DD9CF1-E4E9-40D8-BEE2-8FB72D39639A}"/>
              </a:ext>
            </a:extLst>
          </p:cNvPr>
          <p:cNvCxnSpPr/>
          <p:nvPr/>
        </p:nvCxnSpPr>
        <p:spPr>
          <a:xfrm>
            <a:off x="8704050" y="3825779"/>
            <a:ext cx="424169" cy="904242"/>
          </a:xfrm>
          <a:prstGeom prst="straightConnector1">
            <a:avLst/>
          </a:prstGeom>
          <a:noFill/>
          <a:ln w="127000" cap="flat" cmpd="sng" algn="ctr">
            <a:solidFill>
              <a:srgbClr val="0F6DFF"/>
            </a:solidFill>
            <a:prstDash val="solid"/>
            <a:round/>
            <a:headEnd type="triangle" w="sm" len="sm"/>
            <a:tailEnd type="triangle" w="sm" len="sm"/>
          </a:ln>
          <a:effectLst/>
        </p:spPr>
      </p:cxnSp>
      <p:cxnSp>
        <p:nvCxnSpPr>
          <p:cNvPr id="63" name="直线箭头连接符 107">
            <a:extLst>
              <a:ext uri="{FF2B5EF4-FFF2-40B4-BE49-F238E27FC236}">
                <a16:creationId xmlns:a16="http://schemas.microsoft.com/office/drawing/2014/main" id="{E8A9C1CB-20D1-4D3C-8F88-183A83E8EE61}"/>
              </a:ext>
            </a:extLst>
          </p:cNvPr>
          <p:cNvCxnSpPr/>
          <p:nvPr/>
        </p:nvCxnSpPr>
        <p:spPr>
          <a:xfrm>
            <a:off x="3515604" y="3083010"/>
            <a:ext cx="1562004" cy="0"/>
          </a:xfrm>
          <a:prstGeom prst="straightConnector1">
            <a:avLst/>
          </a:prstGeom>
          <a:noFill/>
          <a:ln w="127000" cap="flat" cmpd="sng" algn="ctr">
            <a:solidFill>
              <a:srgbClr val="0F6DFF">
                <a:lumMod val="60000"/>
                <a:lumOff val="40000"/>
              </a:srgbClr>
            </a:solidFill>
            <a:prstDash val="solid"/>
            <a:round/>
            <a:headEnd type="triangle" w="sm" len="sm"/>
            <a:tailEnd type="triangle" w="sm" len="sm"/>
          </a:ln>
          <a:effectLst/>
        </p:spPr>
      </p:cxnSp>
      <p:cxnSp>
        <p:nvCxnSpPr>
          <p:cNvPr id="64" name="直线箭头连接符 108">
            <a:extLst>
              <a:ext uri="{FF2B5EF4-FFF2-40B4-BE49-F238E27FC236}">
                <a16:creationId xmlns:a16="http://schemas.microsoft.com/office/drawing/2014/main" id="{6DFD1119-70AA-4F97-AF21-D05CB460E0A4}"/>
              </a:ext>
            </a:extLst>
          </p:cNvPr>
          <p:cNvCxnSpPr/>
          <p:nvPr/>
        </p:nvCxnSpPr>
        <p:spPr>
          <a:xfrm>
            <a:off x="5884192" y="3083010"/>
            <a:ext cx="719804" cy="0"/>
          </a:xfrm>
          <a:prstGeom prst="straightConnector1">
            <a:avLst/>
          </a:prstGeom>
          <a:noFill/>
          <a:ln w="127000" cap="flat" cmpd="sng" algn="ctr">
            <a:solidFill>
              <a:srgbClr val="0F6DFF">
                <a:lumMod val="60000"/>
                <a:lumOff val="40000"/>
              </a:srgbClr>
            </a:solidFill>
            <a:prstDash val="solid"/>
            <a:round/>
            <a:headEnd type="triangle" w="sm" len="sm"/>
            <a:tailEnd type="triangle" w="sm" len="sm"/>
          </a:ln>
          <a:effectLst/>
        </p:spPr>
      </p:cxnSp>
      <p:cxnSp>
        <p:nvCxnSpPr>
          <p:cNvPr id="73" name="直线箭头连接符 119">
            <a:extLst>
              <a:ext uri="{FF2B5EF4-FFF2-40B4-BE49-F238E27FC236}">
                <a16:creationId xmlns:a16="http://schemas.microsoft.com/office/drawing/2014/main" id="{F2ADC25C-812E-4168-8CC9-DE3339BEA26B}"/>
              </a:ext>
            </a:extLst>
          </p:cNvPr>
          <p:cNvCxnSpPr>
            <a:cxnSpLocks/>
          </p:cNvCxnSpPr>
          <p:nvPr/>
        </p:nvCxnSpPr>
        <p:spPr>
          <a:xfrm flipH="1">
            <a:off x="7773725" y="3752200"/>
            <a:ext cx="429375" cy="1031258"/>
          </a:xfrm>
          <a:prstGeom prst="straightConnector1">
            <a:avLst/>
          </a:prstGeom>
          <a:noFill/>
          <a:ln w="127000" cap="flat" cmpd="sng" algn="ctr">
            <a:solidFill>
              <a:srgbClr val="0F6DFF"/>
            </a:solidFill>
            <a:prstDash val="solid"/>
            <a:round/>
            <a:headEnd type="triangle" w="sm" len="sm"/>
            <a:tailEnd type="triangle" w="sm" len="sm"/>
          </a:ln>
          <a:effectLst/>
        </p:spPr>
      </p:cxnSp>
      <p:sp>
        <p:nvSpPr>
          <p:cNvPr id="77" name="圆角矩形 72">
            <a:extLst>
              <a:ext uri="{FF2B5EF4-FFF2-40B4-BE49-F238E27FC236}">
                <a16:creationId xmlns:a16="http://schemas.microsoft.com/office/drawing/2014/main" id="{5639E5EE-66ED-4EAA-829E-5916ED95BD65}"/>
              </a:ext>
            </a:extLst>
          </p:cNvPr>
          <p:cNvSpPr/>
          <p:nvPr/>
        </p:nvSpPr>
        <p:spPr>
          <a:xfrm>
            <a:off x="9232907" y="4793626"/>
            <a:ext cx="1797209" cy="1695995"/>
          </a:xfrm>
          <a:prstGeom prst="roundRect">
            <a:avLst>
              <a:gd name="adj" fmla="val 4893"/>
            </a:avLst>
          </a:prstGeom>
          <a:noFill/>
          <a:ln w="57150" cap="flat" cmpd="sng" algn="ctr">
            <a:solidFill>
              <a:srgbClr val="0F6DFF"/>
            </a:solidFill>
            <a:prstDash val="dash"/>
            <a:miter lim="800000"/>
          </a:ln>
          <a:effectLst/>
        </p:spPr>
        <p:txBody>
          <a:bodyPr rtlCol="0" anchor="ctr"/>
          <a:lstStyle/>
          <a:p>
            <a:pPr marL="0" marR="0" lvl="0" indent="0" defTabSz="914400" eaLnBrk="1" fontAlgn="auto" latinLnBrk="0" hangingPunct="1">
              <a:lnSpc>
                <a:spcPct val="130000"/>
              </a:lnSpc>
              <a:spcBef>
                <a:spcPts val="0"/>
              </a:spcBef>
              <a:spcAft>
                <a:spcPts val="0"/>
              </a:spcAft>
              <a:buClrTx/>
              <a:buSzTx/>
              <a:buFontTx/>
              <a:buNone/>
              <a:tabLst/>
              <a:defRPr/>
            </a:pPr>
            <a:endParaRPr kumimoji="1"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icrosoft YaHei Light" charset="-122"/>
              <a:sym typeface="Helvetica Neue"/>
            </a:endParaRPr>
          </a:p>
        </p:txBody>
      </p:sp>
      <p:sp>
        <p:nvSpPr>
          <p:cNvPr id="78" name="圆角矩形 73">
            <a:extLst>
              <a:ext uri="{FF2B5EF4-FFF2-40B4-BE49-F238E27FC236}">
                <a16:creationId xmlns:a16="http://schemas.microsoft.com/office/drawing/2014/main" id="{E36B9536-2B22-42ED-BF0F-0BAA58EFCF0E}"/>
              </a:ext>
            </a:extLst>
          </p:cNvPr>
          <p:cNvSpPr/>
          <p:nvPr/>
        </p:nvSpPr>
        <p:spPr>
          <a:xfrm>
            <a:off x="544983" y="2412701"/>
            <a:ext cx="1184449" cy="1702763"/>
          </a:xfrm>
          <a:prstGeom prst="roundRect">
            <a:avLst>
              <a:gd name="adj" fmla="val 4893"/>
            </a:avLst>
          </a:prstGeom>
          <a:noFill/>
          <a:ln w="57150" cap="flat" cmpd="sng" algn="ctr">
            <a:solidFill>
              <a:srgbClr val="0F6DFF"/>
            </a:solidFill>
            <a:prstDash val="dash"/>
            <a:miter lim="800000"/>
          </a:ln>
          <a:effectLst/>
        </p:spPr>
        <p:txBody>
          <a:bodyPr rtlCol="0" anchor="ctr"/>
          <a:lstStyle/>
          <a:p>
            <a:pPr marL="0" marR="0" lvl="0" indent="0" defTabSz="914400" eaLnBrk="1" fontAlgn="auto" latinLnBrk="0" hangingPunct="1">
              <a:lnSpc>
                <a:spcPct val="130000"/>
              </a:lnSpc>
              <a:spcBef>
                <a:spcPts val="0"/>
              </a:spcBef>
              <a:spcAft>
                <a:spcPts val="0"/>
              </a:spcAft>
              <a:buClrTx/>
              <a:buSzTx/>
              <a:buFontTx/>
              <a:buNone/>
              <a:tabLst/>
              <a:defRPr/>
            </a:pPr>
            <a:endParaRPr kumimoji="1"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icrosoft YaHei Light" charset="-122"/>
              <a:sym typeface="Helvetica Neue"/>
            </a:endParaRPr>
          </a:p>
        </p:txBody>
      </p:sp>
      <p:sp>
        <p:nvSpPr>
          <p:cNvPr id="79" name="圆角矩形 74">
            <a:extLst>
              <a:ext uri="{FF2B5EF4-FFF2-40B4-BE49-F238E27FC236}">
                <a16:creationId xmlns:a16="http://schemas.microsoft.com/office/drawing/2014/main" id="{29CC379C-DE54-40FB-A764-79DFEF6AC1BF}"/>
              </a:ext>
            </a:extLst>
          </p:cNvPr>
          <p:cNvSpPr/>
          <p:nvPr/>
        </p:nvSpPr>
        <p:spPr>
          <a:xfrm>
            <a:off x="4000434" y="4945434"/>
            <a:ext cx="1743332" cy="1702763"/>
          </a:xfrm>
          <a:prstGeom prst="roundRect">
            <a:avLst>
              <a:gd name="adj" fmla="val 4893"/>
            </a:avLst>
          </a:prstGeom>
          <a:noFill/>
          <a:ln w="57150" cap="flat" cmpd="sng" algn="ctr">
            <a:solidFill>
              <a:srgbClr val="0F6DFF"/>
            </a:solidFill>
            <a:prstDash val="dash"/>
            <a:miter lim="800000"/>
          </a:ln>
          <a:effectLst/>
        </p:spPr>
        <p:txBody>
          <a:bodyPr rtlCol="0" anchor="ctr"/>
          <a:lstStyle/>
          <a:p>
            <a:pPr marL="0" marR="0" lvl="0" indent="0" defTabSz="914400" eaLnBrk="1" fontAlgn="auto" latinLnBrk="0" hangingPunct="1">
              <a:lnSpc>
                <a:spcPct val="130000"/>
              </a:lnSpc>
              <a:spcBef>
                <a:spcPts val="0"/>
              </a:spcBef>
              <a:spcAft>
                <a:spcPts val="0"/>
              </a:spcAft>
              <a:buClrTx/>
              <a:buSzTx/>
              <a:buFontTx/>
              <a:buNone/>
              <a:tabLst/>
              <a:defRPr/>
            </a:pPr>
            <a:endParaRPr kumimoji="1"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icrosoft YaHei Light" charset="-122"/>
              <a:sym typeface="Helvetica Neue"/>
            </a:endParaRPr>
          </a:p>
        </p:txBody>
      </p:sp>
      <p:pic>
        <p:nvPicPr>
          <p:cNvPr id="80" name="图片 79">
            <a:extLst>
              <a:ext uri="{FF2B5EF4-FFF2-40B4-BE49-F238E27FC236}">
                <a16:creationId xmlns:a16="http://schemas.microsoft.com/office/drawing/2014/main" id="{3492ECB5-D6FF-41E9-BDC3-A2C8FB26EAA8}"/>
              </a:ext>
            </a:extLst>
          </p:cNvPr>
          <p:cNvPicPr>
            <a:picLocks noChangeAspect="1"/>
          </p:cNvPicPr>
          <p:nvPr/>
        </p:nvPicPr>
        <p:blipFill>
          <a:blip r:embed="rId16" cstate="screen">
            <a:duotone>
              <a:prstClr val="black"/>
              <a:srgbClr val="D15252">
                <a:tint val="45000"/>
                <a:satMod val="400000"/>
              </a:srgbClr>
            </a:duotone>
            <a:extLst>
              <a:ext uri="{BEBA8EAE-BF5A-486C-A8C5-ECC9F3942E4B}">
                <a14:imgProps xmlns:a14="http://schemas.microsoft.com/office/drawing/2010/main">
                  <a14:imgLayer r:embed="rId17">
                    <a14:imgEffect>
                      <a14:saturation sat="400000"/>
                    </a14:imgEffect>
                  </a14:imgLayer>
                </a14:imgProps>
              </a:ext>
              <a:ext uri="{28A0092B-C50C-407E-A947-70E740481C1C}">
                <a14:useLocalDpi xmlns:a14="http://schemas.microsoft.com/office/drawing/2010/main"/>
              </a:ext>
            </a:extLst>
          </a:blip>
          <a:stretch>
            <a:fillRect/>
          </a:stretch>
        </p:blipFill>
        <p:spPr>
          <a:xfrm>
            <a:off x="6890896" y="2660927"/>
            <a:ext cx="604650" cy="1312838"/>
          </a:xfrm>
          <a:prstGeom prst="rect">
            <a:avLst/>
          </a:prstGeom>
        </p:spPr>
      </p:pic>
      <p:sp>
        <p:nvSpPr>
          <p:cNvPr id="81" name="圆角矩形 76">
            <a:extLst>
              <a:ext uri="{FF2B5EF4-FFF2-40B4-BE49-F238E27FC236}">
                <a16:creationId xmlns:a16="http://schemas.microsoft.com/office/drawing/2014/main" id="{E3D0E141-7041-4E52-B445-D0F33995F59F}"/>
              </a:ext>
            </a:extLst>
          </p:cNvPr>
          <p:cNvSpPr/>
          <p:nvPr/>
        </p:nvSpPr>
        <p:spPr>
          <a:xfrm>
            <a:off x="1705159" y="5041581"/>
            <a:ext cx="1743332" cy="1476736"/>
          </a:xfrm>
          <a:prstGeom prst="roundRect">
            <a:avLst>
              <a:gd name="adj" fmla="val 4893"/>
            </a:avLst>
          </a:prstGeom>
          <a:noFill/>
          <a:ln w="57150" cap="flat" cmpd="sng" algn="ctr">
            <a:solidFill>
              <a:srgbClr val="0F6DFF"/>
            </a:solidFill>
            <a:prstDash val="dash"/>
            <a:miter lim="800000"/>
          </a:ln>
          <a:effectLst/>
        </p:spPr>
        <p:txBody>
          <a:bodyPr rtlCol="0" anchor="ctr"/>
          <a:lstStyle/>
          <a:p>
            <a:pPr marL="0" marR="0" lvl="0" indent="0" defTabSz="914400" eaLnBrk="1" fontAlgn="auto" latinLnBrk="0" hangingPunct="1">
              <a:lnSpc>
                <a:spcPct val="130000"/>
              </a:lnSpc>
              <a:spcBef>
                <a:spcPts val="0"/>
              </a:spcBef>
              <a:spcAft>
                <a:spcPts val="0"/>
              </a:spcAft>
              <a:buClrTx/>
              <a:buSzTx/>
              <a:buFontTx/>
              <a:buNone/>
              <a:tabLst/>
              <a:defRPr/>
            </a:pPr>
            <a:endParaRPr kumimoji="1"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icrosoft YaHei Light" charset="-122"/>
              <a:sym typeface="Helvetica Neue"/>
            </a:endParaRPr>
          </a:p>
        </p:txBody>
      </p:sp>
      <p:sp>
        <p:nvSpPr>
          <p:cNvPr id="82" name="文本框 81">
            <a:extLst>
              <a:ext uri="{FF2B5EF4-FFF2-40B4-BE49-F238E27FC236}">
                <a16:creationId xmlns:a16="http://schemas.microsoft.com/office/drawing/2014/main" id="{3C77CAFF-3372-46D2-9506-5A85386195C5}"/>
              </a:ext>
            </a:extLst>
          </p:cNvPr>
          <p:cNvSpPr txBox="1"/>
          <p:nvPr/>
        </p:nvSpPr>
        <p:spPr>
          <a:xfrm>
            <a:off x="7425506" y="2001729"/>
            <a:ext cx="1257704" cy="646331"/>
          </a:xfrm>
          <a:prstGeom prst="rect">
            <a:avLst/>
          </a:prstGeom>
          <a:noFill/>
        </p:spPr>
        <p:txBody>
          <a:bodyPr wrap="square" rtlCol="0">
            <a:spAutoFit/>
          </a:bodyPr>
          <a:lstStyle/>
          <a:p>
            <a:pPr algn="ctr"/>
            <a:r>
              <a:rPr lang="zh-CN"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确保数据传输的抗抵赖性：数字签名、时间戳</a:t>
            </a:r>
            <a:endParaRPr kumimoji="1" lang="zh-CN" altLang="en-US" sz="1200" i="1" dirty="0">
              <a:solidFill>
                <a:srgbClr val="000000"/>
              </a:solidFill>
              <a:latin typeface="微软雅黑" panose="020B0503020204020204" pitchFamily="34" charset="-122"/>
              <a:ea typeface="微软雅黑" panose="020B0503020204020204" pitchFamily="34" charset="-122"/>
              <a:cs typeface="Microsoft YaHei" charset="0"/>
              <a:sym typeface="Helvetica Neue"/>
            </a:endParaRPr>
          </a:p>
        </p:txBody>
      </p:sp>
      <p:sp>
        <p:nvSpPr>
          <p:cNvPr id="91" name="文本框 90">
            <a:extLst>
              <a:ext uri="{FF2B5EF4-FFF2-40B4-BE49-F238E27FC236}">
                <a16:creationId xmlns:a16="http://schemas.microsoft.com/office/drawing/2014/main" id="{D11B5ED5-33AC-4CC1-B480-A2D8EF0C0424}"/>
              </a:ext>
            </a:extLst>
          </p:cNvPr>
          <p:cNvSpPr txBox="1"/>
          <p:nvPr/>
        </p:nvSpPr>
        <p:spPr>
          <a:xfrm>
            <a:off x="1601049" y="5195174"/>
            <a:ext cx="1839257" cy="1169551"/>
          </a:xfrm>
          <a:prstGeom prst="rect">
            <a:avLst/>
          </a:prstGeom>
          <a:noFill/>
        </p:spPr>
        <p:txBody>
          <a:bodyPr wrap="square" rtlCol="0">
            <a:spAutoFit/>
          </a:bodyPr>
          <a:lstStyle/>
          <a:p>
            <a:pPr marL="341630">
              <a:spcBef>
                <a:spcPts val="5"/>
              </a:spcBef>
              <a:spcAft>
                <a:spcPts val="0"/>
              </a:spcAft>
              <a:tabLst>
                <a:tab pos="608330" algn="l"/>
              </a:tabLst>
            </a:pPr>
            <a:r>
              <a:rPr lang="en-US"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a</a:t>
            </a:r>
            <a:r>
              <a:rPr lang="en-US" altLang="zh-CN" sz="14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采</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取</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措</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施</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加</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强</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数</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据</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传</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输</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过</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程</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中</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网</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络</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数</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据</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安</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全</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满</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足</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以</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下</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基</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要</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求</a:t>
            </a:r>
            <a:r>
              <a:rPr lang="zh-CN" altLang="zh-CN" sz="14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92" name="文本框 91">
            <a:extLst>
              <a:ext uri="{FF2B5EF4-FFF2-40B4-BE49-F238E27FC236}">
                <a16:creationId xmlns:a16="http://schemas.microsoft.com/office/drawing/2014/main" id="{C73E4FA6-034C-4849-8411-2DA653B9415C}"/>
              </a:ext>
            </a:extLst>
          </p:cNvPr>
          <p:cNvSpPr txBox="1"/>
          <p:nvPr/>
        </p:nvSpPr>
        <p:spPr>
          <a:xfrm>
            <a:off x="8996483" y="1936714"/>
            <a:ext cx="1828933" cy="646331"/>
          </a:xfrm>
          <a:prstGeom prst="rect">
            <a:avLst/>
          </a:prstGeom>
          <a:noFill/>
        </p:spPr>
        <p:txBody>
          <a:bodyPr wrap="square">
            <a:spAutoFit/>
          </a:bodyPr>
          <a:lstStyle/>
          <a:p>
            <a:r>
              <a:rPr lang="zh-CN"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确保数据的完整性：采用密码技术或非密码技术、安全的密码算法</a:t>
            </a:r>
            <a:endParaRPr lang="zh-CN" altLang="en-US" sz="1200" dirty="0">
              <a:latin typeface="微软雅黑" panose="020B0503020204020204" pitchFamily="34" charset="-122"/>
              <a:ea typeface="微软雅黑" panose="020B0503020204020204" pitchFamily="34" charset="-122"/>
            </a:endParaRPr>
          </a:p>
        </p:txBody>
      </p:sp>
      <p:sp>
        <p:nvSpPr>
          <p:cNvPr id="94" name="文本框 93">
            <a:extLst>
              <a:ext uri="{FF2B5EF4-FFF2-40B4-BE49-F238E27FC236}">
                <a16:creationId xmlns:a16="http://schemas.microsoft.com/office/drawing/2014/main" id="{A7878FBA-F9E4-4697-8FC1-8E14CE2B4FDE}"/>
              </a:ext>
            </a:extLst>
          </p:cNvPr>
          <p:cNvSpPr txBox="1"/>
          <p:nvPr/>
        </p:nvSpPr>
        <p:spPr>
          <a:xfrm>
            <a:off x="9918813" y="3327656"/>
            <a:ext cx="1866299" cy="830997"/>
          </a:xfrm>
          <a:prstGeom prst="rect">
            <a:avLst/>
          </a:prstGeom>
          <a:noFill/>
        </p:spPr>
        <p:txBody>
          <a:bodyPr wrap="square">
            <a:spAutoFit/>
          </a:bodyPr>
          <a:lstStyle/>
          <a:p>
            <a:r>
              <a:rPr lang="zh-CN"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清除传输缓存数据、定期评估传输安全性可靠性、按照国家及行业相关管理要求传输</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200" dirty="0">
              <a:latin typeface="微软雅黑" panose="020B0503020204020204" pitchFamily="34" charset="-122"/>
              <a:ea typeface="微软雅黑" panose="020B0503020204020204" pitchFamily="34" charset="-122"/>
            </a:endParaRPr>
          </a:p>
        </p:txBody>
      </p:sp>
      <p:sp>
        <p:nvSpPr>
          <p:cNvPr id="96" name="文本框 95">
            <a:extLst>
              <a:ext uri="{FF2B5EF4-FFF2-40B4-BE49-F238E27FC236}">
                <a16:creationId xmlns:a16="http://schemas.microsoft.com/office/drawing/2014/main" id="{2E90D18D-2622-4266-B9F3-48FB6807FB5D}"/>
              </a:ext>
            </a:extLst>
          </p:cNvPr>
          <p:cNvSpPr txBox="1"/>
          <p:nvPr/>
        </p:nvSpPr>
        <p:spPr>
          <a:xfrm>
            <a:off x="4042540" y="5205733"/>
            <a:ext cx="1612715" cy="1169551"/>
          </a:xfrm>
          <a:prstGeom prst="rect">
            <a:avLst/>
          </a:prstGeom>
          <a:noFill/>
        </p:spPr>
        <p:txBody>
          <a:bodyPr wrap="square">
            <a:spAutoFit/>
          </a:bodyPr>
          <a:lstStyle/>
          <a:p>
            <a:r>
              <a:rPr lang="en-US"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4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通</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过</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内</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部</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无</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线</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网</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络</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传</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输</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数</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据</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满</a:t>
            </a:r>
            <a:r>
              <a:rPr lang="zh-CN" altLang="zh-CN" sz="1400" dirty="0">
                <a:effectLst/>
                <a:latin typeface="微软雅黑" panose="020B0503020204020204" pitchFamily="34" charset="-122"/>
                <a:ea typeface="微软雅黑" panose="020B0503020204020204" pitchFamily="34" charset="-122"/>
                <a:cs typeface="Times New Roman" panose="02020603050405020304" pitchFamily="18" charset="0"/>
              </a:rPr>
              <a:t>足</a:t>
            </a:r>
            <a:r>
              <a:rPr lang="zh-CN" altLang="zh-CN" sz="1400" spc="-385"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7.</a:t>
            </a:r>
            <a:r>
              <a:rPr lang="en-US" altLang="zh-CN" sz="14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400" spc="-26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基</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要</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求</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基</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础</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上</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还</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应</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满</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足</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以</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下</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要</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求</a:t>
            </a:r>
            <a:r>
              <a:rPr lang="zh-CN" altLang="zh-CN" sz="14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dirty="0">
              <a:latin typeface="微软雅黑" panose="020B0503020204020204" pitchFamily="34" charset="-122"/>
              <a:ea typeface="微软雅黑" panose="020B0503020204020204" pitchFamily="34" charset="-122"/>
            </a:endParaRPr>
          </a:p>
        </p:txBody>
      </p:sp>
      <p:sp>
        <p:nvSpPr>
          <p:cNvPr id="105" name="文本框 104">
            <a:extLst>
              <a:ext uri="{FF2B5EF4-FFF2-40B4-BE49-F238E27FC236}">
                <a16:creationId xmlns:a16="http://schemas.microsoft.com/office/drawing/2014/main" id="{1D478FAC-08BE-40A6-992B-32D672BCD3E9}"/>
              </a:ext>
            </a:extLst>
          </p:cNvPr>
          <p:cNvSpPr txBox="1"/>
          <p:nvPr/>
        </p:nvSpPr>
        <p:spPr>
          <a:xfrm>
            <a:off x="9264633" y="4889183"/>
            <a:ext cx="1797208" cy="1600438"/>
          </a:xfrm>
          <a:prstGeom prst="rect">
            <a:avLst/>
          </a:prstGeom>
          <a:noFill/>
        </p:spPr>
        <p:txBody>
          <a:bodyPr wrap="square">
            <a:spAutoFit/>
          </a:bodyPr>
          <a:lstStyle/>
          <a:p>
            <a:r>
              <a:rPr lang="en-US"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d</a:t>
            </a:r>
            <a:r>
              <a:rPr lang="en-US" altLang="zh-CN" sz="14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spc="285"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通</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过</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物</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理</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介</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质</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批</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量</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传</a:t>
            </a:r>
            <a:r>
              <a:rPr lang="zh-CN" altLang="zh-CN" sz="1400" dirty="0">
                <a:effectLst/>
                <a:latin typeface="微软雅黑" panose="020B0503020204020204" pitchFamily="34" charset="-122"/>
                <a:ea typeface="微软雅黑" panose="020B0503020204020204" pitchFamily="34" charset="-122"/>
                <a:cs typeface="Times New Roman" panose="02020603050405020304" pitchFamily="18" charset="0"/>
              </a:rPr>
              <a:t>递</a:t>
            </a:r>
            <a:r>
              <a:rPr lang="zh-CN" altLang="zh-CN" sz="1400" spc="-315"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en-US" altLang="zh-CN" sz="1400" spc="-325"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级</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及</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以</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上</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数</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据</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时</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应</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对</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数</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据</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进</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行</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加</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密</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或</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脱</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敏</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并</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由</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专</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人负</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责</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收</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发</a:t>
            </a:r>
            <a:r>
              <a:rPr lang="zh-CN" altLang="zh-CN" sz="1400" spc="1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effectLst/>
                <a:latin typeface="微软雅黑" panose="020B0503020204020204" pitchFamily="34" charset="-122"/>
                <a:ea typeface="微软雅黑" panose="020B0503020204020204" pitchFamily="34" charset="-122"/>
                <a:cs typeface="Times New Roman" panose="02020603050405020304" pitchFamily="18" charset="0"/>
              </a:rPr>
              <a:t>登 </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记</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编</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号</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传</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递</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保</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管</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销</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毁</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等</a:t>
            </a:r>
            <a:r>
              <a:rPr lang="zh-CN" altLang="zh-CN" sz="1400" spc="5"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dirty="0">
              <a:latin typeface="微软雅黑" panose="020B0503020204020204" pitchFamily="34" charset="-122"/>
              <a:ea typeface="微软雅黑" panose="020B0503020204020204" pitchFamily="34" charset="-122"/>
            </a:endParaRPr>
          </a:p>
        </p:txBody>
      </p:sp>
      <p:sp>
        <p:nvSpPr>
          <p:cNvPr id="107" name="文本框 106">
            <a:extLst>
              <a:ext uri="{FF2B5EF4-FFF2-40B4-BE49-F238E27FC236}">
                <a16:creationId xmlns:a16="http://schemas.microsoft.com/office/drawing/2014/main" id="{82906BC6-275E-4DC2-BD3A-7881EAA33E6D}"/>
              </a:ext>
            </a:extLst>
          </p:cNvPr>
          <p:cNvSpPr txBox="1"/>
          <p:nvPr/>
        </p:nvSpPr>
        <p:spPr>
          <a:xfrm>
            <a:off x="5678587" y="4849951"/>
            <a:ext cx="3255697" cy="1384995"/>
          </a:xfrm>
          <a:prstGeom prst="rect">
            <a:avLst/>
          </a:prstGeom>
          <a:noFill/>
        </p:spPr>
        <p:txBody>
          <a:bodyPr wrap="square">
            <a:spAutoFit/>
          </a:bodyPr>
          <a:lstStyle/>
          <a:p>
            <a:pPr marL="604520" marR="132080">
              <a:lnSpc>
                <a:spcPct val="100000"/>
              </a:lnSpc>
              <a:spcBef>
                <a:spcPts val="10"/>
              </a:spcBef>
              <a:spcAft>
                <a:spcPts val="0"/>
              </a:spcAft>
            </a:pPr>
            <a:r>
              <a:rPr lang="en-US" altLang="zh-CN" sz="1400" spc="5"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zh-CN" sz="1400" spc="5" dirty="0">
                <a:latin typeface="微软雅黑" panose="020B0503020204020204" pitchFamily="34" charset="-122"/>
                <a:ea typeface="微软雅黑" panose="020B0503020204020204" pitchFamily="34" charset="-122"/>
                <a:cs typeface="Times New Roman" panose="02020603050405020304" pitchFamily="18" charset="0"/>
              </a:rPr>
              <a:t>通过运营商网络传输数据，在满足 </a:t>
            </a:r>
            <a:r>
              <a:rPr lang="en-US" altLang="zh-CN" sz="1400" spc="5" dirty="0">
                <a:latin typeface="微软雅黑" panose="020B0503020204020204" pitchFamily="34" charset="-122"/>
                <a:ea typeface="微软雅黑" panose="020B0503020204020204" pitchFamily="34" charset="-122"/>
                <a:cs typeface="Times New Roman" panose="02020603050405020304" pitchFamily="18" charset="0"/>
              </a:rPr>
              <a:t>7.2 a</a:t>
            </a:r>
            <a:r>
              <a:rPr lang="zh-CN" altLang="zh-CN" sz="1400" spc="5" dirty="0">
                <a:latin typeface="微软雅黑" panose="020B0503020204020204" pitchFamily="34" charset="-122"/>
                <a:ea typeface="微软雅黑" panose="020B0503020204020204" pitchFamily="34" charset="-122"/>
                <a:cs typeface="Times New Roman" panose="02020603050405020304" pitchFamily="18" charset="0"/>
              </a:rPr>
              <a:t>）基本要求的基础上，</a:t>
            </a:r>
            <a:r>
              <a:rPr lang="en-US" altLang="zh-CN" sz="1400" spc="5"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sz="1400" spc="5" dirty="0">
                <a:latin typeface="微软雅黑" panose="020B0503020204020204" pitchFamily="34" charset="-122"/>
                <a:ea typeface="微软雅黑" panose="020B0503020204020204" pitchFamily="34" charset="-122"/>
                <a:cs typeface="Times New Roman" panose="02020603050405020304" pitchFamily="18" charset="0"/>
              </a:rPr>
              <a:t>级及以上数据还应采用专线 或 </a:t>
            </a:r>
            <a:r>
              <a:rPr lang="en-US" altLang="zh-CN" sz="1400" spc="5" dirty="0">
                <a:latin typeface="微软雅黑" panose="020B0503020204020204" pitchFamily="34" charset="-122"/>
                <a:ea typeface="微软雅黑" panose="020B0503020204020204" pitchFamily="34" charset="-122"/>
                <a:cs typeface="Times New Roman" panose="02020603050405020304" pitchFamily="18" charset="0"/>
              </a:rPr>
              <a:t>VPN </a:t>
            </a:r>
            <a:r>
              <a:rPr lang="zh-CN" altLang="zh-CN" sz="1400" spc="5" dirty="0">
                <a:latin typeface="微软雅黑" panose="020B0503020204020204" pitchFamily="34" charset="-122"/>
                <a:ea typeface="微软雅黑" panose="020B0503020204020204" pitchFamily="34" charset="-122"/>
                <a:cs typeface="Times New Roman" panose="02020603050405020304" pitchFamily="18" charset="0"/>
              </a:rPr>
              <a:t>等技术确保传输通道的安全，确保数据传输的安全性。</a:t>
            </a:r>
          </a:p>
        </p:txBody>
      </p:sp>
      <p:sp>
        <p:nvSpPr>
          <p:cNvPr id="108" name="文本框 107">
            <a:extLst>
              <a:ext uri="{FF2B5EF4-FFF2-40B4-BE49-F238E27FC236}">
                <a16:creationId xmlns:a16="http://schemas.microsoft.com/office/drawing/2014/main" id="{70991667-A2CD-423E-9BE5-DA77419A00D9}"/>
              </a:ext>
            </a:extLst>
          </p:cNvPr>
          <p:cNvSpPr txBox="1"/>
          <p:nvPr/>
        </p:nvSpPr>
        <p:spPr>
          <a:xfrm>
            <a:off x="8081307" y="3402647"/>
            <a:ext cx="1261884" cy="307777"/>
          </a:xfrm>
          <a:prstGeom prst="rect">
            <a:avLst/>
          </a:prstGeom>
          <a:noFill/>
        </p:spPr>
        <p:txBody>
          <a:bodyPr wrap="none" rtlCol="0">
            <a:spAutoFit/>
          </a:bodyPr>
          <a:lstStyle/>
          <a:p>
            <a:pPr algn="ctr"/>
            <a:r>
              <a:rPr kumimoji="1" lang="zh-CN" altLang="en-US" sz="1400" b="1" dirty="0">
                <a:solidFill>
                  <a:srgbClr val="000000"/>
                </a:solidFill>
                <a:latin typeface="微软雅黑" panose="020B0503020204020204" pitchFamily="34" charset="-122"/>
                <a:ea typeface="微软雅黑" panose="020B0503020204020204" pitchFamily="34" charset="-122"/>
                <a:cs typeface="Microsoft YaHei" charset="0"/>
                <a:sym typeface="Helvetica Neue"/>
              </a:rPr>
              <a:t>外部数据传输</a:t>
            </a:r>
          </a:p>
        </p:txBody>
      </p:sp>
      <p:sp>
        <p:nvSpPr>
          <p:cNvPr id="42" name="Title 1">
            <a:extLst>
              <a:ext uri="{FF2B5EF4-FFF2-40B4-BE49-F238E27FC236}">
                <a16:creationId xmlns:a16="http://schemas.microsoft.com/office/drawing/2014/main" id="{9BAC9E6D-6E2B-4C38-8DC6-ED5F7F235341}"/>
              </a:ext>
            </a:extLst>
          </p:cNvPr>
          <p:cNvSpPr txBox="1">
            <a:spLocks/>
          </p:cNvSpPr>
          <p:nvPr/>
        </p:nvSpPr>
        <p:spPr>
          <a:xfrm>
            <a:off x="374114" y="1016150"/>
            <a:ext cx="11015936" cy="685541"/>
          </a:xfrm>
          <a:prstGeom prst="rect">
            <a:avLst/>
          </a:prstGeom>
        </p:spPr>
        <p:txBody>
          <a:bodyPr vert="horz" lIns="0" tIns="0" rIns="0" bIns="0" rtlCol="0" anchor="t">
            <a:noAutofit/>
          </a:bodyPr>
          <a:lstStyle>
            <a:lvl1pPr algn="l" defTabSz="914363" rtl="0" eaLnBrk="1" latinLnBrk="0" hangingPunct="1">
              <a:lnSpc>
                <a:spcPct val="90000"/>
              </a:lnSpc>
              <a:spcBef>
                <a:spcPct val="0"/>
              </a:spcBef>
              <a:buNone/>
              <a:defRPr lang="en-US" sz="1500" b="0" i="0" kern="1200" dirty="0">
                <a:solidFill>
                  <a:schemeClr val="bg2"/>
                </a:solidFill>
                <a:latin typeface="微软雅黑" panose="020B0503020204020204" pitchFamily="34" charset="-122"/>
                <a:ea typeface="微软雅黑" panose="020B0503020204020204" pitchFamily="34" charset="-122"/>
                <a:cs typeface="IBM Plex Sans" charset="0"/>
              </a:defRPr>
            </a:lvl1pPr>
          </a:lstStyle>
          <a:p>
            <a:pPr marL="0" marR="0" lvl="0" indent="0" algn="l" defTabSz="1097104" rtl="0" eaLnBrk="1" fontAlgn="auto" latinLnBrk="0" hangingPunct="1">
              <a:lnSpc>
                <a:spcPct val="130000"/>
              </a:lnSpc>
              <a:spcBef>
                <a:spcPct val="0"/>
              </a:spcBef>
              <a:spcAft>
                <a:spcPts val="0"/>
              </a:spcAft>
              <a:buClrTx/>
              <a:buSzTx/>
              <a:buFontTx/>
              <a:buNone/>
              <a:tabLst/>
              <a:defRPr/>
            </a:pPr>
            <a:r>
              <a:rPr kumimoji="0" lang="zh-CN" altLang="en-US" sz="15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数据传输是指金融业机构将数据从一个实体发送到另一个实体的过程，传输涉及与金融业机构相关联的全通信网络架构和通信方式。数据传输存在数据传输中断、篡改、 伪造及窃取等安全风险。</a:t>
            </a:r>
          </a:p>
        </p:txBody>
      </p:sp>
    </p:spTree>
    <p:extLst>
      <p:ext uri="{BB962C8B-B14F-4D97-AF65-F5344CB8AC3E}">
        <p14:creationId xmlns:p14="http://schemas.microsoft.com/office/powerpoint/2010/main" val="11846697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747" y="280249"/>
            <a:ext cx="9284483" cy="488526"/>
          </a:xfrm>
        </p:spPr>
        <p:txBody>
          <a:bodyPr>
            <a:normAutofit fontScale="90000"/>
          </a:bodyPr>
          <a:lstStyle/>
          <a:p>
            <a:r>
              <a:rPr lang="zh-CN" altLang="en-US" sz="3200" dirty="0"/>
              <a:t>数据生命周期安全防护</a:t>
            </a:r>
            <a:r>
              <a:rPr lang="en-US" altLang="zh-CN" sz="3200" dirty="0"/>
              <a:t>-</a:t>
            </a:r>
            <a:r>
              <a:rPr lang="zh-CN" altLang="zh-CN" sz="3200" dirty="0"/>
              <a:t>数据</a:t>
            </a:r>
            <a:r>
              <a:rPr lang="zh-CN" altLang="en-US" sz="3200" dirty="0"/>
              <a:t>使用</a:t>
            </a:r>
            <a:endParaRPr lang="zh-CN" altLang="en-US" dirty="0"/>
          </a:p>
        </p:txBody>
      </p:sp>
      <p:sp>
        <p:nvSpPr>
          <p:cNvPr id="49" name="文本框 48">
            <a:extLst>
              <a:ext uri="{FF2B5EF4-FFF2-40B4-BE49-F238E27FC236}">
                <a16:creationId xmlns:a16="http://schemas.microsoft.com/office/drawing/2014/main" id="{8801B268-5CB7-4AA5-82B5-60E06B1D68C8}"/>
              </a:ext>
            </a:extLst>
          </p:cNvPr>
          <p:cNvSpPr txBox="1"/>
          <p:nvPr/>
        </p:nvSpPr>
        <p:spPr>
          <a:xfrm>
            <a:off x="1808749" y="1701691"/>
            <a:ext cx="3083274" cy="369332"/>
          </a:xfrm>
          <a:prstGeom prst="rect">
            <a:avLst/>
          </a:prstGeom>
          <a:noFill/>
        </p:spPr>
        <p:txBody>
          <a:bodyPr wrap="square">
            <a:spAutoFit/>
          </a:bodyPr>
          <a:lstStyle/>
          <a:p>
            <a:pPr marL="337820" marR="66675" algn="ctr">
              <a:spcAft>
                <a:spcPts val="0"/>
              </a:spcAft>
            </a:pPr>
            <a:r>
              <a:rPr lang="zh-CN" altLang="en-US" spc="10" dirty="0">
                <a:latin typeface="微软雅黑" panose="020B0503020204020204" pitchFamily="34" charset="-122"/>
                <a:ea typeface="微软雅黑" panose="020B0503020204020204" pitchFamily="34" charset="-122"/>
                <a:cs typeface="Times New Roman" panose="02020603050405020304" pitchFamily="18" charset="0"/>
              </a:rPr>
              <a:t>数据使用</a:t>
            </a: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安</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全</a:t>
            </a:r>
            <a:r>
              <a:rPr lang="zh-CN" altLang="zh-CN" sz="1800" spc="-5" dirty="0">
                <a:effectLst/>
                <a:latin typeface="微软雅黑" panose="020B0503020204020204" pitchFamily="34" charset="-122"/>
                <a:ea typeface="微软雅黑" panose="020B0503020204020204" pitchFamily="34" charset="-122"/>
                <a:cs typeface="Times New Roman" panose="02020603050405020304" pitchFamily="18" charset="0"/>
              </a:rPr>
              <a:t>要</a:t>
            </a:r>
            <a:r>
              <a:rPr lang="zh-CN" altLang="zh-CN" sz="1800" spc="10" dirty="0">
                <a:effectLst/>
                <a:latin typeface="微软雅黑" panose="020B0503020204020204" pitchFamily="34" charset="-122"/>
                <a:ea typeface="微软雅黑" panose="020B0503020204020204" pitchFamily="34" charset="-122"/>
                <a:cs typeface="Times New Roman" panose="02020603050405020304" pitchFamily="18" charset="0"/>
              </a:rPr>
              <a:t>求</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2" name="五边形 119">
            <a:extLst>
              <a:ext uri="{FF2B5EF4-FFF2-40B4-BE49-F238E27FC236}">
                <a16:creationId xmlns:a16="http://schemas.microsoft.com/office/drawing/2014/main" id="{059C89B6-895F-46BD-BCF3-B9F87E60687B}"/>
              </a:ext>
            </a:extLst>
          </p:cNvPr>
          <p:cNvSpPr/>
          <p:nvPr/>
        </p:nvSpPr>
        <p:spPr>
          <a:xfrm>
            <a:off x="605183" y="2447602"/>
            <a:ext cx="1254367" cy="430887"/>
          </a:xfrm>
          <a:prstGeom prst="homePlate">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zh-CN" altLang="en-US" sz="1600" b="1" kern="0" dirty="0">
                <a:solidFill>
                  <a:prstClr val="white"/>
                </a:solidFill>
                <a:latin typeface="Arial" panose="020B0604020202020204" pitchFamily="34" charset="0"/>
                <a:ea typeface="微软雅黑" panose="020B0503020204020204" pitchFamily="34" charset="-122"/>
              </a:rPr>
              <a:t>数据访问</a:t>
            </a:r>
          </a:p>
        </p:txBody>
      </p:sp>
      <p:sp>
        <p:nvSpPr>
          <p:cNvPr id="203" name="椭圆 202">
            <a:extLst>
              <a:ext uri="{FF2B5EF4-FFF2-40B4-BE49-F238E27FC236}">
                <a16:creationId xmlns:a16="http://schemas.microsoft.com/office/drawing/2014/main" id="{B303AD57-8A2C-403A-9E1F-A9C2861CFE94}"/>
              </a:ext>
            </a:extLst>
          </p:cNvPr>
          <p:cNvSpPr/>
          <p:nvPr/>
        </p:nvSpPr>
        <p:spPr>
          <a:xfrm>
            <a:off x="313154" y="2429604"/>
            <a:ext cx="434662" cy="442495"/>
          </a:xfrm>
          <a:prstGeom prst="ellipse">
            <a:avLst/>
          </a:prstGeom>
          <a:solidFill>
            <a:schemeClr val="accent1">
              <a:lumMod val="75000"/>
            </a:schemeClr>
          </a:solidFill>
          <a:ln w="12700" cap="flat" cmpd="sng" algn="ctr">
            <a:solidFill>
              <a:schemeClr val="bg1"/>
            </a:solid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b="1" kern="0" dirty="0">
                <a:solidFill>
                  <a:prstClr val="white"/>
                </a:solidFill>
                <a:latin typeface="Arial" panose="020B0604020202020204" pitchFamily="34" charset="0"/>
                <a:ea typeface="微软雅黑" panose="020B0503020204020204" pitchFamily="34" charset="-122"/>
              </a:rPr>
              <a:t>a</a:t>
            </a:r>
            <a:endParaRPr lang="zh-CN" altLang="en-US" b="1" kern="0" dirty="0">
              <a:solidFill>
                <a:prstClr val="white"/>
              </a:solidFill>
              <a:latin typeface="Arial" panose="020B0604020202020204" pitchFamily="34" charset="0"/>
              <a:ea typeface="微软雅黑" panose="020B0503020204020204" pitchFamily="34" charset="-122"/>
            </a:endParaRPr>
          </a:p>
        </p:txBody>
      </p:sp>
      <p:pic>
        <p:nvPicPr>
          <p:cNvPr id="56" name="Picture 5">
            <a:extLst>
              <a:ext uri="{FF2B5EF4-FFF2-40B4-BE49-F238E27FC236}">
                <a16:creationId xmlns:a16="http://schemas.microsoft.com/office/drawing/2014/main" id="{4DB148E3-5F42-40BF-925B-EB7A2F4B92E8}"/>
              </a:ext>
            </a:extLst>
          </p:cNvPr>
          <p:cNvPicPr>
            <a:picLocks noChangeAspect="1"/>
          </p:cNvPicPr>
          <p:nvPr/>
        </p:nvPicPr>
        <p:blipFill>
          <a:blip r:embed="rId3"/>
          <a:stretch>
            <a:fillRect/>
          </a:stretch>
        </p:blipFill>
        <p:spPr>
          <a:xfrm>
            <a:off x="6111492" y="2210498"/>
            <a:ext cx="5706394" cy="3611822"/>
          </a:xfrm>
          <a:prstGeom prst="rect">
            <a:avLst/>
          </a:prstGeom>
          <a:noFill/>
          <a:ln>
            <a:noFill/>
            <a:prstDash val="lgDashDot"/>
          </a:ln>
        </p:spPr>
      </p:pic>
      <p:sp>
        <p:nvSpPr>
          <p:cNvPr id="57" name="五边形 119">
            <a:extLst>
              <a:ext uri="{FF2B5EF4-FFF2-40B4-BE49-F238E27FC236}">
                <a16:creationId xmlns:a16="http://schemas.microsoft.com/office/drawing/2014/main" id="{6B92A7A8-B75F-4AFB-8339-16DA0D38779B}"/>
              </a:ext>
            </a:extLst>
          </p:cNvPr>
          <p:cNvSpPr/>
          <p:nvPr/>
        </p:nvSpPr>
        <p:spPr>
          <a:xfrm>
            <a:off x="554383" y="3585522"/>
            <a:ext cx="1254367" cy="430887"/>
          </a:xfrm>
          <a:prstGeom prst="homePlate">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zh-CN" altLang="en-US" sz="1600" b="1" kern="0" dirty="0">
                <a:solidFill>
                  <a:prstClr val="white"/>
                </a:solidFill>
                <a:latin typeface="Arial" panose="020B0604020202020204" pitchFamily="34" charset="0"/>
                <a:ea typeface="微软雅黑" panose="020B0503020204020204" pitchFamily="34" charset="-122"/>
              </a:rPr>
              <a:t>数据展示</a:t>
            </a:r>
          </a:p>
        </p:txBody>
      </p:sp>
      <p:sp>
        <p:nvSpPr>
          <p:cNvPr id="58" name="椭圆 57">
            <a:extLst>
              <a:ext uri="{FF2B5EF4-FFF2-40B4-BE49-F238E27FC236}">
                <a16:creationId xmlns:a16="http://schemas.microsoft.com/office/drawing/2014/main" id="{EB580364-4729-4426-B658-887C479884C9}"/>
              </a:ext>
            </a:extLst>
          </p:cNvPr>
          <p:cNvSpPr/>
          <p:nvPr/>
        </p:nvSpPr>
        <p:spPr>
          <a:xfrm>
            <a:off x="262354" y="3567524"/>
            <a:ext cx="434662" cy="442495"/>
          </a:xfrm>
          <a:prstGeom prst="ellipse">
            <a:avLst/>
          </a:prstGeom>
          <a:solidFill>
            <a:schemeClr val="accent1">
              <a:lumMod val="75000"/>
            </a:schemeClr>
          </a:solidFill>
          <a:ln w="12700" cap="flat" cmpd="sng" algn="ctr">
            <a:solidFill>
              <a:schemeClr val="bg1"/>
            </a:solid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b="1" kern="0" dirty="0">
                <a:solidFill>
                  <a:prstClr val="white"/>
                </a:solidFill>
                <a:latin typeface="Arial" panose="020B0604020202020204" pitchFamily="34" charset="0"/>
                <a:ea typeface="微软雅黑" panose="020B0503020204020204" pitchFamily="34" charset="-122"/>
              </a:rPr>
              <a:t>b</a:t>
            </a:r>
            <a:endParaRPr lang="zh-CN" altLang="en-US" b="1" kern="0" dirty="0">
              <a:solidFill>
                <a:prstClr val="white"/>
              </a:solidFill>
              <a:latin typeface="Arial" panose="020B0604020202020204" pitchFamily="34" charset="0"/>
              <a:ea typeface="微软雅黑" panose="020B0503020204020204" pitchFamily="34" charset="-122"/>
            </a:endParaRPr>
          </a:p>
        </p:txBody>
      </p:sp>
      <p:sp>
        <p:nvSpPr>
          <p:cNvPr id="59" name="五边形 119">
            <a:extLst>
              <a:ext uri="{FF2B5EF4-FFF2-40B4-BE49-F238E27FC236}">
                <a16:creationId xmlns:a16="http://schemas.microsoft.com/office/drawing/2014/main" id="{D3E1FE22-3ACB-4621-BEC1-26F056F17A45}"/>
              </a:ext>
            </a:extLst>
          </p:cNvPr>
          <p:cNvSpPr/>
          <p:nvPr/>
        </p:nvSpPr>
        <p:spPr>
          <a:xfrm>
            <a:off x="554382" y="4896466"/>
            <a:ext cx="1254367" cy="430887"/>
          </a:xfrm>
          <a:prstGeom prst="homePlate">
            <a:avLst/>
          </a:prstGeom>
          <a:solidFill>
            <a:schemeClr val="accent1">
              <a:lumMod val="75000"/>
            </a:schemeClr>
          </a:solidFill>
          <a:ln w="12700" cap="flat" cmpd="sng" algn="ctr">
            <a:no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zh-CN" altLang="en-US" sz="1600" b="1" kern="0" dirty="0">
                <a:solidFill>
                  <a:prstClr val="white"/>
                </a:solidFill>
                <a:latin typeface="Arial" panose="020B0604020202020204" pitchFamily="34" charset="0"/>
                <a:ea typeface="微软雅黑" panose="020B0503020204020204" pitchFamily="34" charset="-122"/>
              </a:rPr>
              <a:t>数据共享</a:t>
            </a:r>
          </a:p>
        </p:txBody>
      </p:sp>
      <p:sp>
        <p:nvSpPr>
          <p:cNvPr id="60" name="椭圆 59">
            <a:extLst>
              <a:ext uri="{FF2B5EF4-FFF2-40B4-BE49-F238E27FC236}">
                <a16:creationId xmlns:a16="http://schemas.microsoft.com/office/drawing/2014/main" id="{556417E0-1B3C-4462-B2DB-5DB9C9831B09}"/>
              </a:ext>
            </a:extLst>
          </p:cNvPr>
          <p:cNvSpPr/>
          <p:nvPr/>
        </p:nvSpPr>
        <p:spPr>
          <a:xfrm>
            <a:off x="252194" y="4878164"/>
            <a:ext cx="434662" cy="442495"/>
          </a:xfrm>
          <a:prstGeom prst="ellipse">
            <a:avLst/>
          </a:prstGeom>
          <a:solidFill>
            <a:schemeClr val="accent1">
              <a:lumMod val="75000"/>
            </a:schemeClr>
          </a:solidFill>
          <a:ln w="12700" cap="flat" cmpd="sng" algn="ctr">
            <a:solidFill>
              <a:schemeClr val="bg1"/>
            </a:solidFill>
            <a:prstDash val="solid"/>
            <a:miter lim="800000"/>
          </a:ln>
          <a:effectLst/>
        </p:spPr>
        <p:txBody>
          <a:bodyPr rot="0" spcFirstLastPara="0" vertOverflow="overflow" horzOverflow="overflow" vert="horz" wrap="square" lIns="91440" tIns="18000" rIns="91440" bIns="0" numCol="1" spcCol="0" rtlCol="0" fromWordArt="0" anchor="ctr" anchorCtr="0" forceAA="0" compatLnSpc="1">
            <a:prstTxWarp prst="textNoShape">
              <a:avLst/>
            </a:prstTxWarp>
            <a:noAutofit/>
          </a:bodyPr>
          <a:lstStyle/>
          <a:p>
            <a:pPr algn="ctr" defTabSz="914363"/>
            <a:r>
              <a:rPr lang="en-US" altLang="zh-CN" b="1" kern="0" dirty="0">
                <a:solidFill>
                  <a:prstClr val="white"/>
                </a:solidFill>
                <a:latin typeface="Arial" panose="020B0604020202020204" pitchFamily="34" charset="0"/>
                <a:ea typeface="微软雅黑" panose="020B0503020204020204" pitchFamily="34" charset="-122"/>
              </a:rPr>
              <a:t>c</a:t>
            </a:r>
            <a:endParaRPr lang="zh-CN" altLang="en-US" b="1" kern="0" dirty="0">
              <a:solidFill>
                <a:prstClr val="white"/>
              </a:solidFill>
              <a:latin typeface="Arial" panose="020B0604020202020204" pitchFamily="34" charset="0"/>
              <a:ea typeface="微软雅黑" panose="020B0503020204020204" pitchFamily="34" charset="-122"/>
            </a:endParaRPr>
          </a:p>
        </p:txBody>
      </p:sp>
      <p:sp>
        <p:nvSpPr>
          <p:cNvPr id="67" name="文本框 66">
            <a:extLst>
              <a:ext uri="{FF2B5EF4-FFF2-40B4-BE49-F238E27FC236}">
                <a16:creationId xmlns:a16="http://schemas.microsoft.com/office/drawing/2014/main" id="{EAEA616C-3F83-491B-85B8-99818FEAFF9D}"/>
              </a:ext>
            </a:extLst>
          </p:cNvPr>
          <p:cNvSpPr txBox="1"/>
          <p:nvPr/>
        </p:nvSpPr>
        <p:spPr>
          <a:xfrm>
            <a:off x="1550400" y="2696610"/>
            <a:ext cx="4496520" cy="485005"/>
          </a:xfrm>
          <a:prstGeom prst="rect">
            <a:avLst/>
          </a:prstGeom>
          <a:noFill/>
          <a:ln>
            <a:solidFill>
              <a:schemeClr val="accent1">
                <a:lumMod val="60000"/>
                <a:lumOff val="40000"/>
              </a:schemeClr>
            </a:solidFill>
            <a:prstDash val="lgDashDot"/>
          </a:ln>
        </p:spPr>
        <p:txBody>
          <a:bodyPr wrap="square">
            <a:spAutoFit/>
          </a:bodyPr>
          <a:lstStyle>
            <a:defPPr>
              <a:defRPr lang="zh-CN"/>
            </a:defPPr>
            <a:lvl1pPr marL="432000" marR="135255" indent="-266700" algn="just">
              <a:lnSpc>
                <a:spcPts val="1560"/>
              </a:lnSpc>
              <a:spcAft>
                <a:spcPts val="0"/>
              </a:spcAft>
              <a:defRPr sz="1100" spc="5">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zh-CN" dirty="0"/>
              <a:t>应对数据的访问情况进行定期审计，至少每</a:t>
            </a:r>
            <a:r>
              <a:rPr lang="zh-CN" altLang="zh-CN"/>
              <a:t>半年</a:t>
            </a:r>
            <a:r>
              <a:rPr lang="en-US" altLang="zh-CN" dirty="0"/>
              <a:t>1</a:t>
            </a:r>
            <a:r>
              <a:rPr lang="zh-CN" altLang="zh-CN" dirty="0"/>
              <a:t>次对访问权限规则和已授权清单进行复核，及时清理已失效的账号和授权。</a:t>
            </a:r>
          </a:p>
        </p:txBody>
      </p:sp>
      <p:sp>
        <p:nvSpPr>
          <p:cNvPr id="68" name="文本框 67">
            <a:extLst>
              <a:ext uri="{FF2B5EF4-FFF2-40B4-BE49-F238E27FC236}">
                <a16:creationId xmlns:a16="http://schemas.microsoft.com/office/drawing/2014/main" id="{FC5FF8E9-72F9-4315-A4CE-1CCD0FF3FBC2}"/>
              </a:ext>
            </a:extLst>
          </p:cNvPr>
          <p:cNvSpPr txBox="1"/>
          <p:nvPr/>
        </p:nvSpPr>
        <p:spPr>
          <a:xfrm>
            <a:off x="1550400" y="2139008"/>
            <a:ext cx="4496519" cy="485005"/>
          </a:xfrm>
          <a:prstGeom prst="rect">
            <a:avLst/>
          </a:prstGeom>
          <a:noFill/>
          <a:ln>
            <a:solidFill>
              <a:schemeClr val="accent1">
                <a:lumMod val="60000"/>
                <a:lumOff val="40000"/>
              </a:schemeClr>
            </a:solidFill>
            <a:prstDash val="lgDashDot"/>
          </a:ln>
        </p:spPr>
        <p:txBody>
          <a:bodyPr wrap="square">
            <a:spAutoFit/>
          </a:bodyPr>
          <a:lstStyle>
            <a:defPPr>
              <a:defRPr lang="zh-CN"/>
            </a:defPPr>
            <a:lvl1pPr marL="432000" marR="135255" indent="-266700" algn="just">
              <a:lnSpc>
                <a:spcPts val="1560"/>
              </a:lnSpc>
              <a:spcAft>
                <a:spcPts val="0"/>
              </a:spcAft>
              <a:defRPr sz="1100" spc="5">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zh-CN" dirty="0"/>
              <a:t>应根据数据安全级别，制定和明确</a:t>
            </a:r>
            <a:r>
              <a:rPr lang="zh-CN" altLang="zh-CN" b="1" dirty="0">
                <a:solidFill>
                  <a:srgbClr val="0070C0"/>
                </a:solidFill>
              </a:rPr>
              <a:t>数据访问控制</a:t>
            </a:r>
            <a:r>
              <a:rPr lang="zh-CN" altLang="zh-CN" dirty="0"/>
              <a:t>过程中的相关安全措施，保障金融数据在被访问过程中的保密性和完整性</a:t>
            </a:r>
            <a:r>
              <a:rPr lang="zh-CN" altLang="en-US" dirty="0"/>
              <a:t>。</a:t>
            </a:r>
            <a:endParaRPr lang="en-US" altLang="zh-CN" dirty="0"/>
          </a:p>
        </p:txBody>
      </p:sp>
      <p:sp>
        <p:nvSpPr>
          <p:cNvPr id="69" name="文本框 68">
            <a:extLst>
              <a:ext uri="{FF2B5EF4-FFF2-40B4-BE49-F238E27FC236}">
                <a16:creationId xmlns:a16="http://schemas.microsoft.com/office/drawing/2014/main" id="{4AE06F09-60C8-4B8F-BF96-ACCCC57B3D93}"/>
              </a:ext>
            </a:extLst>
          </p:cNvPr>
          <p:cNvSpPr txBox="1"/>
          <p:nvPr/>
        </p:nvSpPr>
        <p:spPr>
          <a:xfrm>
            <a:off x="1550401" y="3365040"/>
            <a:ext cx="4496519" cy="1100558"/>
          </a:xfrm>
          <a:prstGeom prst="rect">
            <a:avLst/>
          </a:prstGeom>
          <a:noFill/>
          <a:ln>
            <a:solidFill>
              <a:schemeClr val="accent1">
                <a:lumMod val="60000"/>
                <a:lumOff val="40000"/>
              </a:schemeClr>
            </a:solidFill>
            <a:prstDash val="lgDashDot"/>
          </a:ln>
        </p:spPr>
        <p:txBody>
          <a:bodyPr wrap="square">
            <a:spAutoFit/>
          </a:bodyPr>
          <a:lstStyle>
            <a:defPPr>
              <a:defRPr lang="zh-CN"/>
            </a:defPPr>
            <a:lvl1pPr marL="607695" marR="135255" indent="-266700" algn="just">
              <a:lnSpc>
                <a:spcPts val="1560"/>
              </a:lnSpc>
              <a:spcAft>
                <a:spcPts val="0"/>
              </a:spcAft>
              <a:defRPr sz="1100" spc="5">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marL="432000"/>
            <a:r>
              <a:rPr lang="en-US" altLang="zh-CN" dirty="0"/>
              <a:t>1) </a:t>
            </a:r>
            <a:r>
              <a:rPr lang="zh-CN" altLang="zh-CN" dirty="0"/>
              <a:t>对应用系统桌面、移动运维终端、柜面受理设备等</a:t>
            </a:r>
            <a:r>
              <a:rPr lang="zh-CN" altLang="zh-CN" b="1" dirty="0">
                <a:solidFill>
                  <a:srgbClr val="0070C0"/>
                </a:solidFill>
              </a:rPr>
              <a:t>界面展示增加水印</a:t>
            </a:r>
            <a:r>
              <a:rPr lang="zh-CN" altLang="zh-CN" dirty="0"/>
              <a:t>，水印内容应最少包括访问主体、访问时间。</a:t>
            </a:r>
          </a:p>
          <a:p>
            <a:pPr marL="432000"/>
            <a:r>
              <a:rPr lang="en-US" altLang="zh-CN" dirty="0"/>
              <a:t>2)</a:t>
            </a:r>
            <a:r>
              <a:rPr lang="zh-CN" altLang="zh-CN" dirty="0"/>
              <a:t>禁用展示界面复制、打印等可将展示数据导出的功能。</a:t>
            </a:r>
          </a:p>
          <a:p>
            <a:pPr marL="432000"/>
            <a:r>
              <a:rPr lang="en-US" altLang="zh-CN" dirty="0"/>
              <a:t>3)	</a:t>
            </a:r>
            <a:r>
              <a:rPr lang="zh-CN" altLang="zh-CN" dirty="0"/>
              <a:t>业务系统对</a:t>
            </a:r>
            <a:r>
              <a:rPr lang="en-US" altLang="zh-CN" dirty="0"/>
              <a:t>2</a:t>
            </a:r>
            <a:r>
              <a:rPr lang="zh-CN" altLang="zh-CN" dirty="0"/>
              <a:t>级及以上数据明文查询实现逐条授权、逐条查询，的实时监测预警功能，并留存相关查询日志。</a:t>
            </a:r>
          </a:p>
        </p:txBody>
      </p:sp>
      <p:sp>
        <p:nvSpPr>
          <p:cNvPr id="70" name="文本框 69">
            <a:extLst>
              <a:ext uri="{FF2B5EF4-FFF2-40B4-BE49-F238E27FC236}">
                <a16:creationId xmlns:a16="http://schemas.microsoft.com/office/drawing/2014/main" id="{5F923B99-1A94-4C58-912E-DB71ECC7C728}"/>
              </a:ext>
            </a:extLst>
          </p:cNvPr>
          <p:cNvSpPr txBox="1"/>
          <p:nvPr/>
        </p:nvSpPr>
        <p:spPr>
          <a:xfrm>
            <a:off x="1542601" y="4647510"/>
            <a:ext cx="4492439" cy="485005"/>
          </a:xfrm>
          <a:prstGeom prst="rect">
            <a:avLst/>
          </a:prstGeom>
          <a:noFill/>
          <a:ln>
            <a:solidFill>
              <a:schemeClr val="accent1">
                <a:lumMod val="60000"/>
                <a:lumOff val="40000"/>
              </a:schemeClr>
            </a:solidFill>
            <a:prstDash val="lgDashDot"/>
          </a:ln>
        </p:spPr>
        <p:txBody>
          <a:bodyPr wrap="square">
            <a:spAutoFit/>
          </a:bodyPr>
          <a:lstStyle>
            <a:defPPr>
              <a:defRPr lang="zh-CN"/>
            </a:defPPr>
            <a:lvl1pPr marL="607695" marR="135255" indent="-266700" algn="just">
              <a:lnSpc>
                <a:spcPts val="1560"/>
              </a:lnSpc>
              <a:spcAft>
                <a:spcPts val="0"/>
              </a:spcAft>
              <a:defRPr sz="1100" spc="5">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marL="432000"/>
            <a:r>
              <a:rPr lang="zh-CN" altLang="zh-CN" b="1" dirty="0">
                <a:solidFill>
                  <a:srgbClr val="0070C0"/>
                </a:solidFill>
              </a:rPr>
              <a:t>应对</a:t>
            </a:r>
            <a:r>
              <a:rPr lang="en-US" altLang="zh-CN" b="1" dirty="0">
                <a:solidFill>
                  <a:srgbClr val="0070C0"/>
                </a:solidFill>
              </a:rPr>
              <a:t>3</a:t>
            </a:r>
            <a:r>
              <a:rPr lang="zh-CN" altLang="zh-CN" b="1" dirty="0">
                <a:solidFill>
                  <a:srgbClr val="0070C0"/>
                </a:solidFill>
              </a:rPr>
              <a:t>级及以上数据进行脱敏</a:t>
            </a:r>
            <a:r>
              <a:rPr lang="en-US" altLang="zh-CN" dirty="0"/>
              <a:t>,</a:t>
            </a:r>
            <a:r>
              <a:rPr lang="zh-CN" altLang="zh-CN" dirty="0"/>
              <a:t>若因业务确需无法对数据进行脱敏，</a:t>
            </a:r>
            <a:r>
              <a:rPr lang="en-US" altLang="zh-CN" dirty="0"/>
              <a:t>     </a:t>
            </a:r>
            <a:r>
              <a:rPr lang="zh-CN" altLang="zh-CN" dirty="0"/>
              <a:t>应对共享内容通过专项审批</a:t>
            </a:r>
            <a:r>
              <a:rPr lang="en-US" altLang="zh-CN" dirty="0"/>
              <a:t>;</a:t>
            </a:r>
            <a:endParaRPr lang="zh-CN" altLang="zh-CN" dirty="0"/>
          </a:p>
        </p:txBody>
      </p:sp>
      <p:sp>
        <p:nvSpPr>
          <p:cNvPr id="74" name="文本框 73">
            <a:extLst>
              <a:ext uri="{FF2B5EF4-FFF2-40B4-BE49-F238E27FC236}">
                <a16:creationId xmlns:a16="http://schemas.microsoft.com/office/drawing/2014/main" id="{8EEEDD58-C1F4-4AC4-890D-B6E611303049}"/>
              </a:ext>
            </a:extLst>
          </p:cNvPr>
          <p:cNvSpPr txBox="1"/>
          <p:nvPr/>
        </p:nvSpPr>
        <p:spPr>
          <a:xfrm>
            <a:off x="1542600" y="5172631"/>
            <a:ext cx="4504319" cy="895373"/>
          </a:xfrm>
          <a:prstGeom prst="rect">
            <a:avLst/>
          </a:prstGeom>
          <a:noFill/>
          <a:ln>
            <a:solidFill>
              <a:schemeClr val="accent1">
                <a:lumMod val="60000"/>
                <a:lumOff val="40000"/>
              </a:schemeClr>
            </a:solidFill>
            <a:prstDash val="lgDashDot"/>
          </a:ln>
        </p:spPr>
        <p:txBody>
          <a:bodyPr wrap="square">
            <a:spAutoFit/>
          </a:bodyPr>
          <a:lstStyle>
            <a:defPPr>
              <a:defRPr lang="zh-CN"/>
            </a:defPPr>
            <a:lvl1pPr marL="432000" marR="135255" indent="-266700" algn="just">
              <a:lnSpc>
                <a:spcPts val="1560"/>
              </a:lnSpc>
              <a:spcAft>
                <a:spcPts val="0"/>
              </a:spcAft>
              <a:defRPr sz="1100" spc="5">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zh-CN" dirty="0"/>
              <a:t>脱敏方式的选取宜充分结合数据共享场景、业务需要和安全风险评估结果，选择被猜解或碰撞风险相对较低的脱敏技术；脱敏措施的部署应尽可能靠近数据源头，如数据库视图、应用系统底层  </a:t>
            </a:r>
            <a:r>
              <a:rPr lang="en-US" altLang="zh-CN" dirty="0"/>
              <a:t>API  </a:t>
            </a:r>
            <a:r>
              <a:rPr lang="zh-CN" altLang="zh-CN" dirty="0"/>
              <a:t>接口等</a:t>
            </a:r>
            <a:r>
              <a:rPr lang="en-US" altLang="zh-CN" dirty="0"/>
              <a:t>.</a:t>
            </a:r>
            <a:r>
              <a:rPr lang="zh-CN" altLang="zh-CN" dirty="0"/>
              <a:t>不应共享 </a:t>
            </a:r>
            <a:r>
              <a:rPr lang="en-US" altLang="zh-CN" dirty="0"/>
              <a:t>4 </a:t>
            </a:r>
            <a:r>
              <a:rPr lang="zh-CN" altLang="zh-CN" dirty="0"/>
              <a:t>级数据。</a:t>
            </a:r>
          </a:p>
        </p:txBody>
      </p:sp>
      <p:sp>
        <p:nvSpPr>
          <p:cNvPr id="17" name="Title 1">
            <a:extLst>
              <a:ext uri="{FF2B5EF4-FFF2-40B4-BE49-F238E27FC236}">
                <a16:creationId xmlns:a16="http://schemas.microsoft.com/office/drawing/2014/main" id="{7BF7FF6F-11B7-4A57-9F0F-03EB94B23B17}"/>
              </a:ext>
            </a:extLst>
          </p:cNvPr>
          <p:cNvSpPr txBox="1">
            <a:spLocks/>
          </p:cNvSpPr>
          <p:nvPr/>
        </p:nvSpPr>
        <p:spPr>
          <a:xfrm>
            <a:off x="374114" y="1016150"/>
            <a:ext cx="11430000" cy="685541"/>
          </a:xfrm>
          <a:prstGeom prst="rect">
            <a:avLst/>
          </a:prstGeom>
        </p:spPr>
        <p:txBody>
          <a:bodyPr vert="horz" lIns="0" tIns="0" rIns="0" bIns="0" rtlCol="0" anchor="t">
            <a:noAutofit/>
          </a:bodyPr>
          <a:lstStyle>
            <a:lvl1pPr algn="l" defTabSz="914363" rtl="0" eaLnBrk="1" latinLnBrk="0" hangingPunct="1">
              <a:lnSpc>
                <a:spcPct val="90000"/>
              </a:lnSpc>
              <a:spcBef>
                <a:spcPct val="0"/>
              </a:spcBef>
              <a:buNone/>
              <a:defRPr lang="en-US" sz="1500" b="0" i="0" kern="1200" dirty="0">
                <a:solidFill>
                  <a:schemeClr val="bg2"/>
                </a:solidFill>
                <a:latin typeface="微软雅黑" panose="020B0503020204020204" pitchFamily="34" charset="-122"/>
                <a:ea typeface="微软雅黑" panose="020B0503020204020204" pitchFamily="34" charset="-122"/>
                <a:cs typeface="IBM Plex Sans" charset="0"/>
              </a:defRPr>
            </a:lvl1pPr>
          </a:lstStyle>
          <a:p>
            <a:pPr marL="0" marR="0" lvl="0" indent="0" algn="l" defTabSz="1097104" rtl="0" eaLnBrk="1" fontAlgn="auto" latinLnBrk="0" hangingPunct="1">
              <a:lnSpc>
                <a:spcPct val="130000"/>
              </a:lnSpc>
              <a:spcBef>
                <a:spcPct val="0"/>
              </a:spcBef>
              <a:spcAft>
                <a:spcPts val="0"/>
              </a:spcAft>
              <a:buClrTx/>
              <a:buSzTx/>
              <a:buFontTx/>
              <a:buNone/>
              <a:tabLst/>
              <a:defRPr/>
            </a:pPr>
            <a:r>
              <a:rPr kumimoji="0" lang="zh-CN" altLang="en-US" sz="1500" b="0" i="0" u="none" strike="noStrike" kern="1200" cap="none" spc="0" normalizeH="0" baseline="0" noProof="0" dirty="0">
                <a:ln>
                  <a:noFill/>
                </a:ln>
                <a:solidFill>
                  <a:srgbClr val="000000"/>
                </a:solidFill>
                <a:effectLst/>
                <a:uLnTx/>
                <a:uFillTx/>
              </a:rPr>
              <a:t>数据使用不应超出数据采集时所声明的目的和范围，数据使用过程存在数据非授权访问、窃取、泄漏、篡改、 损毁等安全风险。</a:t>
            </a:r>
          </a:p>
        </p:txBody>
      </p:sp>
    </p:spTree>
    <p:extLst>
      <p:ext uri="{BB962C8B-B14F-4D97-AF65-F5344CB8AC3E}">
        <p14:creationId xmlns:p14="http://schemas.microsoft.com/office/powerpoint/2010/main" val="391120064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EFFD9-2AE2-406D-BDCC-52E1A55046C1}"/>
              </a:ext>
            </a:extLst>
          </p:cNvPr>
          <p:cNvSpPr>
            <a:spLocks noGrp="1"/>
          </p:cNvSpPr>
          <p:nvPr>
            <p:ph type="title"/>
          </p:nvPr>
        </p:nvSpPr>
        <p:spPr/>
        <p:txBody>
          <a:bodyPr>
            <a:normAutofit fontScale="90000"/>
          </a:bodyPr>
          <a:lstStyle/>
          <a:p>
            <a:r>
              <a:rPr lang="zh-CN" altLang="en-US" dirty="0"/>
              <a:t>信息系统运维保障</a:t>
            </a:r>
            <a:r>
              <a:rPr lang="en-US" altLang="zh-CN" dirty="0"/>
              <a:t>-</a:t>
            </a:r>
            <a:r>
              <a:rPr lang="zh-CN" altLang="en-US" dirty="0"/>
              <a:t>安全监测</a:t>
            </a:r>
            <a:r>
              <a:rPr lang="en-US" altLang="zh-CN" dirty="0"/>
              <a:t>-</a:t>
            </a:r>
            <a:r>
              <a:rPr lang="zh-CN" altLang="en-US" dirty="0"/>
              <a:t>数据溯源</a:t>
            </a:r>
          </a:p>
        </p:txBody>
      </p:sp>
      <p:sp>
        <p:nvSpPr>
          <p:cNvPr id="5" name="矩形: 圆角 33">
            <a:extLst>
              <a:ext uri="{FF2B5EF4-FFF2-40B4-BE49-F238E27FC236}">
                <a16:creationId xmlns:a16="http://schemas.microsoft.com/office/drawing/2014/main" id="{29139E53-9EB7-4DEE-AE09-5662309574A1}"/>
              </a:ext>
            </a:extLst>
          </p:cNvPr>
          <p:cNvSpPr/>
          <p:nvPr/>
        </p:nvSpPr>
        <p:spPr>
          <a:xfrm>
            <a:off x="1252496" y="2054243"/>
            <a:ext cx="4567743" cy="708174"/>
          </a:xfrm>
          <a:prstGeom prst="roundRect">
            <a:avLst/>
          </a:prstGeom>
          <a:noFill/>
          <a:ln w="19050" cap="flat" cmpd="sng" algn="ctr">
            <a:solidFill>
              <a:srgbClr val="4472C4"/>
            </a:solidFill>
            <a:prstDash val="solid"/>
            <a:miter lim="800000"/>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Microsoft YaHei" panose="020B0503020204020204" pitchFamily="34" charset="-122"/>
                <a:ea typeface="Microsoft YaHei" panose="020B0503020204020204" pitchFamily="34" charset="-122"/>
              </a:rPr>
              <a:t>c) </a:t>
            </a:r>
            <a:r>
              <a:rPr lang="zh-CN" altLang="en-US" sz="1400" kern="0" dirty="0">
                <a:solidFill>
                  <a:prstClr val="black"/>
                </a:solidFill>
                <a:latin typeface="Microsoft YaHei" panose="020B0503020204020204" pitchFamily="34" charset="-122"/>
                <a:ea typeface="Microsoft YaHei" panose="020B0503020204020204" pitchFamily="34" charset="-122"/>
              </a:rPr>
              <a:t>宜建立</a:t>
            </a:r>
            <a:r>
              <a:rPr lang="zh-CN" altLang="en-US" sz="1400" b="1" kern="0" dirty="0">
                <a:solidFill>
                  <a:srgbClr val="0070C0"/>
                </a:solidFill>
                <a:latin typeface="Microsoft YaHei" panose="020B0503020204020204" pitchFamily="34" charset="-122"/>
                <a:ea typeface="Microsoft YaHei" panose="020B0503020204020204" pitchFamily="34" charset="-122"/>
              </a:rPr>
              <a:t>金融数据资产地图</a:t>
            </a:r>
            <a:r>
              <a:rPr lang="zh-CN" altLang="en-US" sz="1400" kern="0" dirty="0">
                <a:solidFill>
                  <a:prstClr val="black"/>
                </a:solidFill>
                <a:latin typeface="Microsoft YaHei" panose="020B0503020204020204" pitchFamily="34" charset="-122"/>
                <a:ea typeface="Microsoft YaHei" panose="020B0503020204020204" pitchFamily="34" charset="-122"/>
              </a:rPr>
              <a:t>，从数据类型、数据量级、数据特征等维度对金融数据进行盘点和梳理，按需对特定数据对象进行标记和跟踪，构建和维护数据血缘关系。</a:t>
            </a:r>
            <a:endPar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6" name="矩形: 圆角 34">
            <a:extLst>
              <a:ext uri="{FF2B5EF4-FFF2-40B4-BE49-F238E27FC236}">
                <a16:creationId xmlns:a16="http://schemas.microsoft.com/office/drawing/2014/main" id="{CB93193E-5676-45AF-A1F6-C7B1304D5C29}"/>
              </a:ext>
            </a:extLst>
          </p:cNvPr>
          <p:cNvSpPr/>
          <p:nvPr/>
        </p:nvSpPr>
        <p:spPr>
          <a:xfrm>
            <a:off x="1252496" y="2909740"/>
            <a:ext cx="4567742" cy="593903"/>
          </a:xfrm>
          <a:prstGeom prst="roundRect">
            <a:avLst/>
          </a:prstGeom>
          <a:noFill/>
          <a:ln w="19050" cap="flat" cmpd="sng" algn="ctr">
            <a:solidFill>
              <a:srgbClr val="4472C4"/>
            </a:solidFill>
            <a:prstDash val="solid"/>
            <a:miter lim="800000"/>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d)</a:t>
            </a: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应记录数据操作过程及关键数据要素，在出现数据泄露事件后可根据泄露的数据进行溯源。 </a:t>
            </a:r>
          </a:p>
        </p:txBody>
      </p:sp>
      <p:sp>
        <p:nvSpPr>
          <p:cNvPr id="7" name="TextBox 27">
            <a:extLst>
              <a:ext uri="{FF2B5EF4-FFF2-40B4-BE49-F238E27FC236}">
                <a16:creationId xmlns:a16="http://schemas.microsoft.com/office/drawing/2014/main" id="{D036520D-DFC4-46C6-B245-5AE5A666FC7F}"/>
              </a:ext>
            </a:extLst>
          </p:cNvPr>
          <p:cNvSpPr txBox="1"/>
          <p:nvPr/>
        </p:nvSpPr>
        <p:spPr>
          <a:xfrm>
            <a:off x="704505" y="2054243"/>
            <a:ext cx="434436" cy="3649449"/>
          </a:xfrm>
          <a:prstGeom prst="rect">
            <a:avLst/>
          </a:prstGeom>
          <a:solidFill>
            <a:srgbClr val="4472C4"/>
          </a:solidFill>
          <a:ln w="12700" cap="flat" cmpd="sng" algn="ctr">
            <a:noFill/>
            <a:prstDash val="solid"/>
            <a:miter lim="800000"/>
          </a:ln>
          <a:effectLst/>
        </p:spPr>
        <p:txBody>
          <a:bodyPr rtlCol="0" anchor="ctr"/>
          <a:lstStyle>
            <a:defPPr>
              <a:defRPr lang="zh-CN"/>
            </a:defPPr>
            <a:lvl1pPr marR="0" lvl="0" indent="0" algn="ctr" fontAlgn="auto">
              <a:lnSpc>
                <a:spcPct val="100000"/>
              </a:lnSpc>
              <a:spcBef>
                <a:spcPts val="0"/>
              </a:spcBef>
              <a:spcAft>
                <a:spcPts val="0"/>
              </a:spcAft>
              <a:buClrTx/>
              <a:buSzTx/>
              <a:buFontTx/>
              <a:buNone/>
              <a:tabLst/>
              <a:defRPr kumimoji="1" sz="2000" b="1" i="0" u="none" strike="noStrike" kern="0" cap="none" spc="0" normalizeH="0" baseline="0">
                <a:ln>
                  <a:noFill/>
                </a:ln>
                <a:solidFill>
                  <a:prstClr val="white"/>
                </a:solidFill>
                <a:effectLst/>
                <a:uLnTx/>
                <a:uFillTx/>
                <a:latin typeface="Microsoft YaHei" panose="020B0503020204020204" pitchFamily="34" charset="-122"/>
                <a:ea typeface="Microsoft YaHei" panose="020B0503020204020204" pitchFamily="34" charset="-122"/>
              </a:defRPr>
            </a:lvl1pPr>
          </a:lstStyle>
          <a:p>
            <a:pPr marR="0" lvl="0" indent="0" fontAlgn="auto">
              <a:lnSpc>
                <a:spcPct val="106000"/>
              </a:lnSpc>
              <a:spcBef>
                <a:spcPts val="0"/>
              </a:spcBef>
              <a:spcAft>
                <a:spcPts val="0"/>
              </a:spcAft>
              <a:buClrTx/>
              <a:buSzTx/>
              <a:tabLst/>
              <a:defRPr/>
            </a:pPr>
            <a:r>
              <a:rPr lang="zh-CN" altLang="en-US" sz="1800" kern="1200" dirty="0">
                <a:solidFill>
                  <a:schemeClr val="bg1"/>
                </a:solidFill>
                <a:latin typeface="微软雅黑" panose="020B0503020204020204" pitchFamily="34" charset="-122"/>
                <a:ea typeface="微软雅黑" panose="020B0503020204020204" pitchFamily="34" charset="-122"/>
              </a:rPr>
              <a:t>要求</a:t>
            </a:r>
          </a:p>
        </p:txBody>
      </p:sp>
      <p:sp>
        <p:nvSpPr>
          <p:cNvPr id="19" name="矩形: 圆角 34">
            <a:extLst>
              <a:ext uri="{FF2B5EF4-FFF2-40B4-BE49-F238E27FC236}">
                <a16:creationId xmlns:a16="http://schemas.microsoft.com/office/drawing/2014/main" id="{9ED0B683-A6E9-4E4D-A2C2-05F3693B0403}"/>
              </a:ext>
            </a:extLst>
          </p:cNvPr>
          <p:cNvSpPr/>
          <p:nvPr/>
        </p:nvSpPr>
        <p:spPr>
          <a:xfrm>
            <a:off x="1252496" y="3646726"/>
            <a:ext cx="4567742" cy="593903"/>
          </a:xfrm>
          <a:prstGeom prst="roundRect">
            <a:avLst/>
          </a:prstGeom>
          <a:noFill/>
          <a:ln w="19050" cap="flat" cmpd="sng" algn="ctr">
            <a:solidFill>
              <a:srgbClr val="4472C4"/>
            </a:solidFill>
            <a:prstDash val="solid"/>
            <a:miter lim="800000"/>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Microsoft YaHei" panose="020B0503020204020204" pitchFamily="34" charset="-122"/>
                <a:ea typeface="Microsoft YaHei" panose="020B0503020204020204" pitchFamily="34" charset="-122"/>
              </a:rPr>
              <a:t>f</a:t>
            </a:r>
            <a:r>
              <a:rPr kumimoji="0" lang="en-US" altLang="zh-CN"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应对关键溯源数据进行备份，并采取技术手段对溯源数据和备份数据进行安全保护。</a:t>
            </a:r>
          </a:p>
        </p:txBody>
      </p:sp>
      <p:sp>
        <p:nvSpPr>
          <p:cNvPr id="20" name="矩形: 圆角 34">
            <a:extLst>
              <a:ext uri="{FF2B5EF4-FFF2-40B4-BE49-F238E27FC236}">
                <a16:creationId xmlns:a16="http://schemas.microsoft.com/office/drawing/2014/main" id="{0CEE32ED-87B7-458A-AB0F-9B7507F96F16}"/>
              </a:ext>
            </a:extLst>
          </p:cNvPr>
          <p:cNvSpPr/>
          <p:nvPr/>
        </p:nvSpPr>
        <p:spPr>
          <a:xfrm>
            <a:off x="1252496" y="4383712"/>
            <a:ext cx="4567742" cy="439328"/>
          </a:xfrm>
          <a:prstGeom prst="roundRect">
            <a:avLst/>
          </a:prstGeom>
          <a:noFill/>
          <a:ln w="19050" cap="flat" cmpd="sng" algn="ctr">
            <a:solidFill>
              <a:srgbClr val="4472C4"/>
            </a:solidFill>
            <a:prstDash val="solid"/>
            <a:miter lim="800000"/>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Microsoft YaHei" panose="020B0503020204020204" pitchFamily="34" charset="-122"/>
                <a:ea typeface="Microsoft YaHei" panose="020B0503020204020204" pitchFamily="34" charset="-122"/>
              </a:rPr>
              <a:t>g</a:t>
            </a:r>
            <a:r>
              <a:rPr kumimoji="0" lang="en-US" altLang="zh-CN"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应采取</a:t>
            </a:r>
            <a:r>
              <a:rPr kumimoji="0" lang="zh-CN" altLang="en-US" sz="1400" b="1" i="0" u="none" strike="noStrike" kern="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cs"/>
              </a:rPr>
              <a:t>访问控制</a:t>
            </a: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0" lang="zh-CN" altLang="en-US" sz="1400" b="1" i="0" u="none" strike="noStrike" kern="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cs"/>
              </a:rPr>
              <a:t>加密</a:t>
            </a: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等技术措施保证溯源数据的安全性。</a:t>
            </a:r>
          </a:p>
        </p:txBody>
      </p:sp>
      <p:sp>
        <p:nvSpPr>
          <p:cNvPr id="21" name="矩形: 圆角 34">
            <a:extLst>
              <a:ext uri="{FF2B5EF4-FFF2-40B4-BE49-F238E27FC236}">
                <a16:creationId xmlns:a16="http://schemas.microsoft.com/office/drawing/2014/main" id="{89640057-9A5D-4C75-B25E-FFFDE9CBCC8B}"/>
              </a:ext>
            </a:extLst>
          </p:cNvPr>
          <p:cNvSpPr/>
          <p:nvPr/>
        </p:nvSpPr>
        <p:spPr>
          <a:xfrm>
            <a:off x="1252496" y="4966123"/>
            <a:ext cx="4567742" cy="737569"/>
          </a:xfrm>
          <a:prstGeom prst="roundRect">
            <a:avLst/>
          </a:prstGeom>
          <a:noFill/>
          <a:ln w="19050" cap="flat" cmpd="sng" algn="ctr">
            <a:solidFill>
              <a:srgbClr val="4472C4"/>
            </a:solidFill>
            <a:prstDash val="solid"/>
            <a:miter lim="800000"/>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Microsoft YaHei" panose="020B0503020204020204" pitchFamily="34" charset="-122"/>
                <a:ea typeface="Microsoft YaHei" panose="020B0503020204020204" pitchFamily="34" charset="-122"/>
              </a:rPr>
              <a:t>h</a:t>
            </a:r>
            <a:r>
              <a:rPr kumimoji="0" lang="en-US" altLang="zh-CN"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应以泄露数据为线索，建立对高安全等级数据事件记录进行检索溯源的机制，支持对</a:t>
            </a:r>
            <a:r>
              <a:rPr kumimoji="0" lang="zh-CN" altLang="en-US" sz="1400" b="1" i="0" u="none" strike="noStrike" kern="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cs"/>
              </a:rPr>
              <a:t>接口、 </a:t>
            </a:r>
            <a:r>
              <a:rPr kumimoji="0" lang="en-US" altLang="zh-CN" sz="1400" b="1" i="0" u="none" strike="noStrike" kern="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cs"/>
              </a:rPr>
              <a:t>IP</a:t>
            </a:r>
            <a:r>
              <a:rPr kumimoji="0" lang="zh-CN" altLang="en-US" sz="1400" b="1" i="0" u="none" strike="noStrike" kern="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cs"/>
              </a:rPr>
              <a:t>、账号、时间</a:t>
            </a: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进行溯源集中度分析，定位追踪到相关责任人。</a:t>
            </a:r>
          </a:p>
        </p:txBody>
      </p:sp>
      <p:grpSp>
        <p:nvGrpSpPr>
          <p:cNvPr id="16" name="组合 15">
            <a:extLst>
              <a:ext uri="{FF2B5EF4-FFF2-40B4-BE49-F238E27FC236}">
                <a16:creationId xmlns:a16="http://schemas.microsoft.com/office/drawing/2014/main" id="{96D43B66-96B1-4053-B066-646E5F10BF51}"/>
              </a:ext>
            </a:extLst>
          </p:cNvPr>
          <p:cNvGrpSpPr/>
          <p:nvPr/>
        </p:nvGrpSpPr>
        <p:grpSpPr>
          <a:xfrm>
            <a:off x="6368230" y="3295611"/>
            <a:ext cx="1272540" cy="1529715"/>
            <a:chOff x="5459730" y="3101975"/>
            <a:chExt cx="1272540" cy="1529715"/>
          </a:xfrm>
        </p:grpSpPr>
        <p:sp>
          <p:nvSpPr>
            <p:cNvPr id="24" name="Freeform 8">
              <a:extLst>
                <a:ext uri="{FF2B5EF4-FFF2-40B4-BE49-F238E27FC236}">
                  <a16:creationId xmlns:a16="http://schemas.microsoft.com/office/drawing/2014/main" id="{AFF59EB3-92BC-41B6-A12B-8174431CCA9C}"/>
                </a:ext>
              </a:extLst>
            </p:cNvPr>
            <p:cNvSpPr/>
            <p:nvPr/>
          </p:nvSpPr>
          <p:spPr bwMode="auto">
            <a:xfrm>
              <a:off x="5459730" y="3893820"/>
              <a:ext cx="1272540" cy="737870"/>
            </a:xfrm>
            <a:custGeom>
              <a:avLst/>
              <a:gdLst>
                <a:gd name="T0" fmla="*/ 162 w 162"/>
                <a:gd name="T1" fmla="*/ 0 h 185"/>
                <a:gd name="T2" fmla="*/ 96 w 162"/>
                <a:gd name="T3" fmla="*/ 14 h 185"/>
                <a:gd name="T4" fmla="*/ 102 w 162"/>
                <a:gd name="T5" fmla="*/ 25 h 185"/>
                <a:gd name="T6" fmla="*/ 1 w 162"/>
                <a:gd name="T7" fmla="*/ 178 h 185"/>
                <a:gd name="T8" fmla="*/ 5 w 162"/>
                <a:gd name="T9" fmla="*/ 185 h 185"/>
                <a:gd name="T10" fmla="*/ 7 w 162"/>
                <a:gd name="T11" fmla="*/ 185 h 185"/>
                <a:gd name="T12" fmla="*/ 13 w 162"/>
                <a:gd name="T13" fmla="*/ 180 h 185"/>
                <a:gd name="T14" fmla="*/ 107 w 162"/>
                <a:gd name="T15" fmla="*/ 36 h 185"/>
                <a:gd name="T16" fmla="*/ 112 w 162"/>
                <a:gd name="T17" fmla="*/ 45 h 185"/>
                <a:gd name="T18" fmla="*/ 162 w 162"/>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5">
                  <a:moveTo>
                    <a:pt x="162" y="0"/>
                  </a:moveTo>
                  <a:cubicBezTo>
                    <a:pt x="96" y="14"/>
                    <a:pt x="96" y="14"/>
                    <a:pt x="96" y="14"/>
                  </a:cubicBezTo>
                  <a:cubicBezTo>
                    <a:pt x="102" y="25"/>
                    <a:pt x="102" y="25"/>
                    <a:pt x="102" y="25"/>
                  </a:cubicBezTo>
                  <a:cubicBezTo>
                    <a:pt x="51" y="62"/>
                    <a:pt x="14" y="117"/>
                    <a:pt x="1" y="178"/>
                  </a:cubicBezTo>
                  <a:cubicBezTo>
                    <a:pt x="0" y="181"/>
                    <a:pt x="2" y="184"/>
                    <a:pt x="5" y="185"/>
                  </a:cubicBezTo>
                  <a:cubicBezTo>
                    <a:pt x="6" y="185"/>
                    <a:pt x="6" y="185"/>
                    <a:pt x="7" y="185"/>
                  </a:cubicBezTo>
                  <a:cubicBezTo>
                    <a:pt x="10" y="185"/>
                    <a:pt x="12" y="183"/>
                    <a:pt x="13" y="180"/>
                  </a:cubicBezTo>
                  <a:cubicBezTo>
                    <a:pt x="25" y="123"/>
                    <a:pt x="59" y="71"/>
                    <a:pt x="107" y="36"/>
                  </a:cubicBezTo>
                  <a:cubicBezTo>
                    <a:pt x="112" y="45"/>
                    <a:pt x="112" y="45"/>
                    <a:pt x="112" y="45"/>
                  </a:cubicBezTo>
                  <a:lnTo>
                    <a:pt x="162" y="0"/>
                  </a:lnTo>
                  <a:close/>
                </a:path>
              </a:pathLst>
            </a:custGeom>
            <a:gradFill>
              <a:gsLst>
                <a:gs pos="0">
                  <a:srgbClr val="5AAEF2"/>
                </a:gs>
                <a:gs pos="100000">
                  <a:srgbClr val="FF0000"/>
                </a:gs>
              </a:gsLst>
              <a:lin scaled="0"/>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lt1"/>
                </a:solidFill>
                <a:latin typeface="+mj-ea"/>
                <a:ea typeface="+mj-ea"/>
              </a:endParaRPr>
            </a:p>
          </p:txBody>
        </p:sp>
        <p:sp>
          <p:nvSpPr>
            <p:cNvPr id="25" name="Freeform 8">
              <a:extLst>
                <a:ext uri="{FF2B5EF4-FFF2-40B4-BE49-F238E27FC236}">
                  <a16:creationId xmlns:a16="http://schemas.microsoft.com/office/drawing/2014/main" id="{6317A8D9-5B29-46D4-90BB-AA2B0D7F8488}"/>
                </a:ext>
              </a:extLst>
            </p:cNvPr>
            <p:cNvSpPr/>
            <p:nvPr/>
          </p:nvSpPr>
          <p:spPr bwMode="auto">
            <a:xfrm flipV="1">
              <a:off x="5459730" y="3101975"/>
              <a:ext cx="1272540" cy="736600"/>
            </a:xfrm>
            <a:custGeom>
              <a:avLst/>
              <a:gdLst>
                <a:gd name="T0" fmla="*/ 162 w 162"/>
                <a:gd name="T1" fmla="*/ 0 h 185"/>
                <a:gd name="T2" fmla="*/ 96 w 162"/>
                <a:gd name="T3" fmla="*/ 14 h 185"/>
                <a:gd name="T4" fmla="*/ 102 w 162"/>
                <a:gd name="T5" fmla="*/ 25 h 185"/>
                <a:gd name="T6" fmla="*/ 1 w 162"/>
                <a:gd name="T7" fmla="*/ 178 h 185"/>
                <a:gd name="T8" fmla="*/ 5 w 162"/>
                <a:gd name="T9" fmla="*/ 185 h 185"/>
                <a:gd name="T10" fmla="*/ 7 w 162"/>
                <a:gd name="T11" fmla="*/ 185 h 185"/>
                <a:gd name="T12" fmla="*/ 13 w 162"/>
                <a:gd name="T13" fmla="*/ 180 h 185"/>
                <a:gd name="T14" fmla="*/ 107 w 162"/>
                <a:gd name="T15" fmla="*/ 36 h 185"/>
                <a:gd name="T16" fmla="*/ 112 w 162"/>
                <a:gd name="T17" fmla="*/ 45 h 185"/>
                <a:gd name="T18" fmla="*/ 162 w 162"/>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5">
                  <a:moveTo>
                    <a:pt x="162" y="0"/>
                  </a:moveTo>
                  <a:cubicBezTo>
                    <a:pt x="96" y="14"/>
                    <a:pt x="96" y="14"/>
                    <a:pt x="96" y="14"/>
                  </a:cubicBezTo>
                  <a:cubicBezTo>
                    <a:pt x="102" y="25"/>
                    <a:pt x="102" y="25"/>
                    <a:pt x="102" y="25"/>
                  </a:cubicBezTo>
                  <a:cubicBezTo>
                    <a:pt x="51" y="62"/>
                    <a:pt x="14" y="117"/>
                    <a:pt x="1" y="178"/>
                  </a:cubicBezTo>
                  <a:cubicBezTo>
                    <a:pt x="0" y="181"/>
                    <a:pt x="2" y="184"/>
                    <a:pt x="5" y="185"/>
                  </a:cubicBezTo>
                  <a:cubicBezTo>
                    <a:pt x="6" y="185"/>
                    <a:pt x="6" y="185"/>
                    <a:pt x="7" y="185"/>
                  </a:cubicBezTo>
                  <a:cubicBezTo>
                    <a:pt x="10" y="185"/>
                    <a:pt x="12" y="183"/>
                    <a:pt x="13" y="180"/>
                  </a:cubicBezTo>
                  <a:cubicBezTo>
                    <a:pt x="25" y="123"/>
                    <a:pt x="59" y="71"/>
                    <a:pt x="107" y="36"/>
                  </a:cubicBezTo>
                  <a:cubicBezTo>
                    <a:pt x="112" y="45"/>
                    <a:pt x="112" y="45"/>
                    <a:pt x="112" y="45"/>
                  </a:cubicBezTo>
                  <a:lnTo>
                    <a:pt x="162" y="0"/>
                  </a:lnTo>
                  <a:close/>
                </a:path>
              </a:pathLst>
            </a:custGeom>
            <a:gradFill>
              <a:gsLst>
                <a:gs pos="0">
                  <a:srgbClr val="5AAEF2"/>
                </a:gs>
                <a:gs pos="100000">
                  <a:srgbClr val="FF0000"/>
                </a:gs>
              </a:gsLst>
              <a:lin scaled="0"/>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a:solidFill>
                    <a:schemeClr val="lt1"/>
                  </a:solidFill>
                  <a:latin typeface="+mj-ea"/>
                  <a:ea typeface="+mj-ea"/>
                </a:rPr>
                <a:t>z</a:t>
              </a:r>
            </a:p>
          </p:txBody>
        </p:sp>
      </p:grpSp>
      <p:sp>
        <p:nvSpPr>
          <p:cNvPr id="22" name="iconfont-1188-594133">
            <a:extLst>
              <a:ext uri="{FF2B5EF4-FFF2-40B4-BE49-F238E27FC236}">
                <a16:creationId xmlns:a16="http://schemas.microsoft.com/office/drawing/2014/main" id="{46A01710-703D-42D0-9B9E-72604E55CD49}"/>
              </a:ext>
            </a:extLst>
          </p:cNvPr>
          <p:cNvSpPr/>
          <p:nvPr/>
        </p:nvSpPr>
        <p:spPr>
          <a:xfrm>
            <a:off x="8300092" y="2564452"/>
            <a:ext cx="571090" cy="609685"/>
          </a:xfrm>
          <a:custGeom>
            <a:avLst/>
            <a:gdLst>
              <a:gd name="T0" fmla="*/ 9591 w 11989"/>
              <a:gd name="T1" fmla="*/ 9591 h 12800"/>
              <a:gd name="T2" fmla="*/ 9192 w 11989"/>
              <a:gd name="T3" fmla="*/ 8398 h 12800"/>
              <a:gd name="T4" fmla="*/ 8792 w 11989"/>
              <a:gd name="T5" fmla="*/ 10390 h 12800"/>
              <a:gd name="T6" fmla="*/ 10632 w 11989"/>
              <a:gd name="T7" fmla="*/ 9991 h 12800"/>
              <a:gd name="T8" fmla="*/ 9192 w 11989"/>
              <a:gd name="T9" fmla="*/ 7147 h 12800"/>
              <a:gd name="T10" fmla="*/ 6394 w 11989"/>
              <a:gd name="T11" fmla="*/ 9591 h 12800"/>
              <a:gd name="T12" fmla="*/ 6874 w 11989"/>
              <a:gd name="T13" fmla="*/ 10949 h 12800"/>
              <a:gd name="T14" fmla="*/ 7194 w 11989"/>
              <a:gd name="T15" fmla="*/ 9591 h 12800"/>
              <a:gd name="T16" fmla="*/ 11270 w 11989"/>
              <a:gd name="T17" fmla="*/ 10040 h 12800"/>
              <a:gd name="T18" fmla="*/ 7593 w 11989"/>
              <a:gd name="T19" fmla="*/ 11370 h 12800"/>
              <a:gd name="T20" fmla="*/ 7114 w 11989"/>
              <a:gd name="T21" fmla="*/ 11842 h 12800"/>
              <a:gd name="T22" fmla="*/ 11989 w 11989"/>
              <a:gd name="T23" fmla="*/ 9957 h 12800"/>
              <a:gd name="T24" fmla="*/ 5557 w 11989"/>
              <a:gd name="T25" fmla="*/ 9591 h 12800"/>
              <a:gd name="T26" fmla="*/ 799 w 11989"/>
              <a:gd name="T27" fmla="*/ 7993 h 12800"/>
              <a:gd name="T28" fmla="*/ 8735 w 11989"/>
              <a:gd name="T29" fmla="*/ 7211 h 12800"/>
              <a:gd name="T30" fmla="*/ 628 w 11989"/>
              <a:gd name="T31" fmla="*/ 0 h 12800"/>
              <a:gd name="T32" fmla="*/ 0 w 11989"/>
              <a:gd name="T33" fmla="*/ 10390 h 12800"/>
              <a:gd name="T34" fmla="*/ 5557 w 11989"/>
              <a:gd name="T35" fmla="*/ 9591 h 12800"/>
              <a:gd name="T36" fmla="*/ 7473 w 11989"/>
              <a:gd name="T37" fmla="*/ 799 h 12800"/>
              <a:gd name="T38" fmla="*/ 628 w 11989"/>
              <a:gd name="T39" fmla="*/ 7193 h 12800"/>
              <a:gd name="T40" fmla="*/ 4026 w 11989"/>
              <a:gd name="T41" fmla="*/ 3339 h 12800"/>
              <a:gd name="T42" fmla="*/ 2738 w 11989"/>
              <a:gd name="T43" fmla="*/ 3339 h 12800"/>
              <a:gd name="T44" fmla="*/ 2871 w 11989"/>
              <a:gd name="T45" fmla="*/ 4181 h 12800"/>
              <a:gd name="T46" fmla="*/ 3678 w 11989"/>
              <a:gd name="T47" fmla="*/ 5632 h 12800"/>
              <a:gd name="T48" fmla="*/ 3392 w 11989"/>
              <a:gd name="T49" fmla="*/ 3983 h 12800"/>
              <a:gd name="T50" fmla="*/ 5655 w 11989"/>
              <a:gd name="T51" fmla="*/ 3921 h 12800"/>
              <a:gd name="T52" fmla="*/ 6242 w 11989"/>
              <a:gd name="T53" fmla="*/ 2774 h 12800"/>
              <a:gd name="T54" fmla="*/ 5432 w 11989"/>
              <a:gd name="T55" fmla="*/ 2510 h 12800"/>
              <a:gd name="T56" fmla="*/ 3773 w 11989"/>
              <a:gd name="T57" fmla="*/ 2566 h 12800"/>
              <a:gd name="T58" fmla="*/ 5370 w 11989"/>
              <a:gd name="T59" fmla="*/ 3064 h 12800"/>
              <a:gd name="T60" fmla="*/ 6282 w 11989"/>
              <a:gd name="T61" fmla="*/ 4068 h 12800"/>
              <a:gd name="T62" fmla="*/ 4566 w 11989"/>
              <a:gd name="T63" fmla="*/ 4892 h 12800"/>
              <a:gd name="T64" fmla="*/ 4566 w 11989"/>
              <a:gd name="T65" fmla="*/ 6181 h 12800"/>
              <a:gd name="T66" fmla="*/ 6286 w 11989"/>
              <a:gd name="T67" fmla="*/ 418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89" h="12800">
                <a:moveTo>
                  <a:pt x="10312" y="9591"/>
                </a:moveTo>
                <a:lnTo>
                  <a:pt x="9591" y="9591"/>
                </a:lnTo>
                <a:lnTo>
                  <a:pt x="9591" y="8797"/>
                </a:lnTo>
                <a:cubicBezTo>
                  <a:pt x="9591" y="8577"/>
                  <a:pt x="9412" y="8398"/>
                  <a:pt x="9192" y="8398"/>
                </a:cubicBezTo>
                <a:cubicBezTo>
                  <a:pt x="8971" y="8398"/>
                  <a:pt x="8792" y="8577"/>
                  <a:pt x="8792" y="8797"/>
                </a:cubicBezTo>
                <a:lnTo>
                  <a:pt x="8792" y="10390"/>
                </a:lnTo>
                <a:lnTo>
                  <a:pt x="10312" y="10390"/>
                </a:lnTo>
                <a:cubicBezTo>
                  <a:pt x="10472" y="10390"/>
                  <a:pt x="10632" y="10150"/>
                  <a:pt x="10632" y="9991"/>
                </a:cubicBezTo>
                <a:cubicBezTo>
                  <a:pt x="10632" y="9831"/>
                  <a:pt x="10472" y="9591"/>
                  <a:pt x="10312" y="9591"/>
                </a:cubicBezTo>
                <a:close/>
                <a:moveTo>
                  <a:pt x="9192" y="7147"/>
                </a:moveTo>
                <a:cubicBezTo>
                  <a:pt x="9192" y="7147"/>
                  <a:pt x="8155" y="7069"/>
                  <a:pt x="7356" y="7743"/>
                </a:cubicBezTo>
                <a:cubicBezTo>
                  <a:pt x="6408" y="8543"/>
                  <a:pt x="6394" y="9591"/>
                  <a:pt x="6394" y="9591"/>
                </a:cubicBezTo>
                <a:lnTo>
                  <a:pt x="5835" y="9591"/>
                </a:lnTo>
                <a:lnTo>
                  <a:pt x="6874" y="10949"/>
                </a:lnTo>
                <a:lnTo>
                  <a:pt x="7913" y="9591"/>
                </a:lnTo>
                <a:lnTo>
                  <a:pt x="7194" y="9591"/>
                </a:lnTo>
                <a:cubicBezTo>
                  <a:pt x="7318" y="8867"/>
                  <a:pt x="8030" y="8005"/>
                  <a:pt x="9192" y="8000"/>
                </a:cubicBezTo>
                <a:cubicBezTo>
                  <a:pt x="10311" y="7996"/>
                  <a:pt x="11270" y="8922"/>
                  <a:pt x="11270" y="10040"/>
                </a:cubicBezTo>
                <a:cubicBezTo>
                  <a:pt x="11270" y="11158"/>
                  <a:pt x="10311" y="12098"/>
                  <a:pt x="9192" y="12098"/>
                </a:cubicBezTo>
                <a:cubicBezTo>
                  <a:pt x="8552" y="12098"/>
                  <a:pt x="7993" y="11850"/>
                  <a:pt x="7593" y="11370"/>
                </a:cubicBezTo>
                <a:cubicBezTo>
                  <a:pt x="7433" y="11210"/>
                  <a:pt x="7273" y="11205"/>
                  <a:pt x="7114" y="11365"/>
                </a:cubicBezTo>
                <a:cubicBezTo>
                  <a:pt x="6954" y="11525"/>
                  <a:pt x="6954" y="11683"/>
                  <a:pt x="7114" y="11842"/>
                </a:cubicBezTo>
                <a:cubicBezTo>
                  <a:pt x="7673" y="12481"/>
                  <a:pt x="8392" y="12800"/>
                  <a:pt x="9192" y="12800"/>
                </a:cubicBezTo>
                <a:cubicBezTo>
                  <a:pt x="10710" y="12800"/>
                  <a:pt x="11989" y="11474"/>
                  <a:pt x="11989" y="9957"/>
                </a:cubicBezTo>
                <a:cubicBezTo>
                  <a:pt x="11989" y="8440"/>
                  <a:pt x="10710" y="7147"/>
                  <a:pt x="9192" y="7147"/>
                </a:cubicBezTo>
                <a:close/>
                <a:moveTo>
                  <a:pt x="5557" y="9591"/>
                </a:moveTo>
                <a:lnTo>
                  <a:pt x="799" y="9591"/>
                </a:lnTo>
                <a:lnTo>
                  <a:pt x="799" y="7993"/>
                </a:lnTo>
                <a:lnTo>
                  <a:pt x="7195" y="7993"/>
                </a:lnTo>
                <a:cubicBezTo>
                  <a:pt x="7603" y="7582"/>
                  <a:pt x="8139" y="7308"/>
                  <a:pt x="8735" y="7211"/>
                </a:cubicBezTo>
                <a:lnTo>
                  <a:pt x="8101" y="0"/>
                </a:lnTo>
                <a:lnTo>
                  <a:pt x="628" y="0"/>
                </a:lnTo>
                <a:lnTo>
                  <a:pt x="0" y="7921"/>
                </a:lnTo>
                <a:lnTo>
                  <a:pt x="0" y="10390"/>
                </a:lnTo>
                <a:lnTo>
                  <a:pt x="6095" y="10390"/>
                </a:lnTo>
                <a:lnTo>
                  <a:pt x="5557" y="9591"/>
                </a:lnTo>
                <a:close/>
                <a:moveTo>
                  <a:pt x="1258" y="799"/>
                </a:moveTo>
                <a:lnTo>
                  <a:pt x="7473" y="799"/>
                </a:lnTo>
                <a:lnTo>
                  <a:pt x="8101" y="7193"/>
                </a:lnTo>
                <a:lnTo>
                  <a:pt x="628" y="7193"/>
                </a:lnTo>
                <a:lnTo>
                  <a:pt x="1258" y="799"/>
                </a:lnTo>
                <a:close/>
                <a:moveTo>
                  <a:pt x="4026" y="3339"/>
                </a:moveTo>
                <a:cubicBezTo>
                  <a:pt x="4026" y="2984"/>
                  <a:pt x="3738" y="2695"/>
                  <a:pt x="3382" y="2695"/>
                </a:cubicBezTo>
                <a:cubicBezTo>
                  <a:pt x="3026" y="2695"/>
                  <a:pt x="2738" y="2984"/>
                  <a:pt x="2738" y="3339"/>
                </a:cubicBezTo>
                <a:cubicBezTo>
                  <a:pt x="2738" y="3513"/>
                  <a:pt x="2806" y="3669"/>
                  <a:pt x="2918" y="3785"/>
                </a:cubicBezTo>
                <a:cubicBezTo>
                  <a:pt x="2887" y="3912"/>
                  <a:pt x="2871" y="4045"/>
                  <a:pt x="2871" y="4181"/>
                </a:cubicBezTo>
                <a:cubicBezTo>
                  <a:pt x="2871" y="4793"/>
                  <a:pt x="3194" y="5331"/>
                  <a:pt x="3678" y="5632"/>
                </a:cubicBezTo>
                <a:lnTo>
                  <a:pt x="3678" y="5632"/>
                </a:lnTo>
                <a:cubicBezTo>
                  <a:pt x="3415" y="5412"/>
                  <a:pt x="3376" y="4551"/>
                  <a:pt x="3376" y="4181"/>
                </a:cubicBezTo>
                <a:cubicBezTo>
                  <a:pt x="3376" y="4114"/>
                  <a:pt x="3382" y="4047"/>
                  <a:pt x="3392" y="3983"/>
                </a:cubicBezTo>
                <a:cubicBezTo>
                  <a:pt x="3744" y="3978"/>
                  <a:pt x="4026" y="3692"/>
                  <a:pt x="4026" y="3339"/>
                </a:cubicBezTo>
                <a:close/>
                <a:moveTo>
                  <a:pt x="5655" y="3921"/>
                </a:moveTo>
                <a:cubicBezTo>
                  <a:pt x="5971" y="4083"/>
                  <a:pt x="6360" y="3958"/>
                  <a:pt x="6522" y="3641"/>
                </a:cubicBezTo>
                <a:cubicBezTo>
                  <a:pt x="6684" y="3325"/>
                  <a:pt x="6559" y="2936"/>
                  <a:pt x="6242" y="2774"/>
                </a:cubicBezTo>
                <a:cubicBezTo>
                  <a:pt x="6088" y="2695"/>
                  <a:pt x="5917" y="2685"/>
                  <a:pt x="5764" y="2731"/>
                </a:cubicBezTo>
                <a:cubicBezTo>
                  <a:pt x="5664" y="2646"/>
                  <a:pt x="5553" y="2571"/>
                  <a:pt x="5432" y="2510"/>
                </a:cubicBezTo>
                <a:cubicBezTo>
                  <a:pt x="4887" y="2230"/>
                  <a:pt x="4262" y="2272"/>
                  <a:pt x="3773" y="2566"/>
                </a:cubicBezTo>
                <a:lnTo>
                  <a:pt x="3773" y="2566"/>
                </a:lnTo>
                <a:cubicBezTo>
                  <a:pt x="4089" y="2433"/>
                  <a:pt x="4872" y="2790"/>
                  <a:pt x="5202" y="2959"/>
                </a:cubicBezTo>
                <a:cubicBezTo>
                  <a:pt x="5262" y="2989"/>
                  <a:pt x="5318" y="3024"/>
                  <a:pt x="5370" y="3064"/>
                </a:cubicBezTo>
                <a:cubicBezTo>
                  <a:pt x="5215" y="3378"/>
                  <a:pt x="5342" y="3760"/>
                  <a:pt x="5655" y="3921"/>
                </a:cubicBezTo>
                <a:close/>
                <a:moveTo>
                  <a:pt x="6282" y="4068"/>
                </a:moveTo>
                <a:cubicBezTo>
                  <a:pt x="6263" y="4507"/>
                  <a:pt x="5506" y="5050"/>
                  <a:pt x="5140" y="5244"/>
                </a:cubicBezTo>
                <a:cubicBezTo>
                  <a:pt x="5034" y="5035"/>
                  <a:pt x="4817" y="4892"/>
                  <a:pt x="4566" y="4892"/>
                </a:cubicBezTo>
                <a:cubicBezTo>
                  <a:pt x="4211" y="4892"/>
                  <a:pt x="3922" y="5181"/>
                  <a:pt x="3922" y="5536"/>
                </a:cubicBezTo>
                <a:cubicBezTo>
                  <a:pt x="3922" y="5892"/>
                  <a:pt x="4211" y="6181"/>
                  <a:pt x="4566" y="6181"/>
                </a:cubicBezTo>
                <a:cubicBezTo>
                  <a:pt x="4833" y="6181"/>
                  <a:pt x="5063" y="6018"/>
                  <a:pt x="5160" y="5787"/>
                </a:cubicBezTo>
                <a:cubicBezTo>
                  <a:pt x="5817" y="5548"/>
                  <a:pt x="6286" y="4919"/>
                  <a:pt x="6286" y="4181"/>
                </a:cubicBezTo>
                <a:cubicBezTo>
                  <a:pt x="6286" y="4143"/>
                  <a:pt x="6285" y="4106"/>
                  <a:pt x="6282" y="40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B0428CCF-802B-4F42-BE84-B019248A49AE}"/>
              </a:ext>
            </a:extLst>
          </p:cNvPr>
          <p:cNvSpPr txBox="1"/>
          <p:nvPr/>
        </p:nvSpPr>
        <p:spPr>
          <a:xfrm>
            <a:off x="8258294" y="3246064"/>
            <a:ext cx="654687" cy="276999"/>
          </a:xfrm>
          <a:prstGeom prst="rect">
            <a:avLst/>
          </a:prstGeom>
          <a:noFill/>
        </p:spPr>
        <p:txBody>
          <a:bodyPr wrap="square" rtlCol="0">
            <a:spAutoFit/>
          </a:bodyPr>
          <a:lstStyle/>
          <a:p>
            <a:r>
              <a:rPr lang="zh-CN" altLang="en-US" sz="1200" b="1" dirty="0">
                <a:solidFill>
                  <a:srgbClr val="4472C4"/>
                </a:solidFill>
              </a:rPr>
              <a:t>备份</a:t>
            </a:r>
          </a:p>
        </p:txBody>
      </p:sp>
      <p:sp>
        <p:nvSpPr>
          <p:cNvPr id="23" name="iconfont-11238-5311962">
            <a:extLst>
              <a:ext uri="{FF2B5EF4-FFF2-40B4-BE49-F238E27FC236}">
                <a16:creationId xmlns:a16="http://schemas.microsoft.com/office/drawing/2014/main" id="{C000E9C0-054C-485F-88E6-178B0E755722}"/>
              </a:ext>
            </a:extLst>
          </p:cNvPr>
          <p:cNvSpPr/>
          <p:nvPr/>
        </p:nvSpPr>
        <p:spPr>
          <a:xfrm>
            <a:off x="8280855" y="3594991"/>
            <a:ext cx="609565" cy="609685"/>
          </a:xfrm>
          <a:custGeom>
            <a:avLst/>
            <a:gdLst>
              <a:gd name="connsiteX0" fmla="*/ 253953 w 507905"/>
              <a:gd name="connsiteY0" fmla="*/ 101591 h 508005"/>
              <a:gd name="connsiteX1" fmla="*/ 101571 w 507905"/>
              <a:gd name="connsiteY1" fmla="*/ 254002 h 508005"/>
              <a:gd name="connsiteX2" fmla="*/ 253953 w 507905"/>
              <a:gd name="connsiteY2" fmla="*/ 406414 h 508005"/>
              <a:gd name="connsiteX3" fmla="*/ 406334 w 507905"/>
              <a:gd name="connsiteY3" fmla="*/ 254002 h 508005"/>
              <a:gd name="connsiteX4" fmla="*/ 253953 w 507905"/>
              <a:gd name="connsiteY4" fmla="*/ 101591 h 508005"/>
              <a:gd name="connsiteX5" fmla="*/ 228572 w 507905"/>
              <a:gd name="connsiteY5" fmla="*/ 0 h 508005"/>
              <a:gd name="connsiteX6" fmla="*/ 279333 w 507905"/>
              <a:gd name="connsiteY6" fmla="*/ 0 h 508005"/>
              <a:gd name="connsiteX7" fmla="*/ 279333 w 507905"/>
              <a:gd name="connsiteY7" fmla="*/ 52534 h 508005"/>
              <a:gd name="connsiteX8" fmla="*/ 455381 w 507905"/>
              <a:gd name="connsiteY8" fmla="*/ 228617 h 508005"/>
              <a:gd name="connsiteX9" fmla="*/ 507905 w 507905"/>
              <a:gd name="connsiteY9" fmla="*/ 228617 h 508005"/>
              <a:gd name="connsiteX10" fmla="*/ 507905 w 507905"/>
              <a:gd name="connsiteY10" fmla="*/ 279388 h 508005"/>
              <a:gd name="connsiteX11" fmla="*/ 455381 w 507905"/>
              <a:gd name="connsiteY11" fmla="*/ 279388 h 508005"/>
              <a:gd name="connsiteX12" fmla="*/ 279333 w 507905"/>
              <a:gd name="connsiteY12" fmla="*/ 455471 h 508005"/>
              <a:gd name="connsiteX13" fmla="*/ 279333 w 507905"/>
              <a:gd name="connsiteY13" fmla="*/ 508005 h 508005"/>
              <a:gd name="connsiteX14" fmla="*/ 228572 w 507905"/>
              <a:gd name="connsiteY14" fmla="*/ 508005 h 508005"/>
              <a:gd name="connsiteX15" fmla="*/ 228572 w 507905"/>
              <a:gd name="connsiteY15" fmla="*/ 455471 h 508005"/>
              <a:gd name="connsiteX16" fmla="*/ 52524 w 507905"/>
              <a:gd name="connsiteY16" fmla="*/ 279388 h 508005"/>
              <a:gd name="connsiteX17" fmla="*/ 0 w 507905"/>
              <a:gd name="connsiteY17" fmla="*/ 279388 h 508005"/>
              <a:gd name="connsiteX18" fmla="*/ 0 w 507905"/>
              <a:gd name="connsiteY18" fmla="*/ 228617 h 508005"/>
              <a:gd name="connsiteX19" fmla="*/ 52524 w 507905"/>
              <a:gd name="connsiteY19" fmla="*/ 228617 h 508005"/>
              <a:gd name="connsiteX20" fmla="*/ 228572 w 507905"/>
              <a:gd name="connsiteY20" fmla="*/ 52534 h 50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7905" h="508005">
                <a:moveTo>
                  <a:pt x="253953" y="101591"/>
                </a:moveTo>
                <a:cubicBezTo>
                  <a:pt x="169905" y="101591"/>
                  <a:pt x="101571" y="169938"/>
                  <a:pt x="101571" y="254002"/>
                </a:cubicBezTo>
                <a:cubicBezTo>
                  <a:pt x="101571" y="338067"/>
                  <a:pt x="169905" y="406414"/>
                  <a:pt x="253953" y="406414"/>
                </a:cubicBezTo>
                <a:cubicBezTo>
                  <a:pt x="338000" y="406414"/>
                  <a:pt x="406334" y="338067"/>
                  <a:pt x="406334" y="254002"/>
                </a:cubicBezTo>
                <a:cubicBezTo>
                  <a:pt x="406334" y="169938"/>
                  <a:pt x="338000" y="101591"/>
                  <a:pt x="253953" y="101591"/>
                </a:cubicBezTo>
                <a:close/>
                <a:moveTo>
                  <a:pt x="228572" y="0"/>
                </a:moveTo>
                <a:lnTo>
                  <a:pt x="279333" y="0"/>
                </a:lnTo>
                <a:lnTo>
                  <a:pt x="279333" y="52534"/>
                </a:lnTo>
                <a:cubicBezTo>
                  <a:pt x="371286" y="64251"/>
                  <a:pt x="443667" y="136646"/>
                  <a:pt x="455381" y="228617"/>
                </a:cubicBezTo>
                <a:lnTo>
                  <a:pt x="507905" y="228617"/>
                </a:lnTo>
                <a:lnTo>
                  <a:pt x="507905" y="279388"/>
                </a:lnTo>
                <a:lnTo>
                  <a:pt x="455381" y="279388"/>
                </a:lnTo>
                <a:cubicBezTo>
                  <a:pt x="443667" y="371359"/>
                  <a:pt x="371286" y="443754"/>
                  <a:pt x="279333" y="455471"/>
                </a:cubicBezTo>
                <a:lnTo>
                  <a:pt x="279333" y="508005"/>
                </a:lnTo>
                <a:lnTo>
                  <a:pt x="228572" y="508005"/>
                </a:lnTo>
                <a:lnTo>
                  <a:pt x="228572" y="455471"/>
                </a:lnTo>
                <a:cubicBezTo>
                  <a:pt x="136619" y="443754"/>
                  <a:pt x="64238" y="371359"/>
                  <a:pt x="52524" y="279388"/>
                </a:cubicBezTo>
                <a:lnTo>
                  <a:pt x="0" y="279388"/>
                </a:lnTo>
                <a:lnTo>
                  <a:pt x="0" y="228617"/>
                </a:lnTo>
                <a:lnTo>
                  <a:pt x="52524" y="228617"/>
                </a:lnTo>
                <a:cubicBezTo>
                  <a:pt x="64238" y="136646"/>
                  <a:pt x="136619" y="64251"/>
                  <a:pt x="228572" y="525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A9CEE2D-6D90-4608-9C8E-27BA96A85AE7}"/>
              </a:ext>
            </a:extLst>
          </p:cNvPr>
          <p:cNvSpPr txBox="1"/>
          <p:nvPr/>
        </p:nvSpPr>
        <p:spPr>
          <a:xfrm>
            <a:off x="8188762" y="4276603"/>
            <a:ext cx="793750" cy="276999"/>
          </a:xfrm>
          <a:prstGeom prst="rect">
            <a:avLst/>
          </a:prstGeom>
          <a:noFill/>
        </p:spPr>
        <p:txBody>
          <a:bodyPr wrap="square" rtlCol="0">
            <a:spAutoFit/>
          </a:bodyPr>
          <a:lstStyle/>
          <a:p>
            <a:r>
              <a:rPr lang="zh-CN" altLang="en-US" sz="1200" b="1" dirty="0">
                <a:solidFill>
                  <a:srgbClr val="4472C4"/>
                </a:solidFill>
              </a:rPr>
              <a:t>定位追踪</a:t>
            </a:r>
          </a:p>
        </p:txBody>
      </p:sp>
      <p:sp>
        <p:nvSpPr>
          <p:cNvPr id="36" name="iconfont-11442-3167427">
            <a:extLst>
              <a:ext uri="{FF2B5EF4-FFF2-40B4-BE49-F238E27FC236}">
                <a16:creationId xmlns:a16="http://schemas.microsoft.com/office/drawing/2014/main" id="{E01B55A5-DFA4-4D35-9E42-7AB8E03D750D}"/>
              </a:ext>
            </a:extLst>
          </p:cNvPr>
          <p:cNvSpPr/>
          <p:nvPr/>
        </p:nvSpPr>
        <p:spPr>
          <a:xfrm>
            <a:off x="8280795" y="4625529"/>
            <a:ext cx="609685" cy="585782"/>
          </a:xfrm>
          <a:custGeom>
            <a:avLst/>
            <a:gdLst>
              <a:gd name="T0" fmla="*/ 10787 w 12804"/>
              <a:gd name="T1" fmla="*/ 10147 h 12302"/>
              <a:gd name="T2" fmla="*/ 9580 w 12804"/>
              <a:gd name="T3" fmla="*/ 11888 h 12302"/>
              <a:gd name="T4" fmla="*/ 10381 w 12804"/>
              <a:gd name="T5" fmla="*/ 12155 h 12302"/>
              <a:gd name="T6" fmla="*/ 12804 w 12804"/>
              <a:gd name="T7" fmla="*/ 9527 h 12302"/>
              <a:gd name="T8" fmla="*/ 10381 w 12804"/>
              <a:gd name="T9" fmla="*/ 6900 h 12302"/>
              <a:gd name="T10" fmla="*/ 9580 w 12804"/>
              <a:gd name="T11" fmla="*/ 7167 h 12302"/>
              <a:gd name="T12" fmla="*/ 10787 w 12804"/>
              <a:gd name="T13" fmla="*/ 8907 h 12302"/>
              <a:gd name="T14" fmla="*/ 6433 w 12804"/>
              <a:gd name="T15" fmla="*/ 9261 h 12302"/>
              <a:gd name="T16" fmla="*/ 6788 w 12804"/>
              <a:gd name="T17" fmla="*/ 10147 h 12302"/>
              <a:gd name="T18" fmla="*/ 6404 w 12804"/>
              <a:gd name="T19" fmla="*/ 0 h 12302"/>
              <a:gd name="T20" fmla="*/ 3170 w 12804"/>
              <a:gd name="T21" fmla="*/ 3415 h 12302"/>
              <a:gd name="T22" fmla="*/ 3129 w 12804"/>
              <a:gd name="T23" fmla="*/ 4559 h 12302"/>
              <a:gd name="T24" fmla="*/ 3278 w 12804"/>
              <a:gd name="T25" fmla="*/ 5568 h 12302"/>
              <a:gd name="T26" fmla="*/ 3395 w 12804"/>
              <a:gd name="T27" fmla="*/ 5959 h 12302"/>
              <a:gd name="T28" fmla="*/ 4161 w 12804"/>
              <a:gd name="T29" fmla="*/ 7381 h 12302"/>
              <a:gd name="T30" fmla="*/ 4121 w 12804"/>
              <a:gd name="T31" fmla="*/ 7459 h 12302"/>
              <a:gd name="T32" fmla="*/ 4078 w 12804"/>
              <a:gd name="T33" fmla="*/ 7536 h 12302"/>
              <a:gd name="T34" fmla="*/ 4052 w 12804"/>
              <a:gd name="T35" fmla="*/ 7581 h 12302"/>
              <a:gd name="T36" fmla="*/ 4019 w 12804"/>
              <a:gd name="T37" fmla="*/ 7631 h 12302"/>
              <a:gd name="T38" fmla="*/ 3638 w 12804"/>
              <a:gd name="T39" fmla="*/ 7742 h 12302"/>
              <a:gd name="T40" fmla="*/ 2442 w 12804"/>
              <a:gd name="T41" fmla="*/ 8243 h 12302"/>
              <a:gd name="T42" fmla="*/ 1393 w 12804"/>
              <a:gd name="T43" fmla="*/ 8672 h 12302"/>
              <a:gd name="T44" fmla="*/ 32 w 12804"/>
              <a:gd name="T45" fmla="*/ 9901 h 12302"/>
              <a:gd name="T46" fmla="*/ 6 w 12804"/>
              <a:gd name="T47" fmla="*/ 11706 h 12302"/>
              <a:gd name="T48" fmla="*/ 6433 w 12804"/>
              <a:gd name="T49" fmla="*/ 12216 h 12302"/>
              <a:gd name="T50" fmla="*/ 1047 w 12804"/>
              <a:gd name="T51" fmla="*/ 11175 h 12302"/>
              <a:gd name="T52" fmla="*/ 1072 w 12804"/>
              <a:gd name="T53" fmla="*/ 10011 h 12302"/>
              <a:gd name="T54" fmla="*/ 2135 w 12804"/>
              <a:gd name="T55" fmla="*/ 9505 h 12302"/>
              <a:gd name="T56" fmla="*/ 3942 w 12804"/>
              <a:gd name="T57" fmla="*/ 8737 h 12302"/>
              <a:gd name="T58" fmla="*/ 4576 w 12804"/>
              <a:gd name="T59" fmla="*/ 8534 h 12302"/>
              <a:gd name="T60" fmla="*/ 5090 w 12804"/>
              <a:gd name="T61" fmla="*/ 7849 h 12302"/>
              <a:gd name="T62" fmla="*/ 5224 w 12804"/>
              <a:gd name="T63" fmla="*/ 7572 h 12302"/>
              <a:gd name="T64" fmla="*/ 5295 w 12804"/>
              <a:gd name="T65" fmla="*/ 7304 h 12302"/>
              <a:gd name="T66" fmla="*/ 5291 w 12804"/>
              <a:gd name="T67" fmla="*/ 7241 h 12302"/>
              <a:gd name="T68" fmla="*/ 5279 w 12804"/>
              <a:gd name="T69" fmla="*/ 7179 h 12302"/>
              <a:gd name="T70" fmla="*/ 5254 w 12804"/>
              <a:gd name="T71" fmla="*/ 7102 h 12302"/>
              <a:gd name="T72" fmla="*/ 5160 w 12804"/>
              <a:gd name="T73" fmla="*/ 6952 h 12302"/>
              <a:gd name="T74" fmla="*/ 4165 w 12804"/>
              <a:gd name="T75" fmla="*/ 4354 h 12302"/>
              <a:gd name="T76" fmla="*/ 5649 w 12804"/>
              <a:gd name="T77" fmla="*/ 1141 h 12302"/>
              <a:gd name="T78" fmla="*/ 7443 w 12804"/>
              <a:gd name="T79" fmla="*/ 1255 h 12302"/>
              <a:gd name="T80" fmla="*/ 8276 w 12804"/>
              <a:gd name="T81" fmla="*/ 5996 h 12302"/>
              <a:gd name="T82" fmla="*/ 9403 w 12804"/>
              <a:gd name="T83" fmla="*/ 5987 h 12302"/>
              <a:gd name="T84" fmla="*/ 8605 w 12804"/>
              <a:gd name="T85" fmla="*/ 828 h 1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4" h="12302">
                <a:moveTo>
                  <a:pt x="6788" y="10147"/>
                </a:moveTo>
                <a:lnTo>
                  <a:pt x="10787" y="10147"/>
                </a:lnTo>
                <a:lnTo>
                  <a:pt x="9580" y="11354"/>
                </a:lnTo>
                <a:cubicBezTo>
                  <a:pt x="9433" y="11501"/>
                  <a:pt x="9433" y="11740"/>
                  <a:pt x="9580" y="11888"/>
                </a:cubicBezTo>
                <a:lnTo>
                  <a:pt x="9847" y="12155"/>
                </a:lnTo>
                <a:cubicBezTo>
                  <a:pt x="9995" y="12302"/>
                  <a:pt x="10234" y="12302"/>
                  <a:pt x="10381" y="12155"/>
                </a:cubicBezTo>
                <a:lnTo>
                  <a:pt x="12664" y="9872"/>
                </a:lnTo>
                <a:cubicBezTo>
                  <a:pt x="12757" y="9779"/>
                  <a:pt x="12804" y="9656"/>
                  <a:pt x="12804" y="9527"/>
                </a:cubicBezTo>
                <a:cubicBezTo>
                  <a:pt x="12804" y="9408"/>
                  <a:pt x="12757" y="9276"/>
                  <a:pt x="12664" y="9182"/>
                </a:cubicBezTo>
                <a:lnTo>
                  <a:pt x="10381" y="6900"/>
                </a:lnTo>
                <a:cubicBezTo>
                  <a:pt x="10234" y="6752"/>
                  <a:pt x="9995" y="6752"/>
                  <a:pt x="9847" y="6900"/>
                </a:cubicBezTo>
                <a:lnTo>
                  <a:pt x="9580" y="7167"/>
                </a:lnTo>
                <a:cubicBezTo>
                  <a:pt x="9433" y="7314"/>
                  <a:pt x="9433" y="7553"/>
                  <a:pt x="9580" y="7701"/>
                </a:cubicBezTo>
                <a:lnTo>
                  <a:pt x="10787" y="8907"/>
                </a:lnTo>
                <a:lnTo>
                  <a:pt x="6788" y="8907"/>
                </a:lnTo>
                <a:cubicBezTo>
                  <a:pt x="6592" y="8907"/>
                  <a:pt x="6433" y="9066"/>
                  <a:pt x="6433" y="9261"/>
                </a:cubicBezTo>
                <a:lnTo>
                  <a:pt x="6433" y="9793"/>
                </a:lnTo>
                <a:cubicBezTo>
                  <a:pt x="6433" y="9989"/>
                  <a:pt x="6592" y="10147"/>
                  <a:pt x="6788" y="10147"/>
                </a:cubicBezTo>
                <a:close/>
                <a:moveTo>
                  <a:pt x="8605" y="828"/>
                </a:moveTo>
                <a:cubicBezTo>
                  <a:pt x="7972" y="189"/>
                  <a:pt x="7152" y="0"/>
                  <a:pt x="6404" y="0"/>
                </a:cubicBezTo>
                <a:lnTo>
                  <a:pt x="6404" y="0"/>
                </a:lnTo>
                <a:cubicBezTo>
                  <a:pt x="5048" y="0"/>
                  <a:pt x="3456" y="621"/>
                  <a:pt x="3170" y="3415"/>
                </a:cubicBezTo>
                <a:cubicBezTo>
                  <a:pt x="3140" y="3704"/>
                  <a:pt x="3125" y="4017"/>
                  <a:pt x="3125" y="4354"/>
                </a:cubicBezTo>
                <a:cubicBezTo>
                  <a:pt x="3125" y="4422"/>
                  <a:pt x="3126" y="4491"/>
                  <a:pt x="3129" y="4559"/>
                </a:cubicBezTo>
                <a:cubicBezTo>
                  <a:pt x="3135" y="4707"/>
                  <a:pt x="3149" y="4855"/>
                  <a:pt x="3169" y="5002"/>
                </a:cubicBezTo>
                <a:cubicBezTo>
                  <a:pt x="3194" y="5193"/>
                  <a:pt x="3231" y="5382"/>
                  <a:pt x="3278" y="5568"/>
                </a:cubicBezTo>
                <a:cubicBezTo>
                  <a:pt x="3310" y="5693"/>
                  <a:pt x="3347" y="5816"/>
                  <a:pt x="3388" y="5937"/>
                </a:cubicBezTo>
                <a:cubicBezTo>
                  <a:pt x="3390" y="5945"/>
                  <a:pt x="3392" y="5952"/>
                  <a:pt x="3395" y="5959"/>
                </a:cubicBezTo>
                <a:cubicBezTo>
                  <a:pt x="3402" y="5979"/>
                  <a:pt x="3409" y="5999"/>
                  <a:pt x="3416" y="6018"/>
                </a:cubicBezTo>
                <a:cubicBezTo>
                  <a:pt x="3592" y="6510"/>
                  <a:pt x="3843" y="6973"/>
                  <a:pt x="4161" y="7381"/>
                </a:cubicBezTo>
                <a:cubicBezTo>
                  <a:pt x="4157" y="7390"/>
                  <a:pt x="4152" y="7400"/>
                  <a:pt x="4147" y="7409"/>
                </a:cubicBezTo>
                <a:cubicBezTo>
                  <a:pt x="4138" y="7426"/>
                  <a:pt x="4130" y="7442"/>
                  <a:pt x="4121" y="7459"/>
                </a:cubicBezTo>
                <a:cubicBezTo>
                  <a:pt x="4117" y="7466"/>
                  <a:pt x="4113" y="7473"/>
                  <a:pt x="4109" y="7480"/>
                </a:cubicBezTo>
                <a:cubicBezTo>
                  <a:pt x="4099" y="7499"/>
                  <a:pt x="4089" y="7518"/>
                  <a:pt x="4078" y="7536"/>
                </a:cubicBezTo>
                <a:cubicBezTo>
                  <a:pt x="4072" y="7548"/>
                  <a:pt x="4065" y="7559"/>
                  <a:pt x="4058" y="7570"/>
                </a:cubicBezTo>
                <a:cubicBezTo>
                  <a:pt x="4056" y="7574"/>
                  <a:pt x="4054" y="7577"/>
                  <a:pt x="4052" y="7581"/>
                </a:cubicBezTo>
                <a:cubicBezTo>
                  <a:pt x="4041" y="7598"/>
                  <a:pt x="4030" y="7615"/>
                  <a:pt x="4019" y="7631"/>
                </a:cubicBezTo>
                <a:lnTo>
                  <a:pt x="4019" y="7631"/>
                </a:lnTo>
                <a:cubicBezTo>
                  <a:pt x="4017" y="7634"/>
                  <a:pt x="4015" y="7637"/>
                  <a:pt x="4014" y="7639"/>
                </a:cubicBezTo>
                <a:lnTo>
                  <a:pt x="3638" y="7742"/>
                </a:lnTo>
                <a:cubicBezTo>
                  <a:pt x="3617" y="7747"/>
                  <a:pt x="3597" y="7754"/>
                  <a:pt x="3577" y="7762"/>
                </a:cubicBezTo>
                <a:cubicBezTo>
                  <a:pt x="3212" y="7912"/>
                  <a:pt x="2821" y="8080"/>
                  <a:pt x="2442" y="8243"/>
                </a:cubicBezTo>
                <a:cubicBezTo>
                  <a:pt x="2200" y="8347"/>
                  <a:pt x="1961" y="8450"/>
                  <a:pt x="1731" y="8547"/>
                </a:cubicBezTo>
                <a:cubicBezTo>
                  <a:pt x="1626" y="8591"/>
                  <a:pt x="1513" y="8630"/>
                  <a:pt x="1393" y="8672"/>
                </a:cubicBezTo>
                <a:cubicBezTo>
                  <a:pt x="903" y="8841"/>
                  <a:pt x="295" y="9052"/>
                  <a:pt x="60" y="9731"/>
                </a:cubicBezTo>
                <a:cubicBezTo>
                  <a:pt x="42" y="9786"/>
                  <a:pt x="32" y="9843"/>
                  <a:pt x="32" y="9901"/>
                </a:cubicBezTo>
                <a:cubicBezTo>
                  <a:pt x="32" y="10049"/>
                  <a:pt x="26" y="10276"/>
                  <a:pt x="20" y="10527"/>
                </a:cubicBezTo>
                <a:cubicBezTo>
                  <a:pt x="11" y="10931"/>
                  <a:pt x="0" y="11389"/>
                  <a:pt x="6" y="11706"/>
                </a:cubicBezTo>
                <a:cubicBezTo>
                  <a:pt x="12" y="11989"/>
                  <a:pt x="243" y="12216"/>
                  <a:pt x="526" y="12216"/>
                </a:cubicBezTo>
                <a:lnTo>
                  <a:pt x="6433" y="12216"/>
                </a:lnTo>
                <a:lnTo>
                  <a:pt x="6433" y="11175"/>
                </a:lnTo>
                <a:lnTo>
                  <a:pt x="1047" y="11175"/>
                </a:lnTo>
                <a:cubicBezTo>
                  <a:pt x="1051" y="10972"/>
                  <a:pt x="1056" y="10755"/>
                  <a:pt x="1061" y="10552"/>
                </a:cubicBezTo>
                <a:cubicBezTo>
                  <a:pt x="1066" y="10347"/>
                  <a:pt x="1070" y="10157"/>
                  <a:pt x="1072" y="10011"/>
                </a:cubicBezTo>
                <a:cubicBezTo>
                  <a:pt x="1157" y="9868"/>
                  <a:pt x="1361" y="9784"/>
                  <a:pt x="1733" y="9655"/>
                </a:cubicBezTo>
                <a:cubicBezTo>
                  <a:pt x="1864" y="9610"/>
                  <a:pt x="1999" y="9563"/>
                  <a:pt x="2135" y="9505"/>
                </a:cubicBezTo>
                <a:cubicBezTo>
                  <a:pt x="2367" y="9408"/>
                  <a:pt x="2609" y="9304"/>
                  <a:pt x="2853" y="9199"/>
                </a:cubicBezTo>
                <a:cubicBezTo>
                  <a:pt x="3217" y="9042"/>
                  <a:pt x="3594" y="8881"/>
                  <a:pt x="3942" y="8737"/>
                </a:cubicBezTo>
                <a:lnTo>
                  <a:pt x="4418" y="8607"/>
                </a:lnTo>
                <a:cubicBezTo>
                  <a:pt x="4474" y="8592"/>
                  <a:pt x="4528" y="8567"/>
                  <a:pt x="4576" y="8534"/>
                </a:cubicBezTo>
                <a:cubicBezTo>
                  <a:pt x="4769" y="8401"/>
                  <a:pt x="4919" y="8177"/>
                  <a:pt x="5055" y="7918"/>
                </a:cubicBezTo>
                <a:cubicBezTo>
                  <a:pt x="5067" y="7895"/>
                  <a:pt x="5078" y="7872"/>
                  <a:pt x="5090" y="7849"/>
                </a:cubicBezTo>
                <a:cubicBezTo>
                  <a:pt x="5096" y="7836"/>
                  <a:pt x="5103" y="7823"/>
                  <a:pt x="5109" y="7810"/>
                </a:cubicBezTo>
                <a:cubicBezTo>
                  <a:pt x="5148" y="7733"/>
                  <a:pt x="5186" y="7654"/>
                  <a:pt x="5224" y="7572"/>
                </a:cubicBezTo>
                <a:lnTo>
                  <a:pt x="5247" y="7522"/>
                </a:lnTo>
                <a:cubicBezTo>
                  <a:pt x="5279" y="7452"/>
                  <a:pt x="5295" y="7378"/>
                  <a:pt x="5295" y="7304"/>
                </a:cubicBezTo>
                <a:cubicBezTo>
                  <a:pt x="5295" y="7302"/>
                  <a:pt x="5295" y="7301"/>
                  <a:pt x="5295" y="7299"/>
                </a:cubicBezTo>
                <a:cubicBezTo>
                  <a:pt x="5295" y="7280"/>
                  <a:pt x="5293" y="7260"/>
                  <a:pt x="5291" y="7241"/>
                </a:cubicBezTo>
                <a:cubicBezTo>
                  <a:pt x="5290" y="7235"/>
                  <a:pt x="5290" y="7230"/>
                  <a:pt x="5289" y="7224"/>
                </a:cubicBezTo>
                <a:cubicBezTo>
                  <a:pt x="5287" y="7209"/>
                  <a:pt x="5283" y="7194"/>
                  <a:pt x="5279" y="7179"/>
                </a:cubicBezTo>
                <a:cubicBezTo>
                  <a:pt x="5277" y="7169"/>
                  <a:pt x="5275" y="7160"/>
                  <a:pt x="5273" y="7150"/>
                </a:cubicBezTo>
                <a:cubicBezTo>
                  <a:pt x="5268" y="7134"/>
                  <a:pt x="5261" y="7118"/>
                  <a:pt x="5254" y="7102"/>
                </a:cubicBezTo>
                <a:cubicBezTo>
                  <a:pt x="5251" y="7094"/>
                  <a:pt x="5249" y="7087"/>
                  <a:pt x="5245" y="7080"/>
                </a:cubicBezTo>
                <a:cubicBezTo>
                  <a:pt x="5223" y="7033"/>
                  <a:pt x="5194" y="6990"/>
                  <a:pt x="5160" y="6952"/>
                </a:cubicBezTo>
                <a:cubicBezTo>
                  <a:pt x="4615" y="6354"/>
                  <a:pt x="4262" y="5536"/>
                  <a:pt x="4182" y="4708"/>
                </a:cubicBezTo>
                <a:cubicBezTo>
                  <a:pt x="4171" y="4591"/>
                  <a:pt x="4165" y="4472"/>
                  <a:pt x="4165" y="4354"/>
                </a:cubicBezTo>
                <a:cubicBezTo>
                  <a:pt x="4165" y="4076"/>
                  <a:pt x="4176" y="3820"/>
                  <a:pt x="4198" y="3586"/>
                </a:cubicBezTo>
                <a:cubicBezTo>
                  <a:pt x="4346" y="1947"/>
                  <a:pt x="4980" y="1347"/>
                  <a:pt x="5649" y="1141"/>
                </a:cubicBezTo>
                <a:cubicBezTo>
                  <a:pt x="5904" y="1062"/>
                  <a:pt x="6164" y="1041"/>
                  <a:pt x="6404" y="1041"/>
                </a:cubicBezTo>
                <a:cubicBezTo>
                  <a:pt x="6734" y="1041"/>
                  <a:pt x="7102" y="1081"/>
                  <a:pt x="7443" y="1255"/>
                </a:cubicBezTo>
                <a:cubicBezTo>
                  <a:pt x="8093" y="1587"/>
                  <a:pt x="8643" y="2405"/>
                  <a:pt x="8643" y="4354"/>
                </a:cubicBezTo>
                <a:cubicBezTo>
                  <a:pt x="8643" y="4913"/>
                  <a:pt x="8512" y="5483"/>
                  <a:pt x="8276" y="5996"/>
                </a:cubicBezTo>
                <a:lnTo>
                  <a:pt x="9389" y="5996"/>
                </a:lnTo>
                <a:cubicBezTo>
                  <a:pt x="9393" y="5993"/>
                  <a:pt x="9398" y="5989"/>
                  <a:pt x="9403" y="5987"/>
                </a:cubicBezTo>
                <a:cubicBezTo>
                  <a:pt x="9586" y="5465"/>
                  <a:pt x="9683" y="4911"/>
                  <a:pt x="9683" y="4354"/>
                </a:cubicBezTo>
                <a:cubicBezTo>
                  <a:pt x="9683" y="2555"/>
                  <a:pt x="9238" y="1466"/>
                  <a:pt x="8605" y="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8CA33D9A-A469-43F6-899B-397C8084CC89}"/>
              </a:ext>
            </a:extLst>
          </p:cNvPr>
          <p:cNvSpPr txBox="1"/>
          <p:nvPr/>
        </p:nvSpPr>
        <p:spPr>
          <a:xfrm>
            <a:off x="8188762" y="5283238"/>
            <a:ext cx="793750" cy="276999"/>
          </a:xfrm>
          <a:prstGeom prst="rect">
            <a:avLst/>
          </a:prstGeom>
          <a:noFill/>
        </p:spPr>
        <p:txBody>
          <a:bodyPr wrap="square" rtlCol="0">
            <a:spAutoFit/>
          </a:bodyPr>
          <a:lstStyle/>
          <a:p>
            <a:r>
              <a:rPr lang="zh-CN" altLang="en-US" sz="1200" b="1" dirty="0">
                <a:solidFill>
                  <a:srgbClr val="4472C4"/>
                </a:solidFill>
              </a:rPr>
              <a:t>访问控制</a:t>
            </a:r>
          </a:p>
        </p:txBody>
      </p:sp>
      <p:sp>
        <p:nvSpPr>
          <p:cNvPr id="38" name="iconfont-11092-5226559">
            <a:extLst>
              <a:ext uri="{FF2B5EF4-FFF2-40B4-BE49-F238E27FC236}">
                <a16:creationId xmlns:a16="http://schemas.microsoft.com/office/drawing/2014/main" id="{13F8A7A8-8C03-43E3-B197-C0263B9AD153}"/>
              </a:ext>
            </a:extLst>
          </p:cNvPr>
          <p:cNvSpPr/>
          <p:nvPr/>
        </p:nvSpPr>
        <p:spPr>
          <a:xfrm>
            <a:off x="9904965" y="3551158"/>
            <a:ext cx="487772" cy="609685"/>
          </a:xfrm>
          <a:custGeom>
            <a:avLst/>
            <a:gdLst>
              <a:gd name="T0" fmla="*/ 3734 w 8534"/>
              <a:gd name="T1" fmla="*/ 5957 h 10666"/>
              <a:gd name="T2" fmla="*/ 3734 w 8534"/>
              <a:gd name="T3" fmla="*/ 4800 h 10666"/>
              <a:gd name="T4" fmla="*/ 4267 w 8534"/>
              <a:gd name="T5" fmla="*/ 4266 h 10666"/>
              <a:gd name="T6" fmla="*/ 8000 w 8534"/>
              <a:gd name="T7" fmla="*/ 4266 h 10666"/>
              <a:gd name="T8" fmla="*/ 8534 w 8534"/>
              <a:gd name="T9" fmla="*/ 4800 h 10666"/>
              <a:gd name="T10" fmla="*/ 8534 w 8534"/>
              <a:gd name="T11" fmla="*/ 10133 h 10666"/>
              <a:gd name="T12" fmla="*/ 8000 w 8534"/>
              <a:gd name="T13" fmla="*/ 10666 h 10666"/>
              <a:gd name="T14" fmla="*/ 534 w 8534"/>
              <a:gd name="T15" fmla="*/ 10666 h 10666"/>
              <a:gd name="T16" fmla="*/ 0 w 8534"/>
              <a:gd name="T17" fmla="*/ 10133 h 10666"/>
              <a:gd name="T18" fmla="*/ 0 w 8534"/>
              <a:gd name="T19" fmla="*/ 4800 h 10666"/>
              <a:gd name="T20" fmla="*/ 534 w 8534"/>
              <a:gd name="T21" fmla="*/ 4266 h 10666"/>
              <a:gd name="T22" fmla="*/ 1600 w 8534"/>
              <a:gd name="T23" fmla="*/ 4266 h 10666"/>
              <a:gd name="T24" fmla="*/ 1600 w 8534"/>
              <a:gd name="T25" fmla="*/ 2666 h 10666"/>
              <a:gd name="T26" fmla="*/ 4267 w 8534"/>
              <a:gd name="T27" fmla="*/ 0 h 10666"/>
              <a:gd name="T28" fmla="*/ 6934 w 8534"/>
              <a:gd name="T29" fmla="*/ 2666 h 10666"/>
              <a:gd name="T30" fmla="*/ 6400 w 8534"/>
              <a:gd name="T31" fmla="*/ 3200 h 10666"/>
              <a:gd name="T32" fmla="*/ 5867 w 8534"/>
              <a:gd name="T33" fmla="*/ 2666 h 10666"/>
              <a:gd name="T34" fmla="*/ 4267 w 8534"/>
              <a:gd name="T35" fmla="*/ 1066 h 10666"/>
              <a:gd name="T36" fmla="*/ 2667 w 8534"/>
              <a:gd name="T37" fmla="*/ 2666 h 10666"/>
              <a:gd name="T38" fmla="*/ 2667 w 8534"/>
              <a:gd name="T39" fmla="*/ 4800 h 10666"/>
              <a:gd name="T40" fmla="*/ 2134 w 8534"/>
              <a:gd name="T41" fmla="*/ 5333 h 10666"/>
              <a:gd name="T42" fmla="*/ 1067 w 8534"/>
              <a:gd name="T43" fmla="*/ 5333 h 10666"/>
              <a:gd name="T44" fmla="*/ 1067 w 8534"/>
              <a:gd name="T45" fmla="*/ 9600 h 10666"/>
              <a:gd name="T46" fmla="*/ 7467 w 8534"/>
              <a:gd name="T47" fmla="*/ 9600 h 10666"/>
              <a:gd name="T48" fmla="*/ 7467 w 8534"/>
              <a:gd name="T49" fmla="*/ 5333 h 10666"/>
              <a:gd name="T50" fmla="*/ 4800 w 8534"/>
              <a:gd name="T51" fmla="*/ 5333 h 10666"/>
              <a:gd name="T52" fmla="*/ 4800 w 8534"/>
              <a:gd name="T53" fmla="*/ 5957 h 10666"/>
              <a:gd name="T54" fmla="*/ 5844 w 8534"/>
              <a:gd name="T55" fmla="*/ 7737 h 10666"/>
              <a:gd name="T56" fmla="*/ 4267 w 8534"/>
              <a:gd name="T57" fmla="*/ 9066 h 10666"/>
              <a:gd name="T58" fmla="*/ 2690 w 8534"/>
              <a:gd name="T59" fmla="*/ 7737 h 10666"/>
              <a:gd name="T60" fmla="*/ 3734 w 8534"/>
              <a:gd name="T61" fmla="*/ 5957 h 10666"/>
              <a:gd name="T62" fmla="*/ 4267 w 8534"/>
              <a:gd name="T63" fmla="*/ 8000 h 10666"/>
              <a:gd name="T64" fmla="*/ 4800 w 8534"/>
              <a:gd name="T65" fmla="*/ 7466 h 10666"/>
              <a:gd name="T66" fmla="*/ 4267 w 8534"/>
              <a:gd name="T67" fmla="*/ 6933 h 10666"/>
              <a:gd name="T68" fmla="*/ 3734 w 8534"/>
              <a:gd name="T69" fmla="*/ 7466 h 10666"/>
              <a:gd name="T70" fmla="*/ 4267 w 8534"/>
              <a:gd name="T71" fmla="*/ 8000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34" h="10666">
                <a:moveTo>
                  <a:pt x="3734" y="5957"/>
                </a:moveTo>
                <a:lnTo>
                  <a:pt x="3734" y="4800"/>
                </a:lnTo>
                <a:cubicBezTo>
                  <a:pt x="3734" y="4505"/>
                  <a:pt x="3972" y="4266"/>
                  <a:pt x="4267" y="4266"/>
                </a:cubicBezTo>
                <a:lnTo>
                  <a:pt x="8000" y="4266"/>
                </a:lnTo>
                <a:cubicBezTo>
                  <a:pt x="8295" y="4266"/>
                  <a:pt x="8534" y="4505"/>
                  <a:pt x="8534" y="4800"/>
                </a:cubicBezTo>
                <a:lnTo>
                  <a:pt x="8534" y="10133"/>
                </a:lnTo>
                <a:cubicBezTo>
                  <a:pt x="8534" y="10428"/>
                  <a:pt x="8295" y="10666"/>
                  <a:pt x="8000" y="10666"/>
                </a:cubicBezTo>
                <a:lnTo>
                  <a:pt x="534" y="10666"/>
                </a:lnTo>
                <a:cubicBezTo>
                  <a:pt x="239" y="10666"/>
                  <a:pt x="0" y="10428"/>
                  <a:pt x="0" y="10133"/>
                </a:cubicBezTo>
                <a:lnTo>
                  <a:pt x="0" y="4800"/>
                </a:lnTo>
                <a:cubicBezTo>
                  <a:pt x="0" y="4505"/>
                  <a:pt x="239" y="4266"/>
                  <a:pt x="534" y="4266"/>
                </a:cubicBezTo>
                <a:lnTo>
                  <a:pt x="1600" y="4266"/>
                </a:lnTo>
                <a:lnTo>
                  <a:pt x="1600" y="2666"/>
                </a:lnTo>
                <a:cubicBezTo>
                  <a:pt x="1600" y="1194"/>
                  <a:pt x="2794" y="0"/>
                  <a:pt x="4267" y="0"/>
                </a:cubicBezTo>
                <a:cubicBezTo>
                  <a:pt x="5740" y="0"/>
                  <a:pt x="6934" y="1194"/>
                  <a:pt x="6934" y="2666"/>
                </a:cubicBezTo>
                <a:cubicBezTo>
                  <a:pt x="6934" y="2961"/>
                  <a:pt x="6695" y="3200"/>
                  <a:pt x="6400" y="3200"/>
                </a:cubicBezTo>
                <a:cubicBezTo>
                  <a:pt x="6106" y="3200"/>
                  <a:pt x="5867" y="2961"/>
                  <a:pt x="5867" y="2666"/>
                </a:cubicBezTo>
                <a:cubicBezTo>
                  <a:pt x="5867" y="1783"/>
                  <a:pt x="5151" y="1066"/>
                  <a:pt x="4267" y="1066"/>
                </a:cubicBezTo>
                <a:cubicBezTo>
                  <a:pt x="3383" y="1066"/>
                  <a:pt x="2667" y="1783"/>
                  <a:pt x="2667" y="2666"/>
                </a:cubicBezTo>
                <a:lnTo>
                  <a:pt x="2667" y="4800"/>
                </a:lnTo>
                <a:cubicBezTo>
                  <a:pt x="2667" y="5094"/>
                  <a:pt x="2428" y="5333"/>
                  <a:pt x="2134" y="5333"/>
                </a:cubicBezTo>
                <a:lnTo>
                  <a:pt x="1067" y="5333"/>
                </a:lnTo>
                <a:lnTo>
                  <a:pt x="1067" y="9600"/>
                </a:lnTo>
                <a:lnTo>
                  <a:pt x="7467" y="9600"/>
                </a:lnTo>
                <a:lnTo>
                  <a:pt x="7467" y="5333"/>
                </a:lnTo>
                <a:lnTo>
                  <a:pt x="4800" y="5333"/>
                </a:lnTo>
                <a:lnTo>
                  <a:pt x="4800" y="5957"/>
                </a:lnTo>
                <a:cubicBezTo>
                  <a:pt x="5535" y="6217"/>
                  <a:pt x="5976" y="6968"/>
                  <a:pt x="5844" y="7737"/>
                </a:cubicBezTo>
                <a:cubicBezTo>
                  <a:pt x="5713" y="8505"/>
                  <a:pt x="5047" y="9066"/>
                  <a:pt x="4267" y="9066"/>
                </a:cubicBezTo>
                <a:cubicBezTo>
                  <a:pt x="3487" y="9066"/>
                  <a:pt x="2821" y="8505"/>
                  <a:pt x="2690" y="7737"/>
                </a:cubicBezTo>
                <a:cubicBezTo>
                  <a:pt x="2558" y="6968"/>
                  <a:pt x="2999" y="6217"/>
                  <a:pt x="3734" y="5957"/>
                </a:cubicBezTo>
                <a:close/>
                <a:moveTo>
                  <a:pt x="4267" y="8000"/>
                </a:moveTo>
                <a:cubicBezTo>
                  <a:pt x="4562" y="8000"/>
                  <a:pt x="4800" y="7761"/>
                  <a:pt x="4800" y="7466"/>
                </a:cubicBezTo>
                <a:cubicBezTo>
                  <a:pt x="4800" y="7172"/>
                  <a:pt x="4562" y="6933"/>
                  <a:pt x="4267" y="6933"/>
                </a:cubicBezTo>
                <a:cubicBezTo>
                  <a:pt x="3972" y="6933"/>
                  <a:pt x="3734" y="7172"/>
                  <a:pt x="3734" y="7466"/>
                </a:cubicBezTo>
                <a:cubicBezTo>
                  <a:pt x="3734" y="7761"/>
                  <a:pt x="3972" y="8000"/>
                  <a:pt x="4267" y="80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55BA4C59-3B4D-4222-B639-F42727D4EA17}"/>
              </a:ext>
            </a:extLst>
          </p:cNvPr>
          <p:cNvSpPr txBox="1"/>
          <p:nvPr/>
        </p:nvSpPr>
        <p:spPr>
          <a:xfrm>
            <a:off x="9751976" y="4193348"/>
            <a:ext cx="793750" cy="276999"/>
          </a:xfrm>
          <a:prstGeom prst="rect">
            <a:avLst/>
          </a:prstGeom>
          <a:noFill/>
        </p:spPr>
        <p:txBody>
          <a:bodyPr wrap="square" rtlCol="0">
            <a:spAutoFit/>
          </a:bodyPr>
          <a:lstStyle/>
          <a:p>
            <a:r>
              <a:rPr lang="zh-CN" altLang="en-US" sz="1200" b="1" dirty="0">
                <a:solidFill>
                  <a:srgbClr val="4472C4"/>
                </a:solidFill>
              </a:rPr>
              <a:t>加密</a:t>
            </a:r>
          </a:p>
        </p:txBody>
      </p:sp>
      <p:sp>
        <p:nvSpPr>
          <p:cNvPr id="42" name="investments-protection_73204">
            <a:extLst>
              <a:ext uri="{FF2B5EF4-FFF2-40B4-BE49-F238E27FC236}">
                <a16:creationId xmlns:a16="http://schemas.microsoft.com/office/drawing/2014/main" id="{4F30A5E5-2F98-4569-B18C-A8CFCAC90FAC}"/>
              </a:ext>
            </a:extLst>
          </p:cNvPr>
          <p:cNvSpPr/>
          <p:nvPr/>
        </p:nvSpPr>
        <p:spPr>
          <a:xfrm>
            <a:off x="9872819" y="2457558"/>
            <a:ext cx="552064" cy="609685"/>
          </a:xfrm>
          <a:custGeom>
            <a:avLst/>
            <a:gdLst>
              <a:gd name="T0" fmla="*/ 121763 h 600884"/>
              <a:gd name="T1" fmla="*/ 121763 h 600884"/>
              <a:gd name="T2" fmla="*/ 121763 h 600884"/>
              <a:gd name="T3" fmla="*/ 121763 h 600884"/>
              <a:gd name="T4" fmla="*/ 121763 h 600884"/>
              <a:gd name="T5" fmla="*/ 121763 h 600884"/>
              <a:gd name="T6" fmla="*/ 121763 h 600884"/>
              <a:gd name="T7" fmla="*/ 121763 h 600884"/>
              <a:gd name="T8" fmla="*/ 121763 h 600884"/>
              <a:gd name="T9" fmla="*/ 121763 h 600884"/>
              <a:gd name="T10" fmla="*/ 121763 h 600884"/>
              <a:gd name="T11" fmla="*/ 121763 h 600884"/>
              <a:gd name="T12" fmla="*/ 121763 h 600884"/>
              <a:gd name="T13" fmla="*/ 121763 h 600884"/>
              <a:gd name="T14" fmla="*/ 121763 h 600884"/>
              <a:gd name="T15" fmla="*/ 121763 h 600884"/>
              <a:gd name="T16" fmla="*/ 121763 h 600884"/>
              <a:gd name="T17" fmla="*/ 121763 h 600884"/>
              <a:gd name="T18" fmla="*/ 121763 h 600884"/>
              <a:gd name="T19" fmla="*/ 121763 h 600884"/>
              <a:gd name="T20" fmla="*/ 121763 h 600884"/>
              <a:gd name="T21" fmla="*/ 121763 h 600884"/>
              <a:gd name="T22" fmla="*/ 121763 h 600884"/>
              <a:gd name="T23" fmla="*/ 121763 h 600884"/>
              <a:gd name="T24" fmla="*/ 121763 h 600884"/>
              <a:gd name="T25" fmla="*/ 121763 h 600884"/>
              <a:gd name="T26" fmla="*/ 121763 h 600884"/>
              <a:gd name="T27" fmla="*/ 121763 h 600884"/>
              <a:gd name="T28" fmla="*/ 121763 h 600884"/>
              <a:gd name="T29" fmla="*/ 121763 h 600884"/>
              <a:gd name="T30" fmla="*/ 121763 h 600884"/>
              <a:gd name="T31" fmla="*/ 121763 h 600884"/>
              <a:gd name="T32" fmla="*/ 121763 h 600884"/>
              <a:gd name="T33" fmla="*/ 121763 h 600884"/>
              <a:gd name="T34" fmla="*/ 121763 h 600884"/>
              <a:gd name="T35" fmla="*/ 121763 h 600884"/>
              <a:gd name="T36" fmla="*/ 121763 h 600884"/>
              <a:gd name="T37" fmla="*/ 121763 h 600884"/>
              <a:gd name="T38" fmla="*/ 121763 h 600884"/>
              <a:gd name="T39" fmla="*/ 121763 h 600884"/>
              <a:gd name="T40" fmla="*/ 121763 h 600884"/>
              <a:gd name="T41" fmla="*/ 121763 h 600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8" h="2641">
                <a:moveTo>
                  <a:pt x="2284" y="245"/>
                </a:moveTo>
                <a:cubicBezTo>
                  <a:pt x="2279" y="217"/>
                  <a:pt x="2258" y="195"/>
                  <a:pt x="2230" y="190"/>
                </a:cubicBezTo>
                <a:lnTo>
                  <a:pt x="1206" y="1"/>
                </a:lnTo>
                <a:cubicBezTo>
                  <a:pt x="1198" y="0"/>
                  <a:pt x="1190" y="0"/>
                  <a:pt x="1182" y="1"/>
                </a:cubicBezTo>
                <a:lnTo>
                  <a:pt x="159" y="190"/>
                </a:lnTo>
                <a:cubicBezTo>
                  <a:pt x="131" y="195"/>
                  <a:pt x="109" y="217"/>
                  <a:pt x="105" y="245"/>
                </a:cubicBezTo>
                <a:cubicBezTo>
                  <a:pt x="100" y="274"/>
                  <a:pt x="0" y="961"/>
                  <a:pt x="202" y="1554"/>
                </a:cubicBezTo>
                <a:cubicBezTo>
                  <a:pt x="405" y="2155"/>
                  <a:pt x="1128" y="2611"/>
                  <a:pt x="1159" y="2630"/>
                </a:cubicBezTo>
                <a:cubicBezTo>
                  <a:pt x="1170" y="2637"/>
                  <a:pt x="1182" y="2641"/>
                  <a:pt x="1194" y="2641"/>
                </a:cubicBezTo>
                <a:cubicBezTo>
                  <a:pt x="1207" y="2641"/>
                  <a:pt x="1219" y="2637"/>
                  <a:pt x="1230" y="2630"/>
                </a:cubicBezTo>
                <a:cubicBezTo>
                  <a:pt x="1260" y="2611"/>
                  <a:pt x="1983" y="2155"/>
                  <a:pt x="2187" y="1554"/>
                </a:cubicBezTo>
                <a:cubicBezTo>
                  <a:pt x="2388" y="961"/>
                  <a:pt x="2288" y="274"/>
                  <a:pt x="2284" y="245"/>
                </a:cubicBezTo>
                <a:close/>
                <a:moveTo>
                  <a:pt x="1994" y="1478"/>
                </a:moveTo>
                <a:cubicBezTo>
                  <a:pt x="1824" y="1972"/>
                  <a:pt x="1194" y="2357"/>
                  <a:pt x="1194" y="2357"/>
                </a:cubicBezTo>
                <a:lnTo>
                  <a:pt x="1194" y="1299"/>
                </a:lnTo>
                <a:lnTo>
                  <a:pt x="344" y="1299"/>
                </a:lnTo>
                <a:cubicBezTo>
                  <a:pt x="243" y="854"/>
                  <a:pt x="313" y="400"/>
                  <a:pt x="313" y="400"/>
                </a:cubicBezTo>
                <a:lnTo>
                  <a:pt x="1194" y="241"/>
                </a:lnTo>
                <a:lnTo>
                  <a:pt x="1194" y="1299"/>
                </a:lnTo>
                <a:lnTo>
                  <a:pt x="2045" y="1299"/>
                </a:lnTo>
                <a:cubicBezTo>
                  <a:pt x="2031" y="1359"/>
                  <a:pt x="2015" y="1420"/>
                  <a:pt x="1994" y="147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文本框 42">
            <a:extLst>
              <a:ext uri="{FF2B5EF4-FFF2-40B4-BE49-F238E27FC236}">
                <a16:creationId xmlns:a16="http://schemas.microsoft.com/office/drawing/2014/main" id="{077D255E-F255-40EE-A16B-3DD1798ED67C}"/>
              </a:ext>
            </a:extLst>
          </p:cNvPr>
          <p:cNvSpPr txBox="1"/>
          <p:nvPr/>
        </p:nvSpPr>
        <p:spPr>
          <a:xfrm>
            <a:off x="9676321" y="3089383"/>
            <a:ext cx="945061" cy="276999"/>
          </a:xfrm>
          <a:prstGeom prst="rect">
            <a:avLst/>
          </a:prstGeom>
          <a:noFill/>
        </p:spPr>
        <p:txBody>
          <a:bodyPr wrap="square" rtlCol="0">
            <a:spAutoFit/>
          </a:bodyPr>
          <a:lstStyle/>
          <a:p>
            <a:r>
              <a:rPr lang="zh-CN" altLang="en-US" sz="1200" b="1" dirty="0">
                <a:solidFill>
                  <a:srgbClr val="4472C4"/>
                </a:solidFill>
              </a:rPr>
              <a:t>数据防泄漏</a:t>
            </a:r>
          </a:p>
        </p:txBody>
      </p:sp>
      <p:sp>
        <p:nvSpPr>
          <p:cNvPr id="44" name="iconfont-11592-5504307">
            <a:extLst>
              <a:ext uri="{FF2B5EF4-FFF2-40B4-BE49-F238E27FC236}">
                <a16:creationId xmlns:a16="http://schemas.microsoft.com/office/drawing/2014/main" id="{7C54B309-784B-47FF-9321-E748D6BF2F93}"/>
              </a:ext>
            </a:extLst>
          </p:cNvPr>
          <p:cNvSpPr/>
          <p:nvPr/>
        </p:nvSpPr>
        <p:spPr>
          <a:xfrm>
            <a:off x="9844009" y="4705854"/>
            <a:ext cx="609685" cy="601674"/>
          </a:xfrm>
          <a:custGeom>
            <a:avLst/>
            <a:gdLst>
              <a:gd name="T0" fmla="*/ 0 w 11891"/>
              <a:gd name="T1" fmla="*/ 11200 h 11734"/>
              <a:gd name="T2" fmla="*/ 0 w 11891"/>
              <a:gd name="T3" fmla="*/ 534 h 11734"/>
              <a:gd name="T4" fmla="*/ 534 w 11891"/>
              <a:gd name="T5" fmla="*/ 0 h 11734"/>
              <a:gd name="T6" fmla="*/ 6934 w 11891"/>
              <a:gd name="T7" fmla="*/ 0 h 11734"/>
              <a:gd name="T8" fmla="*/ 7467 w 11891"/>
              <a:gd name="T9" fmla="*/ 534 h 11734"/>
              <a:gd name="T10" fmla="*/ 7467 w 11891"/>
              <a:gd name="T11" fmla="*/ 2134 h 11734"/>
              <a:gd name="T12" fmla="*/ 11200 w 11891"/>
              <a:gd name="T13" fmla="*/ 2134 h 11734"/>
              <a:gd name="T14" fmla="*/ 11627 w 11891"/>
              <a:gd name="T15" fmla="*/ 2987 h 11734"/>
              <a:gd name="T16" fmla="*/ 10267 w 11891"/>
              <a:gd name="T17" fmla="*/ 4800 h 11734"/>
              <a:gd name="T18" fmla="*/ 11627 w 11891"/>
              <a:gd name="T19" fmla="*/ 6614 h 11734"/>
              <a:gd name="T20" fmla="*/ 11200 w 11891"/>
              <a:gd name="T21" fmla="*/ 7467 h 11734"/>
              <a:gd name="T22" fmla="*/ 5334 w 11891"/>
              <a:gd name="T23" fmla="*/ 7467 h 11734"/>
              <a:gd name="T24" fmla="*/ 4800 w 11891"/>
              <a:gd name="T25" fmla="*/ 6934 h 11734"/>
              <a:gd name="T26" fmla="*/ 4800 w 11891"/>
              <a:gd name="T27" fmla="*/ 5334 h 11734"/>
              <a:gd name="T28" fmla="*/ 1067 w 11891"/>
              <a:gd name="T29" fmla="*/ 5334 h 11734"/>
              <a:gd name="T30" fmla="*/ 1067 w 11891"/>
              <a:gd name="T31" fmla="*/ 11200 h 11734"/>
              <a:gd name="T32" fmla="*/ 534 w 11891"/>
              <a:gd name="T33" fmla="*/ 11734 h 11734"/>
              <a:gd name="T34" fmla="*/ 0 w 11891"/>
              <a:gd name="T35" fmla="*/ 11200 h 11734"/>
              <a:gd name="T36" fmla="*/ 7467 w 11891"/>
              <a:gd name="T37" fmla="*/ 3200 h 11734"/>
              <a:gd name="T38" fmla="*/ 7467 w 11891"/>
              <a:gd name="T39" fmla="*/ 4800 h 11734"/>
              <a:gd name="T40" fmla="*/ 6934 w 11891"/>
              <a:gd name="T41" fmla="*/ 5334 h 11734"/>
              <a:gd name="T42" fmla="*/ 5867 w 11891"/>
              <a:gd name="T43" fmla="*/ 5334 h 11734"/>
              <a:gd name="T44" fmla="*/ 5867 w 11891"/>
              <a:gd name="T45" fmla="*/ 6400 h 11734"/>
              <a:gd name="T46" fmla="*/ 10134 w 11891"/>
              <a:gd name="T47" fmla="*/ 6400 h 11734"/>
              <a:gd name="T48" fmla="*/ 9174 w 11891"/>
              <a:gd name="T49" fmla="*/ 5120 h 11734"/>
              <a:gd name="T50" fmla="*/ 9174 w 11891"/>
              <a:gd name="T51" fmla="*/ 4480 h 11734"/>
              <a:gd name="T52" fmla="*/ 10134 w 11891"/>
              <a:gd name="T53" fmla="*/ 3200 h 11734"/>
              <a:gd name="T54" fmla="*/ 7467 w 11891"/>
              <a:gd name="T55" fmla="*/ 3200 h 11734"/>
              <a:gd name="T56" fmla="*/ 1067 w 11891"/>
              <a:gd name="T57" fmla="*/ 4267 h 11734"/>
              <a:gd name="T58" fmla="*/ 6400 w 11891"/>
              <a:gd name="T59" fmla="*/ 4267 h 11734"/>
              <a:gd name="T60" fmla="*/ 6400 w 11891"/>
              <a:gd name="T61" fmla="*/ 1067 h 11734"/>
              <a:gd name="T62" fmla="*/ 1067 w 11891"/>
              <a:gd name="T63" fmla="*/ 1067 h 11734"/>
              <a:gd name="T64" fmla="*/ 1067 w 11891"/>
              <a:gd name="T65" fmla="*/ 4267 h 1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91" h="11734">
                <a:moveTo>
                  <a:pt x="0" y="11200"/>
                </a:moveTo>
                <a:lnTo>
                  <a:pt x="0" y="534"/>
                </a:lnTo>
                <a:cubicBezTo>
                  <a:pt x="0" y="239"/>
                  <a:pt x="239" y="0"/>
                  <a:pt x="534" y="0"/>
                </a:cubicBezTo>
                <a:lnTo>
                  <a:pt x="6934" y="0"/>
                </a:lnTo>
                <a:cubicBezTo>
                  <a:pt x="7228" y="0"/>
                  <a:pt x="7467" y="239"/>
                  <a:pt x="7467" y="534"/>
                </a:cubicBezTo>
                <a:lnTo>
                  <a:pt x="7467" y="2134"/>
                </a:lnTo>
                <a:lnTo>
                  <a:pt x="11200" y="2134"/>
                </a:lnTo>
                <a:cubicBezTo>
                  <a:pt x="11640" y="2134"/>
                  <a:pt x="11891" y="2636"/>
                  <a:pt x="11627" y="2987"/>
                </a:cubicBezTo>
                <a:lnTo>
                  <a:pt x="10267" y="4800"/>
                </a:lnTo>
                <a:lnTo>
                  <a:pt x="11627" y="6614"/>
                </a:lnTo>
                <a:cubicBezTo>
                  <a:pt x="11891" y="6965"/>
                  <a:pt x="11640" y="7467"/>
                  <a:pt x="11200" y="7467"/>
                </a:cubicBezTo>
                <a:lnTo>
                  <a:pt x="5334" y="7467"/>
                </a:lnTo>
                <a:cubicBezTo>
                  <a:pt x="5039" y="7467"/>
                  <a:pt x="4800" y="7228"/>
                  <a:pt x="4800" y="6934"/>
                </a:cubicBezTo>
                <a:lnTo>
                  <a:pt x="4800" y="5334"/>
                </a:lnTo>
                <a:lnTo>
                  <a:pt x="1067" y="5334"/>
                </a:lnTo>
                <a:lnTo>
                  <a:pt x="1067" y="11200"/>
                </a:lnTo>
                <a:cubicBezTo>
                  <a:pt x="1067" y="11495"/>
                  <a:pt x="828" y="11734"/>
                  <a:pt x="534" y="11734"/>
                </a:cubicBezTo>
                <a:cubicBezTo>
                  <a:pt x="239" y="11734"/>
                  <a:pt x="0" y="11495"/>
                  <a:pt x="0" y="11200"/>
                </a:cubicBezTo>
                <a:close/>
                <a:moveTo>
                  <a:pt x="7467" y="3200"/>
                </a:moveTo>
                <a:lnTo>
                  <a:pt x="7467" y="4800"/>
                </a:lnTo>
                <a:cubicBezTo>
                  <a:pt x="7467" y="5095"/>
                  <a:pt x="7228" y="5334"/>
                  <a:pt x="6934" y="5334"/>
                </a:cubicBezTo>
                <a:lnTo>
                  <a:pt x="5867" y="5334"/>
                </a:lnTo>
                <a:lnTo>
                  <a:pt x="5867" y="6400"/>
                </a:lnTo>
                <a:lnTo>
                  <a:pt x="10134" y="6400"/>
                </a:lnTo>
                <a:lnTo>
                  <a:pt x="9174" y="5120"/>
                </a:lnTo>
                <a:cubicBezTo>
                  <a:pt x="9031" y="4931"/>
                  <a:pt x="9031" y="4670"/>
                  <a:pt x="9174" y="4480"/>
                </a:cubicBezTo>
                <a:lnTo>
                  <a:pt x="10134" y="3200"/>
                </a:lnTo>
                <a:lnTo>
                  <a:pt x="7467" y="3200"/>
                </a:lnTo>
                <a:close/>
                <a:moveTo>
                  <a:pt x="1067" y="4267"/>
                </a:moveTo>
                <a:lnTo>
                  <a:pt x="6400" y="4267"/>
                </a:lnTo>
                <a:lnTo>
                  <a:pt x="6400" y="1067"/>
                </a:lnTo>
                <a:lnTo>
                  <a:pt x="1067" y="1067"/>
                </a:lnTo>
                <a:lnTo>
                  <a:pt x="1067" y="42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800458BF-5FB1-4893-B6D5-BF8378AEF5A8}"/>
              </a:ext>
            </a:extLst>
          </p:cNvPr>
          <p:cNvSpPr txBox="1"/>
          <p:nvPr/>
        </p:nvSpPr>
        <p:spPr>
          <a:xfrm>
            <a:off x="9751976" y="5283238"/>
            <a:ext cx="793750" cy="276999"/>
          </a:xfrm>
          <a:prstGeom prst="rect">
            <a:avLst/>
          </a:prstGeom>
          <a:noFill/>
        </p:spPr>
        <p:txBody>
          <a:bodyPr wrap="square" rtlCol="0">
            <a:spAutoFit/>
          </a:bodyPr>
          <a:lstStyle/>
          <a:p>
            <a:r>
              <a:rPr lang="zh-CN" altLang="en-US" sz="1200" b="1" dirty="0">
                <a:solidFill>
                  <a:srgbClr val="4472C4"/>
                </a:solidFill>
              </a:rPr>
              <a:t>数据标记</a:t>
            </a:r>
          </a:p>
        </p:txBody>
      </p:sp>
      <p:sp>
        <p:nvSpPr>
          <p:cNvPr id="26" name="Title 1">
            <a:extLst>
              <a:ext uri="{FF2B5EF4-FFF2-40B4-BE49-F238E27FC236}">
                <a16:creationId xmlns:a16="http://schemas.microsoft.com/office/drawing/2014/main" id="{C8C3DB6B-20FF-48E8-A7CF-570534F92FA1}"/>
              </a:ext>
            </a:extLst>
          </p:cNvPr>
          <p:cNvSpPr txBox="1">
            <a:spLocks/>
          </p:cNvSpPr>
          <p:nvPr/>
        </p:nvSpPr>
        <p:spPr>
          <a:xfrm>
            <a:off x="374114" y="1016150"/>
            <a:ext cx="11430000" cy="685541"/>
          </a:xfrm>
          <a:prstGeom prst="rect">
            <a:avLst/>
          </a:prstGeom>
        </p:spPr>
        <p:txBody>
          <a:bodyPr vert="horz" lIns="0" tIns="0" rIns="0" bIns="0" rtlCol="0" anchor="t">
            <a:noAutofit/>
          </a:bodyPr>
          <a:lstStyle>
            <a:lvl1pPr algn="l" defTabSz="914363" rtl="0" eaLnBrk="1" latinLnBrk="0" hangingPunct="1">
              <a:lnSpc>
                <a:spcPct val="90000"/>
              </a:lnSpc>
              <a:spcBef>
                <a:spcPct val="0"/>
              </a:spcBef>
              <a:buNone/>
              <a:defRPr lang="en-US" sz="1500" b="0" i="0" kern="1200" dirty="0">
                <a:solidFill>
                  <a:schemeClr val="bg2"/>
                </a:solidFill>
                <a:latin typeface="微软雅黑" panose="020B0503020204020204" pitchFamily="34" charset="-122"/>
                <a:ea typeface="微软雅黑" panose="020B0503020204020204" pitchFamily="34" charset="-122"/>
                <a:cs typeface="IBM Plex Sans" charset="0"/>
              </a:defRPr>
            </a:lvl1pPr>
          </a:lstStyle>
          <a:p>
            <a:pPr marL="0" marR="0" lvl="0" indent="0" algn="l" defTabSz="1097104" rtl="0" eaLnBrk="1" fontAlgn="auto" latinLnBrk="0" hangingPunct="1">
              <a:lnSpc>
                <a:spcPct val="130000"/>
              </a:lnSpc>
              <a:spcBef>
                <a:spcPct val="0"/>
              </a:spcBef>
              <a:spcAft>
                <a:spcPts val="0"/>
              </a:spcAft>
              <a:buClrTx/>
              <a:buSzTx/>
              <a:buFontTx/>
              <a:buNone/>
              <a:tabLst/>
              <a:defRPr/>
            </a:pPr>
            <a:r>
              <a:rPr kumimoji="0" lang="zh-CN" altLang="en-US" sz="1500" b="0" i="0" u="none" strike="noStrike" kern="1200" cap="none" spc="0" normalizeH="0" baseline="0" noProof="0" dirty="0">
                <a:ln>
                  <a:noFill/>
                </a:ln>
                <a:solidFill>
                  <a:srgbClr val="000000"/>
                </a:solidFill>
                <a:effectLst/>
                <a:uLnTx/>
                <a:uFillTx/>
              </a:rPr>
              <a:t>金融业机构宜具备数据溯源能力，对数据生命周期过程中数据的采集、查询、修改、删除、共享等相关操作进行跟踪，通过留存金融数据流动记录等方式，确保金融数据相关操作行为可追溯。</a:t>
            </a:r>
          </a:p>
        </p:txBody>
      </p:sp>
      <p:sp>
        <p:nvSpPr>
          <p:cNvPr id="27" name="TextBox 27">
            <a:extLst>
              <a:ext uri="{FF2B5EF4-FFF2-40B4-BE49-F238E27FC236}">
                <a16:creationId xmlns:a16="http://schemas.microsoft.com/office/drawing/2014/main" id="{94028DE1-4124-4CA8-9563-60363938A46F}"/>
              </a:ext>
            </a:extLst>
          </p:cNvPr>
          <p:cNvSpPr txBox="1"/>
          <p:nvPr/>
        </p:nvSpPr>
        <p:spPr>
          <a:xfrm>
            <a:off x="8188762" y="2054243"/>
            <a:ext cx="2363088" cy="345265"/>
          </a:xfrm>
          <a:prstGeom prst="rect">
            <a:avLst/>
          </a:prstGeom>
          <a:solidFill>
            <a:srgbClr val="4472C4"/>
          </a:solidFill>
          <a:ln w="12700" cap="flat" cmpd="sng" algn="ctr">
            <a:noFill/>
            <a:prstDash val="solid"/>
            <a:miter lim="800000"/>
          </a:ln>
          <a:effectLst/>
        </p:spPr>
        <p:txBody>
          <a:bodyPr rtlCol="0" anchor="ctr"/>
          <a:lstStyle>
            <a:defPPr>
              <a:defRPr lang="zh-CN"/>
            </a:defPPr>
            <a:lvl1pPr marR="0" lvl="0" indent="0" algn="ctr" fontAlgn="auto">
              <a:lnSpc>
                <a:spcPct val="100000"/>
              </a:lnSpc>
              <a:spcBef>
                <a:spcPts val="0"/>
              </a:spcBef>
              <a:spcAft>
                <a:spcPts val="0"/>
              </a:spcAft>
              <a:buClrTx/>
              <a:buSzTx/>
              <a:buFontTx/>
              <a:buNone/>
              <a:tabLst/>
              <a:defRPr kumimoji="1" sz="2000" b="1" i="0" u="none" strike="noStrike" kern="0" cap="none" spc="0" normalizeH="0" baseline="0">
                <a:ln>
                  <a:noFill/>
                </a:ln>
                <a:solidFill>
                  <a:prstClr val="white"/>
                </a:solidFill>
                <a:effectLst/>
                <a:uLnTx/>
                <a:uFillTx/>
                <a:latin typeface="Microsoft YaHei" panose="020B0503020204020204" pitchFamily="34" charset="-122"/>
                <a:ea typeface="Microsoft YaHei" panose="020B0503020204020204" pitchFamily="34" charset="-122"/>
              </a:defRPr>
            </a:lvl1pPr>
          </a:lstStyle>
          <a:p>
            <a:pPr marR="0" lvl="0" indent="0" fontAlgn="auto">
              <a:lnSpc>
                <a:spcPct val="106000"/>
              </a:lnSpc>
              <a:spcBef>
                <a:spcPts val="0"/>
              </a:spcBef>
              <a:spcAft>
                <a:spcPts val="0"/>
              </a:spcAft>
              <a:buClrTx/>
              <a:buSzTx/>
              <a:tabLst/>
              <a:defRPr/>
            </a:pPr>
            <a:r>
              <a:rPr lang="zh-CN" altLang="en-US" sz="1800" kern="1200" dirty="0">
                <a:solidFill>
                  <a:schemeClr val="bg1"/>
                </a:solidFill>
                <a:latin typeface="微软雅黑" panose="020B0503020204020204" pitchFamily="34" charset="-122"/>
                <a:ea typeface="微软雅黑" panose="020B0503020204020204" pitchFamily="34" charset="-122"/>
              </a:rPr>
              <a:t>技术措施</a:t>
            </a:r>
          </a:p>
        </p:txBody>
      </p:sp>
    </p:spTree>
    <p:custDataLst>
      <p:tags r:id="rId1"/>
    </p:custDataLst>
    <p:extLst>
      <p:ext uri="{BB962C8B-B14F-4D97-AF65-F5344CB8AC3E}">
        <p14:creationId xmlns:p14="http://schemas.microsoft.com/office/powerpoint/2010/main" val="409405508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8B6B7-65B4-4E28-8E3E-885FE5159078}"/>
              </a:ext>
            </a:extLst>
          </p:cNvPr>
          <p:cNvSpPr>
            <a:spLocks noGrp="1"/>
          </p:cNvSpPr>
          <p:nvPr>
            <p:ph type="title"/>
          </p:nvPr>
        </p:nvSpPr>
        <p:spPr/>
        <p:txBody>
          <a:bodyPr>
            <a:normAutofit fontScale="90000"/>
          </a:bodyPr>
          <a:lstStyle/>
          <a:p>
            <a:r>
              <a:rPr lang="zh-CN" altLang="en-US" dirty="0"/>
              <a:t>信息系统运维保障</a:t>
            </a:r>
            <a:r>
              <a:rPr lang="en-US" altLang="zh-CN" dirty="0"/>
              <a:t>-</a:t>
            </a:r>
            <a:r>
              <a:rPr lang="zh-CN" altLang="en-US" dirty="0"/>
              <a:t>安全监测</a:t>
            </a:r>
            <a:r>
              <a:rPr lang="en-US" altLang="zh-CN" dirty="0"/>
              <a:t>-</a:t>
            </a:r>
            <a:r>
              <a:rPr lang="zh-CN" altLang="en-US" dirty="0"/>
              <a:t>流量分析</a:t>
            </a:r>
          </a:p>
        </p:txBody>
      </p:sp>
      <p:graphicFrame>
        <p:nvGraphicFramePr>
          <p:cNvPr id="40" name="表格 40">
            <a:extLst>
              <a:ext uri="{FF2B5EF4-FFF2-40B4-BE49-F238E27FC236}">
                <a16:creationId xmlns:a16="http://schemas.microsoft.com/office/drawing/2014/main" id="{FE42246E-71C7-4B13-8D36-2208AAC92969}"/>
              </a:ext>
            </a:extLst>
          </p:cNvPr>
          <p:cNvGraphicFramePr>
            <a:graphicFrameLocks noGrp="1"/>
          </p:cNvGraphicFramePr>
          <p:nvPr/>
        </p:nvGraphicFramePr>
        <p:xfrm>
          <a:off x="1445931" y="955509"/>
          <a:ext cx="9485230" cy="1767840"/>
        </p:xfrm>
        <a:graphic>
          <a:graphicData uri="http://schemas.openxmlformats.org/drawingml/2006/table">
            <a:tbl>
              <a:tblPr firstRow="1" bandRow="1">
                <a:tableStyleId>{5A111915-BE36-4E01-A7E5-04B1672EAD32}</a:tableStyleId>
              </a:tblPr>
              <a:tblGrid>
                <a:gridCol w="9485230">
                  <a:extLst>
                    <a:ext uri="{9D8B030D-6E8A-4147-A177-3AD203B41FA5}">
                      <a16:colId xmlns:a16="http://schemas.microsoft.com/office/drawing/2014/main" val="3947203496"/>
                    </a:ext>
                  </a:extLst>
                </a:gridCol>
              </a:tblGrid>
              <a:tr h="1827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latin typeface="微软雅黑" panose="020B0503020204020204" pitchFamily="34" charset="-122"/>
                          <a:ea typeface="微软雅黑" panose="020B0503020204020204" pitchFamily="34" charset="-122"/>
                        </a:rPr>
                        <a:t>流量分析要求</a:t>
                      </a:r>
                      <a:endParaRPr kumimoji="0" lang="zh-CN" altLang="en-US" sz="1400" b="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txBody>
                  <a:tcPr anchor="ctr">
                    <a:solidFill>
                      <a:srgbClr val="0070C0"/>
                    </a:solidFill>
                  </a:tcPr>
                </a:tc>
                <a:extLst>
                  <a:ext uri="{0D108BD9-81ED-4DB2-BD59-A6C34878D82A}">
                    <a16:rowId xmlns:a16="http://schemas.microsoft.com/office/drawing/2014/main" val="2042319428"/>
                  </a:ext>
                </a:extLst>
              </a:tr>
              <a:tr h="2233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noProof="0" dirty="0">
                          <a:solidFill>
                            <a:schemeClr val="tx1"/>
                          </a:solidFill>
                          <a:latin typeface="微软雅黑" panose="020B0503020204020204" pitchFamily="34" charset="-122"/>
                          <a:ea typeface="微软雅黑" panose="020B0503020204020204" pitchFamily="34" charset="-122"/>
                          <a:cs typeface="+mn-cs"/>
                        </a:rPr>
                        <a:t>a) </a:t>
                      </a:r>
                      <a:r>
                        <a:rPr lang="zh-CN" altLang="en-US" sz="1200" kern="1200" noProof="0" dirty="0">
                          <a:solidFill>
                            <a:schemeClr val="tx1"/>
                          </a:solidFill>
                          <a:latin typeface="微软雅黑" panose="020B0503020204020204" pitchFamily="34" charset="-122"/>
                          <a:ea typeface="微软雅黑" panose="020B0503020204020204" pitchFamily="34" charset="-122"/>
                          <a:cs typeface="+mn-cs"/>
                        </a:rPr>
                        <a:t>宜采取</a:t>
                      </a:r>
                      <a:r>
                        <a:rPr lang="zh-CN" altLang="en-US" sz="1200" kern="1200" noProof="0" dirty="0">
                          <a:solidFill>
                            <a:srgbClr val="0070C0"/>
                          </a:solidFill>
                          <a:latin typeface="微软雅黑" panose="020B0503020204020204" pitchFamily="34" charset="-122"/>
                          <a:ea typeface="微软雅黑" panose="020B0503020204020204" pitchFamily="34" charset="-122"/>
                          <a:cs typeface="+mn-cs"/>
                        </a:rPr>
                        <a:t>流量分析技术</a:t>
                      </a:r>
                      <a:r>
                        <a:rPr lang="zh-CN" altLang="en-US" sz="1200" kern="1200" noProof="0" dirty="0">
                          <a:solidFill>
                            <a:schemeClr val="tx1"/>
                          </a:solidFill>
                          <a:latin typeface="微软雅黑" panose="020B0503020204020204" pitchFamily="34" charset="-122"/>
                          <a:ea typeface="微软雅黑" panose="020B0503020204020204" pitchFamily="34" charset="-122"/>
                          <a:cs typeface="+mn-cs"/>
                        </a:rPr>
                        <a:t>对数据采集、传输、处理、分析等关键节点进行监测。</a:t>
                      </a:r>
                    </a:p>
                  </a:txBody>
                  <a:tcPr/>
                </a:tc>
                <a:extLst>
                  <a:ext uri="{0D108BD9-81ED-4DB2-BD59-A6C34878D82A}">
                    <a16:rowId xmlns:a16="http://schemas.microsoft.com/office/drawing/2014/main" val="263483247"/>
                  </a:ext>
                </a:extLst>
              </a:tr>
              <a:tr h="422436">
                <a:tc>
                  <a:txBody>
                    <a:bodyPr/>
                    <a:lstStyle/>
                    <a:p>
                      <a:r>
                        <a:rPr lang="en-US" altLang="zh-CN" sz="1200" dirty="0">
                          <a:latin typeface="微软雅黑" panose="020B0503020204020204" pitchFamily="34" charset="-122"/>
                          <a:ea typeface="微软雅黑" panose="020B0503020204020204" pitchFamily="34" charset="-122"/>
                        </a:rPr>
                        <a:t>b) </a:t>
                      </a:r>
                      <a:r>
                        <a:rPr lang="zh-CN" altLang="en-US" sz="1200" dirty="0">
                          <a:latin typeface="微软雅黑" panose="020B0503020204020204" pitchFamily="34" charset="-122"/>
                          <a:ea typeface="微软雅黑" panose="020B0503020204020204" pitchFamily="34" charset="-122"/>
                        </a:rPr>
                        <a:t>应部署</a:t>
                      </a:r>
                      <a:r>
                        <a:rPr lang="zh-CN" altLang="en-US" sz="1200" dirty="0">
                          <a:solidFill>
                            <a:srgbClr val="0070C0"/>
                          </a:solidFill>
                          <a:latin typeface="微软雅黑" panose="020B0503020204020204" pitchFamily="34" charset="-122"/>
                          <a:ea typeface="微软雅黑" panose="020B0503020204020204" pitchFamily="34" charset="-122"/>
                        </a:rPr>
                        <a:t>以数据为中心的数据流量分析系统</a:t>
                      </a:r>
                      <a:r>
                        <a:rPr lang="zh-CN" altLang="en-US" sz="1200" dirty="0">
                          <a:latin typeface="微软雅黑" panose="020B0503020204020204" pitchFamily="34" charset="-122"/>
                          <a:ea typeface="微软雅黑" panose="020B0503020204020204" pitchFamily="34" charset="-122"/>
                        </a:rPr>
                        <a:t>，识别并分析高安全等级数据流动情况，包括流动类型、流动范围、数据载体、日均量级、数据账号访问情况、数据流向等信息，并对异常流量、行为等进行告警。</a:t>
                      </a:r>
                    </a:p>
                  </a:txBody>
                  <a:tcPr/>
                </a:tc>
                <a:extLst>
                  <a:ext uri="{0D108BD9-81ED-4DB2-BD59-A6C34878D82A}">
                    <a16:rowId xmlns:a16="http://schemas.microsoft.com/office/drawing/2014/main" val="2898108978"/>
                  </a:ext>
                </a:extLst>
              </a:tr>
              <a:tr h="422436">
                <a:tc>
                  <a:txBody>
                    <a:bodyPr/>
                    <a:lstStyle/>
                    <a:p>
                      <a:r>
                        <a:rPr lang="en-US" altLang="zh-CN" sz="1200" kern="1200" dirty="0">
                          <a:solidFill>
                            <a:schemeClr val="tx1"/>
                          </a:solidFill>
                          <a:latin typeface="微软雅黑" panose="020B0503020204020204" pitchFamily="34" charset="-122"/>
                          <a:ea typeface="微软雅黑" panose="020B0503020204020204" pitchFamily="34" charset="-122"/>
                          <a:cs typeface="+mn-cs"/>
                        </a:rPr>
                        <a:t>c) </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应对比分析流量中</a:t>
                      </a:r>
                      <a:r>
                        <a:rPr lang="zh-CN" altLang="en-US" sz="1200" kern="1200" dirty="0">
                          <a:solidFill>
                            <a:srgbClr val="0070C0"/>
                          </a:solidFill>
                          <a:latin typeface="微软雅黑" panose="020B0503020204020204" pitchFamily="34" charset="-122"/>
                          <a:ea typeface="微软雅黑" panose="020B0503020204020204" pitchFamily="34" charset="-122"/>
                          <a:cs typeface="+mn-cs"/>
                        </a:rPr>
                        <a:t>数据流动异常情况</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如不安全的采集设备与采集内容、非授权时段访问高安全等级数据、未授权访问、频繁访问、超量数据传输、多次尝试、批量下载等，及时</a:t>
                      </a:r>
                      <a:r>
                        <a:rPr lang="zh-CN" altLang="en-US" sz="1200" kern="1200" dirty="0">
                          <a:solidFill>
                            <a:srgbClr val="0070C0"/>
                          </a:solidFill>
                          <a:latin typeface="微软雅黑" panose="020B0503020204020204" pitchFamily="34" charset="-122"/>
                          <a:ea typeface="微软雅黑" panose="020B0503020204020204" pitchFamily="34" charset="-122"/>
                          <a:cs typeface="+mn-cs"/>
                        </a:rPr>
                        <a:t>发现风险问题并进行处置</a:t>
                      </a:r>
                      <a:r>
                        <a:rPr lang="zh-CN" altLang="en-US" sz="1200" kern="1200" dirty="0">
                          <a:solidFill>
                            <a:schemeClr val="tx1"/>
                          </a:solidFill>
                          <a:latin typeface="微软雅黑" panose="020B0503020204020204" pitchFamily="34" charset="-122"/>
                          <a:ea typeface="微软雅黑" panose="020B0503020204020204" pitchFamily="34" charset="-122"/>
                          <a:cs typeface="+mn-cs"/>
                        </a:rPr>
                        <a:t>。</a:t>
                      </a:r>
                    </a:p>
                  </a:txBody>
                  <a:tcPr/>
                </a:tc>
                <a:extLst>
                  <a:ext uri="{0D108BD9-81ED-4DB2-BD59-A6C34878D82A}">
                    <a16:rowId xmlns:a16="http://schemas.microsoft.com/office/drawing/2014/main" val="846782502"/>
                  </a:ext>
                </a:extLst>
              </a:tr>
              <a:tr h="266801">
                <a:tc>
                  <a:txBody>
                    <a:bodyPr/>
                    <a:lstStyle/>
                    <a:p>
                      <a:r>
                        <a:rPr lang="en-US" altLang="zh-CN" sz="1200" kern="1200" dirty="0">
                          <a:solidFill>
                            <a:schemeClr val="tx1"/>
                          </a:solidFill>
                          <a:latin typeface="微软雅黑" panose="020B0503020204020204" pitchFamily="34" charset="-122"/>
                          <a:ea typeface="微软雅黑" panose="020B0503020204020204" pitchFamily="34" charset="-122"/>
                          <a:cs typeface="+mn-cs"/>
                        </a:rPr>
                        <a:t>e) </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应对互联网</a:t>
                      </a:r>
                      <a:r>
                        <a:rPr lang="zh-CN" altLang="en-US" sz="1200" kern="1200" dirty="0">
                          <a:solidFill>
                            <a:srgbClr val="0070C0"/>
                          </a:solidFill>
                          <a:latin typeface="微软雅黑" panose="020B0503020204020204" pitchFamily="34" charset="-122"/>
                          <a:ea typeface="微软雅黑" panose="020B0503020204020204" pitchFamily="34" charset="-122"/>
                          <a:cs typeface="+mn-cs"/>
                        </a:rPr>
                        <a:t>出口流量</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进行实时检测，发现数据流量异常、数据流向未经授权等行为并及时处置。</a:t>
                      </a:r>
                    </a:p>
                  </a:txBody>
                  <a:tcPr/>
                </a:tc>
                <a:extLst>
                  <a:ext uri="{0D108BD9-81ED-4DB2-BD59-A6C34878D82A}">
                    <a16:rowId xmlns:a16="http://schemas.microsoft.com/office/drawing/2014/main" val="850374488"/>
                  </a:ext>
                </a:extLst>
              </a:tr>
            </a:tbl>
          </a:graphicData>
        </a:graphic>
      </p:graphicFrame>
      <p:grpSp>
        <p:nvGrpSpPr>
          <p:cNvPr id="5" name="组合 4">
            <a:extLst>
              <a:ext uri="{FF2B5EF4-FFF2-40B4-BE49-F238E27FC236}">
                <a16:creationId xmlns:a16="http://schemas.microsoft.com/office/drawing/2014/main" id="{8158C587-15A4-42C8-A006-670EB806D47A}"/>
              </a:ext>
            </a:extLst>
          </p:cNvPr>
          <p:cNvGrpSpPr/>
          <p:nvPr/>
        </p:nvGrpSpPr>
        <p:grpSpPr>
          <a:xfrm>
            <a:off x="912543" y="3081251"/>
            <a:ext cx="10018618" cy="3676073"/>
            <a:chOff x="1499127" y="3186625"/>
            <a:chExt cx="7841119" cy="3125756"/>
          </a:xfrm>
        </p:grpSpPr>
        <p:sp>
          <p:nvSpPr>
            <p:cNvPr id="27" name="iconfont-10439-5093333">
              <a:extLst>
                <a:ext uri="{FF2B5EF4-FFF2-40B4-BE49-F238E27FC236}">
                  <a16:creationId xmlns:a16="http://schemas.microsoft.com/office/drawing/2014/main" id="{B4ACF3BC-4F50-461D-8EE1-784CE14D631E}"/>
                </a:ext>
              </a:extLst>
            </p:cNvPr>
            <p:cNvSpPr/>
            <p:nvPr/>
          </p:nvSpPr>
          <p:spPr>
            <a:xfrm>
              <a:off x="1499127" y="4513843"/>
              <a:ext cx="609685" cy="554358"/>
            </a:xfrm>
            <a:custGeom>
              <a:avLst/>
              <a:gdLst>
                <a:gd name="T0" fmla="*/ 4006 w 10582"/>
                <a:gd name="T1" fmla="*/ 1291 h 9621"/>
                <a:gd name="T2" fmla="*/ 6576 w 10582"/>
                <a:gd name="T3" fmla="*/ 1291 h 9621"/>
                <a:gd name="T4" fmla="*/ 9873 w 10582"/>
                <a:gd name="T5" fmla="*/ 7285 h 9621"/>
                <a:gd name="T6" fmla="*/ 8492 w 10582"/>
                <a:gd name="T7" fmla="*/ 9621 h 9621"/>
                <a:gd name="T8" fmla="*/ 2090 w 10582"/>
                <a:gd name="T9" fmla="*/ 9621 h 9621"/>
                <a:gd name="T10" fmla="*/ 709 w 10582"/>
                <a:gd name="T11" fmla="*/ 7285 h 9621"/>
                <a:gd name="T12" fmla="*/ 4006 w 10582"/>
                <a:gd name="T13" fmla="*/ 1291 h 9621"/>
                <a:gd name="T14" fmla="*/ 5824 w 10582"/>
                <a:gd name="T15" fmla="*/ 3221 h 9621"/>
                <a:gd name="T16" fmla="*/ 5291 w 10582"/>
                <a:gd name="T17" fmla="*/ 2688 h 9621"/>
                <a:gd name="T18" fmla="*/ 4758 w 10582"/>
                <a:gd name="T19" fmla="*/ 3221 h 9621"/>
                <a:gd name="T20" fmla="*/ 4758 w 10582"/>
                <a:gd name="T21" fmla="*/ 5888 h 9621"/>
                <a:gd name="T22" fmla="*/ 5291 w 10582"/>
                <a:gd name="T23" fmla="*/ 6421 h 9621"/>
                <a:gd name="T24" fmla="*/ 5824 w 10582"/>
                <a:gd name="T25" fmla="*/ 5888 h 9621"/>
                <a:gd name="T26" fmla="*/ 5824 w 10582"/>
                <a:gd name="T27" fmla="*/ 3221 h 9621"/>
                <a:gd name="T28" fmla="*/ 5824 w 10582"/>
                <a:gd name="T29" fmla="*/ 7488 h 9621"/>
                <a:gd name="T30" fmla="*/ 4758 w 10582"/>
                <a:gd name="T31" fmla="*/ 7488 h 9621"/>
                <a:gd name="T32" fmla="*/ 4758 w 10582"/>
                <a:gd name="T33" fmla="*/ 8554 h 9621"/>
                <a:gd name="T34" fmla="*/ 5824 w 10582"/>
                <a:gd name="T35" fmla="*/ 8554 h 9621"/>
                <a:gd name="T36" fmla="*/ 5824 w 10582"/>
                <a:gd name="T37" fmla="*/ 7488 h 9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82" h="9621">
                  <a:moveTo>
                    <a:pt x="4006" y="1291"/>
                  </a:moveTo>
                  <a:cubicBezTo>
                    <a:pt x="4716" y="0"/>
                    <a:pt x="5866" y="0"/>
                    <a:pt x="6576" y="1291"/>
                  </a:cubicBezTo>
                  <a:lnTo>
                    <a:pt x="9873" y="7285"/>
                  </a:lnTo>
                  <a:cubicBezTo>
                    <a:pt x="10582" y="8575"/>
                    <a:pt x="9964" y="9621"/>
                    <a:pt x="8492" y="9621"/>
                  </a:cubicBezTo>
                  <a:lnTo>
                    <a:pt x="2090" y="9621"/>
                  </a:lnTo>
                  <a:cubicBezTo>
                    <a:pt x="618" y="9621"/>
                    <a:pt x="0" y="8575"/>
                    <a:pt x="709" y="7285"/>
                  </a:cubicBezTo>
                  <a:lnTo>
                    <a:pt x="4006" y="1291"/>
                  </a:lnTo>
                  <a:close/>
                  <a:moveTo>
                    <a:pt x="5824" y="3221"/>
                  </a:moveTo>
                  <a:cubicBezTo>
                    <a:pt x="5824" y="2926"/>
                    <a:pt x="5586" y="2688"/>
                    <a:pt x="5291" y="2688"/>
                  </a:cubicBezTo>
                  <a:cubicBezTo>
                    <a:pt x="4996" y="2688"/>
                    <a:pt x="4758" y="2927"/>
                    <a:pt x="4758" y="3221"/>
                  </a:cubicBezTo>
                  <a:lnTo>
                    <a:pt x="4758" y="5888"/>
                  </a:lnTo>
                  <a:cubicBezTo>
                    <a:pt x="4758" y="6182"/>
                    <a:pt x="4996" y="6421"/>
                    <a:pt x="5291" y="6421"/>
                  </a:cubicBezTo>
                  <a:cubicBezTo>
                    <a:pt x="5586" y="6421"/>
                    <a:pt x="5824" y="6182"/>
                    <a:pt x="5824" y="5888"/>
                  </a:cubicBezTo>
                  <a:lnTo>
                    <a:pt x="5824" y="3221"/>
                  </a:lnTo>
                  <a:close/>
                  <a:moveTo>
                    <a:pt x="5824" y="7488"/>
                  </a:moveTo>
                  <a:lnTo>
                    <a:pt x="4758" y="7488"/>
                  </a:lnTo>
                  <a:lnTo>
                    <a:pt x="4758" y="8554"/>
                  </a:lnTo>
                  <a:lnTo>
                    <a:pt x="5824" y="8554"/>
                  </a:lnTo>
                  <a:lnTo>
                    <a:pt x="5824" y="7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9" name="iconfont-11119-5238517">
              <a:extLst>
                <a:ext uri="{FF2B5EF4-FFF2-40B4-BE49-F238E27FC236}">
                  <a16:creationId xmlns:a16="http://schemas.microsoft.com/office/drawing/2014/main" id="{3E416289-0696-433C-BC66-15C674E56137}"/>
                </a:ext>
              </a:extLst>
            </p:cNvPr>
            <p:cNvSpPr/>
            <p:nvPr/>
          </p:nvSpPr>
          <p:spPr>
            <a:xfrm>
              <a:off x="7368987" y="5702696"/>
              <a:ext cx="609483" cy="609685"/>
            </a:xfrm>
            <a:custGeom>
              <a:avLst/>
              <a:gdLst>
                <a:gd name="connsiteX0" fmla="*/ 449588 w 609270"/>
                <a:gd name="connsiteY0" fmla="*/ 537417 h 609472"/>
                <a:gd name="connsiteX1" fmla="*/ 450350 w 609270"/>
                <a:gd name="connsiteY1" fmla="*/ 538036 h 609472"/>
                <a:gd name="connsiteX2" fmla="*/ 451492 w 609270"/>
                <a:gd name="connsiteY2" fmla="*/ 539798 h 609472"/>
                <a:gd name="connsiteX3" fmla="*/ 456397 w 609270"/>
                <a:gd name="connsiteY3" fmla="*/ 547608 h 609472"/>
                <a:gd name="connsiteX4" fmla="*/ 466063 w 609270"/>
                <a:gd name="connsiteY4" fmla="*/ 563132 h 609472"/>
                <a:gd name="connsiteX5" fmla="*/ 461492 w 609270"/>
                <a:gd name="connsiteY5" fmla="*/ 565942 h 609472"/>
                <a:gd name="connsiteX6" fmla="*/ 423351 w 609270"/>
                <a:gd name="connsiteY6" fmla="*/ 585324 h 609472"/>
                <a:gd name="connsiteX7" fmla="*/ 381876 w 609270"/>
                <a:gd name="connsiteY7" fmla="*/ 599515 h 609472"/>
                <a:gd name="connsiteX8" fmla="*/ 338450 w 609270"/>
                <a:gd name="connsiteY8" fmla="*/ 607611 h 609472"/>
                <a:gd name="connsiteX9" fmla="*/ 293880 w 609270"/>
                <a:gd name="connsiteY9" fmla="*/ 609277 h 609472"/>
                <a:gd name="connsiteX10" fmla="*/ 249691 w 609270"/>
                <a:gd name="connsiteY10" fmla="*/ 604372 h 609472"/>
                <a:gd name="connsiteX11" fmla="*/ 252881 w 609270"/>
                <a:gd name="connsiteY11" fmla="*/ 587229 h 609472"/>
                <a:gd name="connsiteX12" fmla="*/ 254310 w 609270"/>
                <a:gd name="connsiteY12" fmla="*/ 579466 h 609472"/>
                <a:gd name="connsiteX13" fmla="*/ 255024 w 609270"/>
                <a:gd name="connsiteY13" fmla="*/ 575657 h 609472"/>
                <a:gd name="connsiteX14" fmla="*/ 255310 w 609270"/>
                <a:gd name="connsiteY14" fmla="*/ 574371 h 609472"/>
                <a:gd name="connsiteX15" fmla="*/ 256357 w 609270"/>
                <a:gd name="connsiteY15" fmla="*/ 574561 h 609472"/>
                <a:gd name="connsiteX16" fmla="*/ 272261 w 609270"/>
                <a:gd name="connsiteY16" fmla="*/ 576942 h 609472"/>
                <a:gd name="connsiteX17" fmla="*/ 304832 w 609270"/>
                <a:gd name="connsiteY17" fmla="*/ 578895 h 609472"/>
                <a:gd name="connsiteX18" fmla="*/ 309213 w 609270"/>
                <a:gd name="connsiteY18" fmla="*/ 578990 h 609472"/>
                <a:gd name="connsiteX19" fmla="*/ 345640 w 609270"/>
                <a:gd name="connsiteY19" fmla="*/ 575942 h 609472"/>
                <a:gd name="connsiteX20" fmla="*/ 380972 w 609270"/>
                <a:gd name="connsiteY20" fmla="*/ 568132 h 609472"/>
                <a:gd name="connsiteX21" fmla="*/ 414827 w 609270"/>
                <a:gd name="connsiteY21" fmla="*/ 555846 h 609472"/>
                <a:gd name="connsiteX22" fmla="*/ 446636 w 609270"/>
                <a:gd name="connsiteY22" fmla="*/ 539274 h 609472"/>
                <a:gd name="connsiteX23" fmla="*/ 449588 w 609270"/>
                <a:gd name="connsiteY23" fmla="*/ 537417 h 609472"/>
                <a:gd name="connsiteX24" fmla="*/ 173361 w 609270"/>
                <a:gd name="connsiteY24" fmla="*/ 407172 h 609472"/>
                <a:gd name="connsiteX25" fmla="*/ 173646 w 609270"/>
                <a:gd name="connsiteY25" fmla="*/ 407267 h 609472"/>
                <a:gd name="connsiteX26" fmla="*/ 174646 w 609270"/>
                <a:gd name="connsiteY26" fmla="*/ 408648 h 609472"/>
                <a:gd name="connsiteX27" fmla="*/ 176456 w 609270"/>
                <a:gd name="connsiteY27" fmla="*/ 410934 h 609472"/>
                <a:gd name="connsiteX28" fmla="*/ 191789 w 609270"/>
                <a:gd name="connsiteY28" fmla="*/ 427316 h 609472"/>
                <a:gd name="connsiteX29" fmla="*/ 208931 w 609270"/>
                <a:gd name="connsiteY29" fmla="*/ 441364 h 609472"/>
                <a:gd name="connsiteX30" fmla="*/ 228025 w 609270"/>
                <a:gd name="connsiteY30" fmla="*/ 453127 h 609472"/>
                <a:gd name="connsiteX31" fmla="*/ 248643 w 609270"/>
                <a:gd name="connsiteY31" fmla="*/ 462222 h 609472"/>
                <a:gd name="connsiteX32" fmla="*/ 270547 w 609270"/>
                <a:gd name="connsiteY32" fmla="*/ 468508 h 609472"/>
                <a:gd name="connsiteX33" fmla="*/ 293547 w 609270"/>
                <a:gd name="connsiteY33" fmla="*/ 471794 h 609472"/>
                <a:gd name="connsiteX34" fmla="*/ 317022 w 609270"/>
                <a:gd name="connsiteY34" fmla="*/ 471842 h 609472"/>
                <a:gd name="connsiteX35" fmla="*/ 328593 w 609270"/>
                <a:gd name="connsiteY35" fmla="*/ 470651 h 609472"/>
                <a:gd name="connsiteX36" fmla="*/ 334497 w 609270"/>
                <a:gd name="connsiteY36" fmla="*/ 469747 h 609472"/>
                <a:gd name="connsiteX37" fmla="*/ 337354 w 609270"/>
                <a:gd name="connsiteY37" fmla="*/ 469223 h 609472"/>
                <a:gd name="connsiteX38" fmla="*/ 338973 w 609270"/>
                <a:gd name="connsiteY38" fmla="*/ 468889 h 609472"/>
                <a:gd name="connsiteX39" fmla="*/ 339640 w 609270"/>
                <a:gd name="connsiteY39" fmla="*/ 469937 h 609472"/>
                <a:gd name="connsiteX40" fmla="*/ 340164 w 609270"/>
                <a:gd name="connsiteY40" fmla="*/ 472747 h 609472"/>
                <a:gd name="connsiteX41" fmla="*/ 341307 w 609270"/>
                <a:gd name="connsiteY41" fmla="*/ 478414 h 609472"/>
                <a:gd name="connsiteX42" fmla="*/ 343592 w 609270"/>
                <a:gd name="connsiteY42" fmla="*/ 489986 h 609472"/>
                <a:gd name="connsiteX43" fmla="*/ 322879 w 609270"/>
                <a:gd name="connsiteY43" fmla="*/ 493033 h 609472"/>
                <a:gd name="connsiteX44" fmla="*/ 285785 w 609270"/>
                <a:gd name="connsiteY44" fmla="*/ 492748 h 609472"/>
                <a:gd name="connsiteX45" fmla="*/ 249691 w 609270"/>
                <a:gd name="connsiteY45" fmla="*/ 485319 h 609472"/>
                <a:gd name="connsiteX46" fmla="*/ 247215 w 609270"/>
                <a:gd name="connsiteY46" fmla="*/ 484462 h 609472"/>
                <a:gd name="connsiteX47" fmla="*/ 226025 w 609270"/>
                <a:gd name="connsiteY47" fmla="*/ 476080 h 609472"/>
                <a:gd name="connsiteX48" fmla="*/ 206169 w 609270"/>
                <a:gd name="connsiteY48" fmla="*/ 465318 h 609472"/>
                <a:gd name="connsiteX49" fmla="*/ 187741 w 609270"/>
                <a:gd name="connsiteY49" fmla="*/ 452270 h 609472"/>
                <a:gd name="connsiteX50" fmla="*/ 171075 w 609270"/>
                <a:gd name="connsiteY50" fmla="*/ 437221 h 609472"/>
                <a:gd name="connsiteX51" fmla="*/ 156314 w 609270"/>
                <a:gd name="connsiteY51" fmla="*/ 420316 h 609472"/>
                <a:gd name="connsiteX52" fmla="*/ 160790 w 609270"/>
                <a:gd name="connsiteY52" fmla="*/ 416839 h 609472"/>
                <a:gd name="connsiteX53" fmla="*/ 170266 w 609270"/>
                <a:gd name="connsiteY53" fmla="*/ 409553 h 609472"/>
                <a:gd name="connsiteX54" fmla="*/ 172599 w 609270"/>
                <a:gd name="connsiteY54" fmla="*/ 407743 h 609472"/>
                <a:gd name="connsiteX55" fmla="*/ 173361 w 609270"/>
                <a:gd name="connsiteY55" fmla="*/ 407172 h 609472"/>
                <a:gd name="connsiteX56" fmla="*/ 1273 w 609270"/>
                <a:gd name="connsiteY56" fmla="*/ 277261 h 609472"/>
                <a:gd name="connsiteX57" fmla="*/ 7939 w 609270"/>
                <a:gd name="connsiteY57" fmla="*/ 277832 h 609472"/>
                <a:gd name="connsiteX58" fmla="*/ 31557 w 609270"/>
                <a:gd name="connsiteY58" fmla="*/ 279975 h 609472"/>
                <a:gd name="connsiteX59" fmla="*/ 31129 w 609270"/>
                <a:gd name="connsiteY59" fmla="*/ 285594 h 609472"/>
                <a:gd name="connsiteX60" fmla="*/ 31795 w 609270"/>
                <a:gd name="connsiteY60" fmla="*/ 332311 h 609472"/>
                <a:gd name="connsiteX61" fmla="*/ 40223 w 609270"/>
                <a:gd name="connsiteY61" fmla="*/ 377456 h 609472"/>
                <a:gd name="connsiteX62" fmla="*/ 55889 w 609270"/>
                <a:gd name="connsiteY62" fmla="*/ 420077 h 609472"/>
                <a:gd name="connsiteX63" fmla="*/ 78127 w 609270"/>
                <a:gd name="connsiteY63" fmla="*/ 459222 h 609472"/>
                <a:gd name="connsiteX64" fmla="*/ 84745 w 609270"/>
                <a:gd name="connsiteY64" fmla="*/ 468508 h 609472"/>
                <a:gd name="connsiteX65" fmla="*/ 86126 w 609270"/>
                <a:gd name="connsiteY65" fmla="*/ 470318 h 609472"/>
                <a:gd name="connsiteX66" fmla="*/ 85412 w 609270"/>
                <a:gd name="connsiteY66" fmla="*/ 471318 h 609472"/>
                <a:gd name="connsiteX67" fmla="*/ 80888 w 609270"/>
                <a:gd name="connsiteY67" fmla="*/ 474699 h 609472"/>
                <a:gd name="connsiteX68" fmla="*/ 62032 w 609270"/>
                <a:gd name="connsiteY68" fmla="*/ 488986 h 609472"/>
                <a:gd name="connsiteX69" fmla="*/ 58937 w 609270"/>
                <a:gd name="connsiteY69" fmla="*/ 484843 h 609472"/>
                <a:gd name="connsiteX70" fmla="*/ 35795 w 609270"/>
                <a:gd name="connsiteY70" fmla="*/ 447936 h 609472"/>
                <a:gd name="connsiteX71" fmla="*/ 18082 w 609270"/>
                <a:gd name="connsiteY71" fmla="*/ 408172 h 609472"/>
                <a:gd name="connsiteX72" fmla="*/ 6273 w 609270"/>
                <a:gd name="connsiteY72" fmla="*/ 366218 h 609472"/>
                <a:gd name="connsiteX73" fmla="*/ 463 w 609270"/>
                <a:gd name="connsiteY73" fmla="*/ 321977 h 609472"/>
                <a:gd name="connsiteX74" fmla="*/ 1273 w 609270"/>
                <a:gd name="connsiteY74" fmla="*/ 277261 h 609472"/>
                <a:gd name="connsiteX75" fmla="*/ 304641 w 609270"/>
                <a:gd name="connsiteY75" fmla="*/ 213305 h 609472"/>
                <a:gd name="connsiteX76" fmla="*/ 304641 w 609270"/>
                <a:gd name="connsiteY76" fmla="*/ 231592 h 609472"/>
                <a:gd name="connsiteX77" fmla="*/ 295928 w 609270"/>
                <a:gd name="connsiteY77" fmla="*/ 232068 h 609472"/>
                <a:gd name="connsiteX78" fmla="*/ 264881 w 609270"/>
                <a:gd name="connsiteY78" fmla="*/ 243307 h 609472"/>
                <a:gd name="connsiteX79" fmla="*/ 242406 w 609270"/>
                <a:gd name="connsiteY79" fmla="*/ 266355 h 609472"/>
                <a:gd name="connsiteX80" fmla="*/ 231835 w 609270"/>
                <a:gd name="connsiteY80" fmla="*/ 297786 h 609472"/>
                <a:gd name="connsiteX81" fmla="*/ 236549 w 609270"/>
                <a:gd name="connsiteY81" fmla="*/ 331263 h 609472"/>
                <a:gd name="connsiteX82" fmla="*/ 254643 w 609270"/>
                <a:gd name="connsiteY82" fmla="*/ 357931 h 609472"/>
                <a:gd name="connsiteX83" fmla="*/ 282690 w 609270"/>
                <a:gd name="connsiteY83" fmla="*/ 374408 h 609472"/>
                <a:gd name="connsiteX84" fmla="*/ 316784 w 609270"/>
                <a:gd name="connsiteY84" fmla="*/ 376790 h 609472"/>
                <a:gd name="connsiteX85" fmla="*/ 347163 w 609270"/>
                <a:gd name="connsiteY85" fmla="*/ 364265 h 609472"/>
                <a:gd name="connsiteX86" fmla="*/ 368544 w 609270"/>
                <a:gd name="connsiteY86" fmla="*/ 340407 h 609472"/>
                <a:gd name="connsiteX87" fmla="*/ 372210 w 609270"/>
                <a:gd name="connsiteY87" fmla="*/ 332787 h 609472"/>
                <a:gd name="connsiteX88" fmla="*/ 373639 w 609270"/>
                <a:gd name="connsiteY88" fmla="*/ 328978 h 609472"/>
                <a:gd name="connsiteX89" fmla="*/ 374067 w 609270"/>
                <a:gd name="connsiteY89" fmla="*/ 327597 h 609472"/>
                <a:gd name="connsiteX90" fmla="*/ 374781 w 609270"/>
                <a:gd name="connsiteY90" fmla="*/ 327358 h 609472"/>
                <a:gd name="connsiteX91" fmla="*/ 378781 w 609270"/>
                <a:gd name="connsiteY91" fmla="*/ 328644 h 609472"/>
                <a:gd name="connsiteX92" fmla="*/ 383067 w 609270"/>
                <a:gd name="connsiteY92" fmla="*/ 330025 h 609472"/>
                <a:gd name="connsiteX93" fmla="*/ 391638 w 609270"/>
                <a:gd name="connsiteY93" fmla="*/ 332835 h 609472"/>
                <a:gd name="connsiteX94" fmla="*/ 388162 w 609270"/>
                <a:gd name="connsiteY94" fmla="*/ 341835 h 609472"/>
                <a:gd name="connsiteX95" fmla="*/ 364829 w 609270"/>
                <a:gd name="connsiteY95" fmla="*/ 373456 h 609472"/>
                <a:gd name="connsiteX96" fmla="*/ 330450 w 609270"/>
                <a:gd name="connsiteY96" fmla="*/ 392409 h 609472"/>
                <a:gd name="connsiteX97" fmla="*/ 290356 w 609270"/>
                <a:gd name="connsiteY97" fmla="*/ 394981 h 609472"/>
                <a:gd name="connsiteX98" fmla="*/ 254357 w 609270"/>
                <a:gd name="connsiteY98" fmla="*/ 381028 h 609472"/>
                <a:gd name="connsiteX99" fmla="*/ 227739 w 609270"/>
                <a:gd name="connsiteY99" fmla="*/ 354074 h 609472"/>
                <a:gd name="connsiteX100" fmla="*/ 214169 w 609270"/>
                <a:gd name="connsiteY100" fmla="*/ 317787 h 609472"/>
                <a:gd name="connsiteX101" fmla="*/ 217264 w 609270"/>
                <a:gd name="connsiteY101" fmla="*/ 277785 h 609472"/>
                <a:gd name="connsiteX102" fmla="*/ 235834 w 609270"/>
                <a:gd name="connsiteY102" fmla="*/ 244497 h 609472"/>
                <a:gd name="connsiteX103" fmla="*/ 265928 w 609270"/>
                <a:gd name="connsiteY103" fmla="*/ 221877 h 609472"/>
                <a:gd name="connsiteX104" fmla="*/ 304641 w 609270"/>
                <a:gd name="connsiteY104" fmla="*/ 213305 h 609472"/>
                <a:gd name="connsiteX105" fmla="*/ 576535 w 609270"/>
                <a:gd name="connsiteY105" fmla="*/ 167398 h 609472"/>
                <a:gd name="connsiteX106" fmla="*/ 582106 w 609270"/>
                <a:gd name="connsiteY106" fmla="*/ 179065 h 609472"/>
                <a:gd name="connsiteX107" fmla="*/ 597963 w 609270"/>
                <a:gd name="connsiteY107" fmla="*/ 222306 h 609472"/>
                <a:gd name="connsiteX108" fmla="*/ 598915 w 609270"/>
                <a:gd name="connsiteY108" fmla="*/ 226115 h 609472"/>
                <a:gd name="connsiteX109" fmla="*/ 605581 w 609270"/>
                <a:gd name="connsiteY109" fmla="*/ 257593 h 609472"/>
                <a:gd name="connsiteX110" fmla="*/ 608914 w 609270"/>
                <a:gd name="connsiteY110" fmla="*/ 290119 h 609472"/>
                <a:gd name="connsiteX111" fmla="*/ 608724 w 609270"/>
                <a:gd name="connsiteY111" fmla="*/ 322834 h 609472"/>
                <a:gd name="connsiteX112" fmla="*/ 605010 w 609270"/>
                <a:gd name="connsiteY112" fmla="*/ 355074 h 609472"/>
                <a:gd name="connsiteX113" fmla="*/ 598010 w 609270"/>
                <a:gd name="connsiteY113" fmla="*/ 386647 h 609472"/>
                <a:gd name="connsiteX114" fmla="*/ 591915 w 609270"/>
                <a:gd name="connsiteY114" fmla="*/ 384885 h 609472"/>
                <a:gd name="connsiteX115" fmla="*/ 579011 w 609270"/>
                <a:gd name="connsiteY115" fmla="*/ 381266 h 609472"/>
                <a:gd name="connsiteX116" fmla="*/ 572583 w 609270"/>
                <a:gd name="connsiteY116" fmla="*/ 379504 h 609472"/>
                <a:gd name="connsiteX117" fmla="*/ 569773 w 609270"/>
                <a:gd name="connsiteY117" fmla="*/ 378694 h 609472"/>
                <a:gd name="connsiteX118" fmla="*/ 568773 w 609270"/>
                <a:gd name="connsiteY118" fmla="*/ 378075 h 609472"/>
                <a:gd name="connsiteX119" fmla="*/ 569392 w 609270"/>
                <a:gd name="connsiteY119" fmla="*/ 375980 h 609472"/>
                <a:gd name="connsiteX120" fmla="*/ 570202 w 609270"/>
                <a:gd name="connsiteY120" fmla="*/ 372742 h 609472"/>
                <a:gd name="connsiteX121" fmla="*/ 571773 w 609270"/>
                <a:gd name="connsiteY121" fmla="*/ 366456 h 609472"/>
                <a:gd name="connsiteX122" fmla="*/ 574440 w 609270"/>
                <a:gd name="connsiteY122" fmla="*/ 353503 h 609472"/>
                <a:gd name="connsiteX123" fmla="*/ 577868 w 609270"/>
                <a:gd name="connsiteY123" fmla="*/ 327120 h 609472"/>
                <a:gd name="connsiteX124" fmla="*/ 578773 w 609270"/>
                <a:gd name="connsiteY124" fmla="*/ 300500 h 609472"/>
                <a:gd name="connsiteX125" fmla="*/ 577106 w 609270"/>
                <a:gd name="connsiteY125" fmla="*/ 274070 h 609472"/>
                <a:gd name="connsiteX126" fmla="*/ 572964 w 609270"/>
                <a:gd name="connsiteY126" fmla="*/ 248212 h 609472"/>
                <a:gd name="connsiteX127" fmla="*/ 566392 w 609270"/>
                <a:gd name="connsiteY127" fmla="*/ 223020 h 609472"/>
                <a:gd name="connsiteX128" fmla="*/ 557488 w 609270"/>
                <a:gd name="connsiteY128" fmla="*/ 198685 h 609472"/>
                <a:gd name="connsiteX129" fmla="*/ 552107 w 609270"/>
                <a:gd name="connsiteY129" fmla="*/ 186780 h 609472"/>
                <a:gd name="connsiteX130" fmla="*/ 549584 w 609270"/>
                <a:gd name="connsiteY130" fmla="*/ 181732 h 609472"/>
                <a:gd name="connsiteX131" fmla="*/ 549345 w 609270"/>
                <a:gd name="connsiteY131" fmla="*/ 181113 h 609472"/>
                <a:gd name="connsiteX132" fmla="*/ 550060 w 609270"/>
                <a:gd name="connsiteY132" fmla="*/ 180732 h 609472"/>
                <a:gd name="connsiteX133" fmla="*/ 552679 w 609270"/>
                <a:gd name="connsiteY133" fmla="*/ 179399 h 609472"/>
                <a:gd name="connsiteX134" fmla="*/ 576535 w 609270"/>
                <a:gd name="connsiteY134" fmla="*/ 167398 h 609472"/>
                <a:gd name="connsiteX135" fmla="*/ 497419 w 609270"/>
                <a:gd name="connsiteY135" fmla="*/ 123025 h 609472"/>
                <a:gd name="connsiteX136" fmla="*/ 501895 w 609270"/>
                <a:gd name="connsiteY136" fmla="*/ 128121 h 609472"/>
                <a:gd name="connsiteX137" fmla="*/ 517181 w 609270"/>
                <a:gd name="connsiteY137" fmla="*/ 146361 h 609472"/>
                <a:gd name="connsiteX138" fmla="*/ 512657 w 609270"/>
                <a:gd name="connsiteY138" fmla="*/ 150171 h 609472"/>
                <a:gd name="connsiteX139" fmla="*/ 494085 w 609270"/>
                <a:gd name="connsiteY139" fmla="*/ 165744 h 609472"/>
                <a:gd name="connsiteX140" fmla="*/ 475370 w 609270"/>
                <a:gd name="connsiteY140" fmla="*/ 181413 h 609472"/>
                <a:gd name="connsiteX141" fmla="*/ 466084 w 609270"/>
                <a:gd name="connsiteY141" fmla="*/ 189176 h 609472"/>
                <a:gd name="connsiteX142" fmla="*/ 461417 w 609270"/>
                <a:gd name="connsiteY142" fmla="*/ 193128 h 609472"/>
                <a:gd name="connsiteX143" fmla="*/ 460513 w 609270"/>
                <a:gd name="connsiteY143" fmla="*/ 193843 h 609472"/>
                <a:gd name="connsiteX144" fmla="*/ 459846 w 609270"/>
                <a:gd name="connsiteY144" fmla="*/ 194319 h 609472"/>
                <a:gd name="connsiteX145" fmla="*/ 460227 w 609270"/>
                <a:gd name="connsiteY145" fmla="*/ 195272 h 609472"/>
                <a:gd name="connsiteX146" fmla="*/ 466084 w 609270"/>
                <a:gd name="connsiteY146" fmla="*/ 203939 h 609472"/>
                <a:gd name="connsiteX147" fmla="*/ 472037 w 609270"/>
                <a:gd name="connsiteY147" fmla="*/ 214083 h 609472"/>
                <a:gd name="connsiteX148" fmla="*/ 481942 w 609270"/>
                <a:gd name="connsiteY148" fmla="*/ 235181 h 609472"/>
                <a:gd name="connsiteX149" fmla="*/ 489180 w 609270"/>
                <a:gd name="connsiteY149" fmla="*/ 257660 h 609472"/>
                <a:gd name="connsiteX150" fmla="*/ 493657 w 609270"/>
                <a:gd name="connsiteY150" fmla="*/ 281091 h 609472"/>
                <a:gd name="connsiteX151" fmla="*/ 495085 w 609270"/>
                <a:gd name="connsiteY151" fmla="*/ 305237 h 609472"/>
                <a:gd name="connsiteX152" fmla="*/ 493466 w 609270"/>
                <a:gd name="connsiteY152" fmla="*/ 329239 h 609472"/>
                <a:gd name="connsiteX153" fmla="*/ 488942 w 609270"/>
                <a:gd name="connsiteY153" fmla="*/ 352575 h 609472"/>
                <a:gd name="connsiteX154" fmla="*/ 484894 w 609270"/>
                <a:gd name="connsiteY154" fmla="*/ 351480 h 609472"/>
                <a:gd name="connsiteX155" fmla="*/ 476561 w 609270"/>
                <a:gd name="connsiteY155" fmla="*/ 349337 h 609472"/>
                <a:gd name="connsiteX156" fmla="*/ 472370 w 609270"/>
                <a:gd name="connsiteY156" fmla="*/ 348289 h 609472"/>
                <a:gd name="connsiteX157" fmla="*/ 468465 w 609270"/>
                <a:gd name="connsiteY157" fmla="*/ 347337 h 609472"/>
                <a:gd name="connsiteX158" fmla="*/ 467989 w 609270"/>
                <a:gd name="connsiteY158" fmla="*/ 346813 h 609472"/>
                <a:gd name="connsiteX159" fmla="*/ 468322 w 609270"/>
                <a:gd name="connsiteY159" fmla="*/ 345765 h 609472"/>
                <a:gd name="connsiteX160" fmla="*/ 469132 w 609270"/>
                <a:gd name="connsiteY160" fmla="*/ 342384 h 609472"/>
                <a:gd name="connsiteX161" fmla="*/ 470799 w 609270"/>
                <a:gd name="connsiteY161" fmla="*/ 334097 h 609472"/>
                <a:gd name="connsiteX162" fmla="*/ 473323 w 609270"/>
                <a:gd name="connsiteY162" fmla="*/ 300331 h 609472"/>
                <a:gd name="connsiteX163" fmla="*/ 469084 w 609270"/>
                <a:gd name="connsiteY163" fmla="*/ 266994 h 609472"/>
                <a:gd name="connsiteX164" fmla="*/ 458655 w 609270"/>
                <a:gd name="connsiteY164" fmla="*/ 236086 h 609472"/>
                <a:gd name="connsiteX165" fmla="*/ 442941 w 609270"/>
                <a:gd name="connsiteY165" fmla="*/ 208464 h 609472"/>
                <a:gd name="connsiteX166" fmla="*/ 434750 w 609270"/>
                <a:gd name="connsiteY166" fmla="*/ 215369 h 609472"/>
                <a:gd name="connsiteX167" fmla="*/ 399701 w 609270"/>
                <a:gd name="connsiteY167" fmla="*/ 244801 h 609472"/>
                <a:gd name="connsiteX168" fmla="*/ 364462 w 609270"/>
                <a:gd name="connsiteY168" fmla="*/ 274376 h 609472"/>
                <a:gd name="connsiteX169" fmla="*/ 347032 w 609270"/>
                <a:gd name="connsiteY169" fmla="*/ 288997 h 609472"/>
                <a:gd name="connsiteX170" fmla="*/ 338318 w 609270"/>
                <a:gd name="connsiteY170" fmla="*/ 296331 h 609472"/>
                <a:gd name="connsiteX171" fmla="*/ 336080 w 609270"/>
                <a:gd name="connsiteY171" fmla="*/ 298236 h 609472"/>
                <a:gd name="connsiteX172" fmla="*/ 335080 w 609270"/>
                <a:gd name="connsiteY172" fmla="*/ 299045 h 609472"/>
                <a:gd name="connsiteX173" fmla="*/ 334651 w 609270"/>
                <a:gd name="connsiteY173" fmla="*/ 299474 h 609472"/>
                <a:gd name="connsiteX174" fmla="*/ 334842 w 609270"/>
                <a:gd name="connsiteY174" fmla="*/ 300379 h 609472"/>
                <a:gd name="connsiteX175" fmla="*/ 334984 w 609270"/>
                <a:gd name="connsiteY175" fmla="*/ 301331 h 609472"/>
                <a:gd name="connsiteX176" fmla="*/ 335175 w 609270"/>
                <a:gd name="connsiteY176" fmla="*/ 303998 h 609472"/>
                <a:gd name="connsiteX177" fmla="*/ 329127 w 609270"/>
                <a:gd name="connsiteY177" fmla="*/ 322905 h 609472"/>
                <a:gd name="connsiteX178" fmla="*/ 313460 w 609270"/>
                <a:gd name="connsiteY178" fmla="*/ 333859 h 609472"/>
                <a:gd name="connsiteX179" fmla="*/ 293697 w 609270"/>
                <a:gd name="connsiteY179" fmla="*/ 333097 h 609472"/>
                <a:gd name="connsiteX180" fmla="*/ 279173 w 609270"/>
                <a:gd name="connsiteY180" fmla="*/ 321334 h 609472"/>
                <a:gd name="connsiteX181" fmla="*/ 274363 w 609270"/>
                <a:gd name="connsiteY181" fmla="*/ 301998 h 609472"/>
                <a:gd name="connsiteX182" fmla="*/ 281840 w 609270"/>
                <a:gd name="connsiteY182" fmla="*/ 284615 h 609472"/>
                <a:gd name="connsiteX183" fmla="*/ 298126 w 609270"/>
                <a:gd name="connsiteY183" fmla="*/ 274995 h 609472"/>
                <a:gd name="connsiteX184" fmla="*/ 308936 w 609270"/>
                <a:gd name="connsiteY184" fmla="*/ 274614 h 609472"/>
                <a:gd name="connsiteX185" fmla="*/ 314365 w 609270"/>
                <a:gd name="connsiteY185" fmla="*/ 275900 h 609472"/>
                <a:gd name="connsiteX186" fmla="*/ 315174 w 609270"/>
                <a:gd name="connsiteY186" fmla="*/ 276138 h 609472"/>
                <a:gd name="connsiteX187" fmla="*/ 315841 w 609270"/>
                <a:gd name="connsiteY187" fmla="*/ 275566 h 609472"/>
                <a:gd name="connsiteX188" fmla="*/ 317936 w 609270"/>
                <a:gd name="connsiteY188" fmla="*/ 273804 h 609472"/>
                <a:gd name="connsiteX189" fmla="*/ 353033 w 609270"/>
                <a:gd name="connsiteY189" fmla="*/ 244372 h 609472"/>
                <a:gd name="connsiteX190" fmla="*/ 388272 w 609270"/>
                <a:gd name="connsiteY190" fmla="*/ 214798 h 609472"/>
                <a:gd name="connsiteX191" fmla="*/ 423321 w 609270"/>
                <a:gd name="connsiteY191" fmla="*/ 185366 h 609472"/>
                <a:gd name="connsiteX192" fmla="*/ 417940 w 609270"/>
                <a:gd name="connsiteY192" fmla="*/ 180317 h 609472"/>
                <a:gd name="connsiteX193" fmla="*/ 415797 w 609270"/>
                <a:gd name="connsiteY193" fmla="*/ 178413 h 609472"/>
                <a:gd name="connsiteX194" fmla="*/ 415511 w 609270"/>
                <a:gd name="connsiteY194" fmla="*/ 177841 h 609472"/>
                <a:gd name="connsiteX195" fmla="*/ 416416 w 609270"/>
                <a:gd name="connsiteY195" fmla="*/ 176793 h 609472"/>
                <a:gd name="connsiteX196" fmla="*/ 420702 w 609270"/>
                <a:gd name="connsiteY196" fmla="*/ 171888 h 609472"/>
                <a:gd name="connsiteX197" fmla="*/ 429512 w 609270"/>
                <a:gd name="connsiteY197" fmla="*/ 161696 h 609472"/>
                <a:gd name="connsiteX198" fmla="*/ 435274 w 609270"/>
                <a:gd name="connsiteY198" fmla="*/ 166935 h 609472"/>
                <a:gd name="connsiteX199" fmla="*/ 438131 w 609270"/>
                <a:gd name="connsiteY199" fmla="*/ 169650 h 609472"/>
                <a:gd name="connsiteX200" fmla="*/ 439321 w 609270"/>
                <a:gd name="connsiteY200" fmla="*/ 170840 h 609472"/>
                <a:gd name="connsiteX201" fmla="*/ 439995 w 609270"/>
                <a:gd name="connsiteY201" fmla="*/ 171364 h 609472"/>
                <a:gd name="connsiteX202" fmla="*/ 439940 w 609270"/>
                <a:gd name="connsiteY202" fmla="*/ 171412 h 609472"/>
                <a:gd name="connsiteX203" fmla="*/ 440179 w 609270"/>
                <a:gd name="connsiteY203" fmla="*/ 171507 h 609472"/>
                <a:gd name="connsiteX204" fmla="*/ 439995 w 609270"/>
                <a:gd name="connsiteY204" fmla="*/ 171364 h 609472"/>
                <a:gd name="connsiteX205" fmla="*/ 440321 w 609270"/>
                <a:gd name="connsiteY205" fmla="*/ 171078 h 609472"/>
                <a:gd name="connsiteX206" fmla="*/ 440750 w 609270"/>
                <a:gd name="connsiteY206" fmla="*/ 170697 h 609472"/>
                <a:gd name="connsiteX207" fmla="*/ 442369 w 609270"/>
                <a:gd name="connsiteY207" fmla="*/ 169316 h 609472"/>
                <a:gd name="connsiteX208" fmla="*/ 445512 w 609270"/>
                <a:gd name="connsiteY208" fmla="*/ 166649 h 609472"/>
                <a:gd name="connsiteX209" fmla="*/ 451941 w 609270"/>
                <a:gd name="connsiteY209" fmla="*/ 161220 h 609472"/>
                <a:gd name="connsiteX210" fmla="*/ 474751 w 609270"/>
                <a:gd name="connsiteY210" fmla="*/ 142075 h 609472"/>
                <a:gd name="connsiteX211" fmla="*/ 497419 w 609270"/>
                <a:gd name="connsiteY211" fmla="*/ 123025 h 609472"/>
                <a:gd name="connsiteX212" fmla="*/ 305356 w 609270"/>
                <a:gd name="connsiteY212" fmla="*/ 115538 h 609472"/>
                <a:gd name="connsiteX213" fmla="*/ 305880 w 609270"/>
                <a:gd name="connsiteY213" fmla="*/ 116443 h 609472"/>
                <a:gd name="connsiteX214" fmla="*/ 305880 w 609270"/>
                <a:gd name="connsiteY214" fmla="*/ 119300 h 609472"/>
                <a:gd name="connsiteX215" fmla="*/ 305880 w 609270"/>
                <a:gd name="connsiteY215" fmla="*/ 125253 h 609472"/>
                <a:gd name="connsiteX216" fmla="*/ 305880 w 609270"/>
                <a:gd name="connsiteY216" fmla="*/ 137206 h 609472"/>
                <a:gd name="connsiteX217" fmla="*/ 301023 w 609270"/>
                <a:gd name="connsiteY217" fmla="*/ 137349 h 609472"/>
                <a:gd name="connsiteX218" fmla="*/ 259357 w 609270"/>
                <a:gd name="connsiteY218" fmla="*/ 143778 h 609472"/>
                <a:gd name="connsiteX219" fmla="*/ 221502 w 609270"/>
                <a:gd name="connsiteY219" fmla="*/ 159922 h 609472"/>
                <a:gd name="connsiteX220" fmla="*/ 189312 w 609270"/>
                <a:gd name="connsiteY220" fmla="*/ 184399 h 609472"/>
                <a:gd name="connsiteX221" fmla="*/ 163885 w 609270"/>
                <a:gd name="connsiteY221" fmla="*/ 216020 h 609472"/>
                <a:gd name="connsiteX222" fmla="*/ 158695 w 609270"/>
                <a:gd name="connsiteY222" fmla="*/ 224925 h 609472"/>
                <a:gd name="connsiteX223" fmla="*/ 156409 w 609270"/>
                <a:gd name="connsiteY223" fmla="*/ 229401 h 609472"/>
                <a:gd name="connsiteX224" fmla="*/ 155790 w 609270"/>
                <a:gd name="connsiteY224" fmla="*/ 230639 h 609472"/>
                <a:gd name="connsiteX225" fmla="*/ 154885 w 609270"/>
                <a:gd name="connsiteY225" fmla="*/ 230592 h 609472"/>
                <a:gd name="connsiteX226" fmla="*/ 150743 w 609270"/>
                <a:gd name="connsiteY226" fmla="*/ 228496 h 609472"/>
                <a:gd name="connsiteX227" fmla="*/ 145981 w 609270"/>
                <a:gd name="connsiteY227" fmla="*/ 226115 h 609472"/>
                <a:gd name="connsiteX228" fmla="*/ 136219 w 609270"/>
                <a:gd name="connsiteY228" fmla="*/ 221306 h 609472"/>
                <a:gd name="connsiteX229" fmla="*/ 138838 w 609270"/>
                <a:gd name="connsiteY229" fmla="*/ 216162 h 609472"/>
                <a:gd name="connsiteX230" fmla="*/ 150552 w 609270"/>
                <a:gd name="connsiteY230" fmla="*/ 196971 h 609472"/>
                <a:gd name="connsiteX231" fmla="*/ 164504 w 609270"/>
                <a:gd name="connsiteY231" fmla="*/ 179208 h 609472"/>
                <a:gd name="connsiteX232" fmla="*/ 180313 w 609270"/>
                <a:gd name="connsiteY232" fmla="*/ 163398 h 609472"/>
                <a:gd name="connsiteX233" fmla="*/ 197931 w 609270"/>
                <a:gd name="connsiteY233" fmla="*/ 149492 h 609472"/>
                <a:gd name="connsiteX234" fmla="*/ 217264 w 609270"/>
                <a:gd name="connsiteY234" fmla="*/ 137635 h 609472"/>
                <a:gd name="connsiteX235" fmla="*/ 237977 w 609270"/>
                <a:gd name="connsiteY235" fmla="*/ 128158 h 609472"/>
                <a:gd name="connsiteX236" fmla="*/ 260071 w 609270"/>
                <a:gd name="connsiteY236" fmla="*/ 121205 h 609472"/>
                <a:gd name="connsiteX237" fmla="*/ 283166 w 609270"/>
                <a:gd name="connsiteY237" fmla="*/ 116966 h 609472"/>
                <a:gd name="connsiteX238" fmla="*/ 295070 w 609270"/>
                <a:gd name="connsiteY238" fmla="*/ 115919 h 609472"/>
                <a:gd name="connsiteX239" fmla="*/ 300927 w 609270"/>
                <a:gd name="connsiteY239" fmla="*/ 115681 h 609472"/>
                <a:gd name="connsiteX240" fmla="*/ 303689 w 609270"/>
                <a:gd name="connsiteY240" fmla="*/ 115585 h 609472"/>
                <a:gd name="connsiteX241" fmla="*/ 305356 w 609270"/>
                <a:gd name="connsiteY241" fmla="*/ 115538 h 609472"/>
                <a:gd name="connsiteX242" fmla="*/ 316212 w 609270"/>
                <a:gd name="connsiteY242" fmla="*/ 199 h 609472"/>
                <a:gd name="connsiteX243" fmla="*/ 349306 w 609270"/>
                <a:gd name="connsiteY243" fmla="*/ 3294 h 609472"/>
                <a:gd name="connsiteX244" fmla="*/ 381638 w 609270"/>
                <a:gd name="connsiteY244" fmla="*/ 9913 h 609472"/>
                <a:gd name="connsiteX245" fmla="*/ 412875 w 609270"/>
                <a:gd name="connsiteY245" fmla="*/ 19914 h 609472"/>
                <a:gd name="connsiteX246" fmla="*/ 411923 w 609270"/>
                <a:gd name="connsiteY246" fmla="*/ 22390 h 609472"/>
                <a:gd name="connsiteX247" fmla="*/ 402637 w 609270"/>
                <a:gd name="connsiteY247" fmla="*/ 47011 h 609472"/>
                <a:gd name="connsiteX248" fmla="*/ 401923 w 609270"/>
                <a:gd name="connsiteY248" fmla="*/ 48439 h 609472"/>
                <a:gd name="connsiteX249" fmla="*/ 401161 w 609270"/>
                <a:gd name="connsiteY249" fmla="*/ 48106 h 609472"/>
                <a:gd name="connsiteX250" fmla="*/ 400018 w 609270"/>
                <a:gd name="connsiteY250" fmla="*/ 47725 h 609472"/>
                <a:gd name="connsiteX251" fmla="*/ 393876 w 609270"/>
                <a:gd name="connsiteY251" fmla="*/ 45487 h 609472"/>
                <a:gd name="connsiteX252" fmla="*/ 381638 w 609270"/>
                <a:gd name="connsiteY252" fmla="*/ 41582 h 609472"/>
                <a:gd name="connsiteX253" fmla="*/ 356401 w 609270"/>
                <a:gd name="connsiteY253" fmla="*/ 35439 h 609472"/>
                <a:gd name="connsiteX254" fmla="*/ 330688 w 609270"/>
                <a:gd name="connsiteY254" fmla="*/ 31676 h 609472"/>
                <a:gd name="connsiteX255" fmla="*/ 304499 w 609270"/>
                <a:gd name="connsiteY255" fmla="*/ 30438 h 609472"/>
                <a:gd name="connsiteX256" fmla="*/ 298785 w 609270"/>
                <a:gd name="connsiteY256" fmla="*/ 30438 h 609472"/>
                <a:gd name="connsiteX257" fmla="*/ 275405 w 609270"/>
                <a:gd name="connsiteY257" fmla="*/ 31915 h 609472"/>
                <a:gd name="connsiteX258" fmla="*/ 252215 w 609270"/>
                <a:gd name="connsiteY258" fmla="*/ 35439 h 609472"/>
                <a:gd name="connsiteX259" fmla="*/ 229644 w 609270"/>
                <a:gd name="connsiteY259" fmla="*/ 40867 h 609472"/>
                <a:gd name="connsiteX260" fmla="*/ 207788 w 609270"/>
                <a:gd name="connsiteY260" fmla="*/ 48106 h 609472"/>
                <a:gd name="connsiteX261" fmla="*/ 186646 w 609270"/>
                <a:gd name="connsiteY261" fmla="*/ 57154 h 609472"/>
                <a:gd name="connsiteX262" fmla="*/ 166552 w 609270"/>
                <a:gd name="connsiteY262" fmla="*/ 67821 h 609472"/>
                <a:gd name="connsiteX263" fmla="*/ 147552 w 609270"/>
                <a:gd name="connsiteY263" fmla="*/ 80012 h 609472"/>
                <a:gd name="connsiteX264" fmla="*/ 129601 w 609270"/>
                <a:gd name="connsiteY264" fmla="*/ 93727 h 609472"/>
                <a:gd name="connsiteX265" fmla="*/ 120982 w 609270"/>
                <a:gd name="connsiteY265" fmla="*/ 101204 h 609472"/>
                <a:gd name="connsiteX266" fmla="*/ 119934 w 609270"/>
                <a:gd name="connsiteY266" fmla="*/ 102204 h 609472"/>
                <a:gd name="connsiteX267" fmla="*/ 118887 w 609270"/>
                <a:gd name="connsiteY267" fmla="*/ 101442 h 609472"/>
                <a:gd name="connsiteX268" fmla="*/ 114982 w 609270"/>
                <a:gd name="connsiteY268" fmla="*/ 97156 h 609472"/>
                <a:gd name="connsiteX269" fmla="*/ 99173 w 609270"/>
                <a:gd name="connsiteY269" fmla="*/ 79822 h 609472"/>
                <a:gd name="connsiteX270" fmla="*/ 105173 w 609270"/>
                <a:gd name="connsiteY270" fmla="*/ 74488 h 609472"/>
                <a:gd name="connsiteX271" fmla="*/ 130315 w 609270"/>
                <a:gd name="connsiteY271" fmla="*/ 54916 h 609472"/>
                <a:gd name="connsiteX272" fmla="*/ 157600 w 609270"/>
                <a:gd name="connsiteY272" fmla="*/ 37963 h 609472"/>
                <a:gd name="connsiteX273" fmla="*/ 186741 w 609270"/>
                <a:gd name="connsiteY273" fmla="*/ 23819 h 609472"/>
                <a:gd name="connsiteX274" fmla="*/ 217311 w 609270"/>
                <a:gd name="connsiteY274" fmla="*/ 12818 h 609472"/>
                <a:gd name="connsiteX275" fmla="*/ 249310 w 609270"/>
                <a:gd name="connsiteY275" fmla="*/ 5104 h 609472"/>
                <a:gd name="connsiteX276" fmla="*/ 282500 w 609270"/>
                <a:gd name="connsiteY276" fmla="*/ 818 h 609472"/>
                <a:gd name="connsiteX277" fmla="*/ 316212 w 609270"/>
                <a:gd name="connsiteY277" fmla="*/ 199 h 60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609270" h="609472">
                  <a:moveTo>
                    <a:pt x="449588" y="537417"/>
                  </a:moveTo>
                  <a:cubicBezTo>
                    <a:pt x="450064" y="537131"/>
                    <a:pt x="450112" y="537655"/>
                    <a:pt x="450350" y="538036"/>
                  </a:cubicBezTo>
                  <a:cubicBezTo>
                    <a:pt x="450731" y="538607"/>
                    <a:pt x="451159" y="539226"/>
                    <a:pt x="451492" y="539798"/>
                  </a:cubicBezTo>
                  <a:cubicBezTo>
                    <a:pt x="453159" y="542417"/>
                    <a:pt x="454778" y="544988"/>
                    <a:pt x="456397" y="547608"/>
                  </a:cubicBezTo>
                  <a:cubicBezTo>
                    <a:pt x="459587" y="552798"/>
                    <a:pt x="462873" y="557989"/>
                    <a:pt x="466063" y="563132"/>
                  </a:cubicBezTo>
                  <a:cubicBezTo>
                    <a:pt x="464587" y="564085"/>
                    <a:pt x="463063" y="564989"/>
                    <a:pt x="461492" y="565942"/>
                  </a:cubicBezTo>
                  <a:cubicBezTo>
                    <a:pt x="449254" y="573276"/>
                    <a:pt x="436493" y="579752"/>
                    <a:pt x="423351" y="585324"/>
                  </a:cubicBezTo>
                  <a:cubicBezTo>
                    <a:pt x="409923" y="591038"/>
                    <a:pt x="396019" y="595801"/>
                    <a:pt x="381876" y="599515"/>
                  </a:cubicBezTo>
                  <a:cubicBezTo>
                    <a:pt x="367591" y="603277"/>
                    <a:pt x="353068" y="605944"/>
                    <a:pt x="338450" y="607611"/>
                  </a:cubicBezTo>
                  <a:cubicBezTo>
                    <a:pt x="323593" y="609277"/>
                    <a:pt x="308737" y="609801"/>
                    <a:pt x="293880" y="609277"/>
                  </a:cubicBezTo>
                  <a:cubicBezTo>
                    <a:pt x="279023" y="608754"/>
                    <a:pt x="264262" y="607087"/>
                    <a:pt x="249691" y="604372"/>
                  </a:cubicBezTo>
                  <a:cubicBezTo>
                    <a:pt x="250738" y="598658"/>
                    <a:pt x="251786" y="592943"/>
                    <a:pt x="252881" y="587229"/>
                  </a:cubicBezTo>
                  <a:cubicBezTo>
                    <a:pt x="253357" y="584609"/>
                    <a:pt x="253834" y="582086"/>
                    <a:pt x="254310" y="579466"/>
                  </a:cubicBezTo>
                  <a:cubicBezTo>
                    <a:pt x="254548" y="578133"/>
                    <a:pt x="254834" y="576895"/>
                    <a:pt x="255024" y="575657"/>
                  </a:cubicBezTo>
                  <a:cubicBezTo>
                    <a:pt x="255072" y="575276"/>
                    <a:pt x="255072" y="574514"/>
                    <a:pt x="255310" y="574371"/>
                  </a:cubicBezTo>
                  <a:cubicBezTo>
                    <a:pt x="255500" y="574276"/>
                    <a:pt x="256214" y="574514"/>
                    <a:pt x="256357" y="574561"/>
                  </a:cubicBezTo>
                  <a:cubicBezTo>
                    <a:pt x="261595" y="575514"/>
                    <a:pt x="266881" y="576276"/>
                    <a:pt x="272261" y="576942"/>
                  </a:cubicBezTo>
                  <a:cubicBezTo>
                    <a:pt x="283071" y="578276"/>
                    <a:pt x="293928" y="578895"/>
                    <a:pt x="304832" y="578895"/>
                  </a:cubicBezTo>
                  <a:cubicBezTo>
                    <a:pt x="306260" y="578895"/>
                    <a:pt x="307737" y="578895"/>
                    <a:pt x="309213" y="578990"/>
                  </a:cubicBezTo>
                  <a:cubicBezTo>
                    <a:pt x="321403" y="578800"/>
                    <a:pt x="333545" y="577800"/>
                    <a:pt x="345640" y="575942"/>
                  </a:cubicBezTo>
                  <a:cubicBezTo>
                    <a:pt x="357544" y="574133"/>
                    <a:pt x="369353" y="571514"/>
                    <a:pt x="380972" y="568132"/>
                  </a:cubicBezTo>
                  <a:cubicBezTo>
                    <a:pt x="392543" y="564751"/>
                    <a:pt x="403828" y="560656"/>
                    <a:pt x="414827" y="555846"/>
                  </a:cubicBezTo>
                  <a:cubicBezTo>
                    <a:pt x="425779" y="550989"/>
                    <a:pt x="436398" y="545465"/>
                    <a:pt x="446636" y="539274"/>
                  </a:cubicBezTo>
                  <a:cubicBezTo>
                    <a:pt x="447635" y="538702"/>
                    <a:pt x="448588" y="538036"/>
                    <a:pt x="449588" y="537417"/>
                  </a:cubicBezTo>
                  <a:close/>
                  <a:moveTo>
                    <a:pt x="173361" y="407172"/>
                  </a:moveTo>
                  <a:cubicBezTo>
                    <a:pt x="173551" y="407124"/>
                    <a:pt x="173456" y="407124"/>
                    <a:pt x="173646" y="407267"/>
                  </a:cubicBezTo>
                  <a:cubicBezTo>
                    <a:pt x="174027" y="407696"/>
                    <a:pt x="174313" y="408220"/>
                    <a:pt x="174646" y="408648"/>
                  </a:cubicBezTo>
                  <a:cubicBezTo>
                    <a:pt x="175265" y="409410"/>
                    <a:pt x="175837" y="410220"/>
                    <a:pt x="176456" y="410934"/>
                  </a:cubicBezTo>
                  <a:cubicBezTo>
                    <a:pt x="181218" y="416744"/>
                    <a:pt x="186313" y="422220"/>
                    <a:pt x="191789" y="427316"/>
                  </a:cubicBezTo>
                  <a:cubicBezTo>
                    <a:pt x="197169" y="432411"/>
                    <a:pt x="202931" y="437078"/>
                    <a:pt x="208931" y="441364"/>
                  </a:cubicBezTo>
                  <a:cubicBezTo>
                    <a:pt x="215073" y="445745"/>
                    <a:pt x="221454" y="449650"/>
                    <a:pt x="228025" y="453127"/>
                  </a:cubicBezTo>
                  <a:cubicBezTo>
                    <a:pt x="234692" y="456603"/>
                    <a:pt x="241548" y="459651"/>
                    <a:pt x="248643" y="462222"/>
                  </a:cubicBezTo>
                  <a:cubicBezTo>
                    <a:pt x="255786" y="464842"/>
                    <a:pt x="263071" y="466889"/>
                    <a:pt x="270547" y="468508"/>
                  </a:cubicBezTo>
                  <a:cubicBezTo>
                    <a:pt x="278071" y="470128"/>
                    <a:pt x="285833" y="471270"/>
                    <a:pt x="293547" y="471794"/>
                  </a:cubicBezTo>
                  <a:cubicBezTo>
                    <a:pt x="301356" y="472318"/>
                    <a:pt x="309213" y="472366"/>
                    <a:pt x="317022" y="471842"/>
                  </a:cubicBezTo>
                  <a:cubicBezTo>
                    <a:pt x="320879" y="471556"/>
                    <a:pt x="324736" y="471175"/>
                    <a:pt x="328593" y="470651"/>
                  </a:cubicBezTo>
                  <a:cubicBezTo>
                    <a:pt x="330593" y="470413"/>
                    <a:pt x="332545" y="470128"/>
                    <a:pt x="334497" y="469747"/>
                  </a:cubicBezTo>
                  <a:lnTo>
                    <a:pt x="337354" y="469223"/>
                  </a:lnTo>
                  <a:cubicBezTo>
                    <a:pt x="337878" y="469128"/>
                    <a:pt x="338450" y="468937"/>
                    <a:pt x="338973" y="468889"/>
                  </a:cubicBezTo>
                  <a:cubicBezTo>
                    <a:pt x="339640" y="468794"/>
                    <a:pt x="339497" y="469413"/>
                    <a:pt x="339640" y="469937"/>
                  </a:cubicBezTo>
                  <a:cubicBezTo>
                    <a:pt x="339783" y="470889"/>
                    <a:pt x="339973" y="471794"/>
                    <a:pt x="340164" y="472747"/>
                  </a:cubicBezTo>
                  <a:cubicBezTo>
                    <a:pt x="340497" y="474604"/>
                    <a:pt x="340926" y="476509"/>
                    <a:pt x="341307" y="478414"/>
                  </a:cubicBezTo>
                  <a:lnTo>
                    <a:pt x="343592" y="489986"/>
                  </a:lnTo>
                  <a:cubicBezTo>
                    <a:pt x="336783" y="491414"/>
                    <a:pt x="329879" y="492462"/>
                    <a:pt x="322879" y="493033"/>
                  </a:cubicBezTo>
                  <a:cubicBezTo>
                    <a:pt x="310498" y="494176"/>
                    <a:pt x="298070" y="494034"/>
                    <a:pt x="285785" y="492748"/>
                  </a:cubicBezTo>
                  <a:cubicBezTo>
                    <a:pt x="273547" y="491414"/>
                    <a:pt x="261405" y="488938"/>
                    <a:pt x="249691" y="485319"/>
                  </a:cubicBezTo>
                  <a:cubicBezTo>
                    <a:pt x="248834" y="484985"/>
                    <a:pt x="247929" y="484747"/>
                    <a:pt x="247215" y="484462"/>
                  </a:cubicBezTo>
                  <a:cubicBezTo>
                    <a:pt x="240025" y="482081"/>
                    <a:pt x="232930" y="479271"/>
                    <a:pt x="226025" y="476080"/>
                  </a:cubicBezTo>
                  <a:cubicBezTo>
                    <a:pt x="219168" y="472937"/>
                    <a:pt x="212550" y="469270"/>
                    <a:pt x="206169" y="465318"/>
                  </a:cubicBezTo>
                  <a:cubicBezTo>
                    <a:pt x="199788" y="461318"/>
                    <a:pt x="193598" y="456984"/>
                    <a:pt x="187741" y="452270"/>
                  </a:cubicBezTo>
                  <a:cubicBezTo>
                    <a:pt x="181932" y="447555"/>
                    <a:pt x="176313" y="442555"/>
                    <a:pt x="171075" y="437221"/>
                  </a:cubicBezTo>
                  <a:cubicBezTo>
                    <a:pt x="165837" y="431840"/>
                    <a:pt x="160933" y="426268"/>
                    <a:pt x="156314" y="420316"/>
                  </a:cubicBezTo>
                  <a:cubicBezTo>
                    <a:pt x="157838" y="419173"/>
                    <a:pt x="159314" y="417982"/>
                    <a:pt x="160790" y="416839"/>
                  </a:cubicBezTo>
                  <a:lnTo>
                    <a:pt x="170266" y="409553"/>
                  </a:lnTo>
                  <a:lnTo>
                    <a:pt x="172599" y="407743"/>
                  </a:lnTo>
                  <a:cubicBezTo>
                    <a:pt x="172742" y="407601"/>
                    <a:pt x="173123" y="407220"/>
                    <a:pt x="173361" y="407172"/>
                  </a:cubicBezTo>
                  <a:close/>
                  <a:moveTo>
                    <a:pt x="1273" y="277261"/>
                  </a:moveTo>
                  <a:cubicBezTo>
                    <a:pt x="3463" y="277404"/>
                    <a:pt x="5701" y="277642"/>
                    <a:pt x="7939" y="277832"/>
                  </a:cubicBezTo>
                  <a:cubicBezTo>
                    <a:pt x="15796" y="278547"/>
                    <a:pt x="23700" y="279261"/>
                    <a:pt x="31557" y="279975"/>
                  </a:cubicBezTo>
                  <a:cubicBezTo>
                    <a:pt x="31367" y="281832"/>
                    <a:pt x="31271" y="283690"/>
                    <a:pt x="31129" y="285594"/>
                  </a:cubicBezTo>
                  <a:cubicBezTo>
                    <a:pt x="29986" y="301119"/>
                    <a:pt x="30224" y="316739"/>
                    <a:pt x="31795" y="332311"/>
                  </a:cubicBezTo>
                  <a:cubicBezTo>
                    <a:pt x="33319" y="347550"/>
                    <a:pt x="36128" y="362694"/>
                    <a:pt x="40223" y="377456"/>
                  </a:cubicBezTo>
                  <a:cubicBezTo>
                    <a:pt x="44223" y="392028"/>
                    <a:pt x="49509" y="406315"/>
                    <a:pt x="55889" y="420077"/>
                  </a:cubicBezTo>
                  <a:cubicBezTo>
                    <a:pt x="62270" y="433697"/>
                    <a:pt x="69698" y="446793"/>
                    <a:pt x="78127" y="459222"/>
                  </a:cubicBezTo>
                  <a:cubicBezTo>
                    <a:pt x="80269" y="462413"/>
                    <a:pt x="82507" y="465461"/>
                    <a:pt x="84745" y="468508"/>
                  </a:cubicBezTo>
                  <a:cubicBezTo>
                    <a:pt x="85174" y="469128"/>
                    <a:pt x="85745" y="469651"/>
                    <a:pt x="86126" y="470318"/>
                  </a:cubicBezTo>
                  <a:cubicBezTo>
                    <a:pt x="86412" y="470842"/>
                    <a:pt x="85745" y="471080"/>
                    <a:pt x="85412" y="471318"/>
                  </a:cubicBezTo>
                  <a:cubicBezTo>
                    <a:pt x="83841" y="472366"/>
                    <a:pt x="82365" y="473556"/>
                    <a:pt x="80888" y="474699"/>
                  </a:cubicBezTo>
                  <a:cubicBezTo>
                    <a:pt x="74555" y="479461"/>
                    <a:pt x="68318" y="484224"/>
                    <a:pt x="62032" y="488986"/>
                  </a:cubicBezTo>
                  <a:cubicBezTo>
                    <a:pt x="60937" y="487605"/>
                    <a:pt x="59937" y="486176"/>
                    <a:pt x="58937" y="484843"/>
                  </a:cubicBezTo>
                  <a:cubicBezTo>
                    <a:pt x="50366" y="473080"/>
                    <a:pt x="42604" y="460794"/>
                    <a:pt x="35795" y="447936"/>
                  </a:cubicBezTo>
                  <a:cubicBezTo>
                    <a:pt x="28938" y="435126"/>
                    <a:pt x="23034" y="421792"/>
                    <a:pt x="18082" y="408172"/>
                  </a:cubicBezTo>
                  <a:cubicBezTo>
                    <a:pt x="13177" y="394505"/>
                    <a:pt x="9225" y="380456"/>
                    <a:pt x="6273" y="366218"/>
                  </a:cubicBezTo>
                  <a:cubicBezTo>
                    <a:pt x="3273" y="351645"/>
                    <a:pt x="1320" y="336883"/>
                    <a:pt x="463" y="321977"/>
                  </a:cubicBezTo>
                  <a:cubicBezTo>
                    <a:pt x="-346" y="307072"/>
                    <a:pt x="-108" y="292119"/>
                    <a:pt x="1273" y="277261"/>
                  </a:cubicBezTo>
                  <a:close/>
                  <a:moveTo>
                    <a:pt x="304641" y="213305"/>
                  </a:moveTo>
                  <a:lnTo>
                    <a:pt x="304641" y="231592"/>
                  </a:lnTo>
                  <a:cubicBezTo>
                    <a:pt x="301737" y="231592"/>
                    <a:pt x="298785" y="231782"/>
                    <a:pt x="295928" y="232068"/>
                  </a:cubicBezTo>
                  <a:cubicBezTo>
                    <a:pt x="284880" y="233401"/>
                    <a:pt x="274214" y="237259"/>
                    <a:pt x="264881" y="243307"/>
                  </a:cubicBezTo>
                  <a:cubicBezTo>
                    <a:pt x="255834" y="249212"/>
                    <a:pt x="248120" y="257117"/>
                    <a:pt x="242406" y="266355"/>
                  </a:cubicBezTo>
                  <a:cubicBezTo>
                    <a:pt x="236549" y="275880"/>
                    <a:pt x="232930" y="286642"/>
                    <a:pt x="231835" y="297786"/>
                  </a:cubicBezTo>
                  <a:cubicBezTo>
                    <a:pt x="230787" y="309167"/>
                    <a:pt x="232406" y="320691"/>
                    <a:pt x="236549" y="331263"/>
                  </a:cubicBezTo>
                  <a:cubicBezTo>
                    <a:pt x="240548" y="341359"/>
                    <a:pt x="246739" y="350503"/>
                    <a:pt x="254643" y="357931"/>
                  </a:cubicBezTo>
                  <a:cubicBezTo>
                    <a:pt x="262595" y="365456"/>
                    <a:pt x="272261" y="371170"/>
                    <a:pt x="282690" y="374408"/>
                  </a:cubicBezTo>
                  <a:cubicBezTo>
                    <a:pt x="293690" y="377885"/>
                    <a:pt x="305403" y="378694"/>
                    <a:pt x="316784" y="376790"/>
                  </a:cubicBezTo>
                  <a:cubicBezTo>
                    <a:pt x="327641" y="374980"/>
                    <a:pt x="338116" y="370694"/>
                    <a:pt x="347163" y="364265"/>
                  </a:cubicBezTo>
                  <a:cubicBezTo>
                    <a:pt x="355925" y="358027"/>
                    <a:pt x="363306" y="349788"/>
                    <a:pt x="368544" y="340407"/>
                  </a:cubicBezTo>
                  <a:cubicBezTo>
                    <a:pt x="369924" y="337930"/>
                    <a:pt x="371162" y="335407"/>
                    <a:pt x="372210" y="332787"/>
                  </a:cubicBezTo>
                  <a:cubicBezTo>
                    <a:pt x="372686" y="331502"/>
                    <a:pt x="373162" y="330263"/>
                    <a:pt x="373639" y="328978"/>
                  </a:cubicBezTo>
                  <a:cubicBezTo>
                    <a:pt x="373829" y="328501"/>
                    <a:pt x="373972" y="328073"/>
                    <a:pt x="374067" y="327597"/>
                  </a:cubicBezTo>
                  <a:cubicBezTo>
                    <a:pt x="374210" y="327120"/>
                    <a:pt x="374305" y="327216"/>
                    <a:pt x="374781" y="327358"/>
                  </a:cubicBezTo>
                  <a:cubicBezTo>
                    <a:pt x="376115" y="327692"/>
                    <a:pt x="377448" y="328263"/>
                    <a:pt x="378781" y="328644"/>
                  </a:cubicBezTo>
                  <a:cubicBezTo>
                    <a:pt x="380210" y="329120"/>
                    <a:pt x="381638" y="329549"/>
                    <a:pt x="383067" y="330025"/>
                  </a:cubicBezTo>
                  <a:cubicBezTo>
                    <a:pt x="385924" y="330978"/>
                    <a:pt x="388781" y="331883"/>
                    <a:pt x="391638" y="332835"/>
                  </a:cubicBezTo>
                  <a:cubicBezTo>
                    <a:pt x="390638" y="335883"/>
                    <a:pt x="389495" y="338883"/>
                    <a:pt x="388162" y="341835"/>
                  </a:cubicBezTo>
                  <a:cubicBezTo>
                    <a:pt x="382829" y="353884"/>
                    <a:pt x="374781" y="364789"/>
                    <a:pt x="364829" y="373456"/>
                  </a:cubicBezTo>
                  <a:cubicBezTo>
                    <a:pt x="354925" y="382171"/>
                    <a:pt x="343116" y="388695"/>
                    <a:pt x="330450" y="392409"/>
                  </a:cubicBezTo>
                  <a:cubicBezTo>
                    <a:pt x="317498" y="396219"/>
                    <a:pt x="303689" y="397029"/>
                    <a:pt x="290356" y="394981"/>
                  </a:cubicBezTo>
                  <a:cubicBezTo>
                    <a:pt x="277500" y="392981"/>
                    <a:pt x="265166" y="388171"/>
                    <a:pt x="254357" y="381028"/>
                  </a:cubicBezTo>
                  <a:cubicBezTo>
                    <a:pt x="243739" y="374027"/>
                    <a:pt x="234644" y="364789"/>
                    <a:pt x="227739" y="354074"/>
                  </a:cubicBezTo>
                  <a:cubicBezTo>
                    <a:pt x="220645" y="343121"/>
                    <a:pt x="216026" y="330692"/>
                    <a:pt x="214169" y="317787"/>
                  </a:cubicBezTo>
                  <a:cubicBezTo>
                    <a:pt x="212264" y="304453"/>
                    <a:pt x="213264" y="290690"/>
                    <a:pt x="217264" y="277785"/>
                  </a:cubicBezTo>
                  <a:cubicBezTo>
                    <a:pt x="221025" y="265498"/>
                    <a:pt x="227406" y="254164"/>
                    <a:pt x="235834" y="244497"/>
                  </a:cubicBezTo>
                  <a:cubicBezTo>
                    <a:pt x="244167" y="234973"/>
                    <a:pt x="254453" y="227258"/>
                    <a:pt x="265928" y="221877"/>
                  </a:cubicBezTo>
                  <a:cubicBezTo>
                    <a:pt x="278024" y="216258"/>
                    <a:pt x="291309" y="213305"/>
                    <a:pt x="304641" y="213305"/>
                  </a:cubicBezTo>
                  <a:close/>
                  <a:moveTo>
                    <a:pt x="576535" y="167398"/>
                  </a:moveTo>
                  <a:cubicBezTo>
                    <a:pt x="578487" y="171255"/>
                    <a:pt x="580344" y="175113"/>
                    <a:pt x="582106" y="179065"/>
                  </a:cubicBezTo>
                  <a:cubicBezTo>
                    <a:pt x="588487" y="193018"/>
                    <a:pt x="593772" y="207495"/>
                    <a:pt x="597963" y="222306"/>
                  </a:cubicBezTo>
                  <a:cubicBezTo>
                    <a:pt x="598296" y="223639"/>
                    <a:pt x="598677" y="224877"/>
                    <a:pt x="598915" y="226115"/>
                  </a:cubicBezTo>
                  <a:cubicBezTo>
                    <a:pt x="601677" y="236497"/>
                    <a:pt x="603915" y="247021"/>
                    <a:pt x="605581" y="257593"/>
                  </a:cubicBezTo>
                  <a:cubicBezTo>
                    <a:pt x="607295" y="268356"/>
                    <a:pt x="608343" y="279213"/>
                    <a:pt x="608914" y="290119"/>
                  </a:cubicBezTo>
                  <a:cubicBezTo>
                    <a:pt x="609438" y="300976"/>
                    <a:pt x="609391" y="311929"/>
                    <a:pt x="608724" y="322834"/>
                  </a:cubicBezTo>
                  <a:cubicBezTo>
                    <a:pt x="608057" y="333645"/>
                    <a:pt x="606819" y="344455"/>
                    <a:pt x="605010" y="355074"/>
                  </a:cubicBezTo>
                  <a:cubicBezTo>
                    <a:pt x="603248" y="365741"/>
                    <a:pt x="600915" y="376266"/>
                    <a:pt x="598010" y="386647"/>
                  </a:cubicBezTo>
                  <a:cubicBezTo>
                    <a:pt x="595963" y="386028"/>
                    <a:pt x="593963" y="385504"/>
                    <a:pt x="591915" y="384885"/>
                  </a:cubicBezTo>
                  <a:cubicBezTo>
                    <a:pt x="587630" y="383647"/>
                    <a:pt x="583296" y="382456"/>
                    <a:pt x="579011" y="381266"/>
                  </a:cubicBezTo>
                  <a:lnTo>
                    <a:pt x="572583" y="379504"/>
                  </a:lnTo>
                  <a:cubicBezTo>
                    <a:pt x="571678" y="379266"/>
                    <a:pt x="570726" y="378885"/>
                    <a:pt x="569773" y="378694"/>
                  </a:cubicBezTo>
                  <a:cubicBezTo>
                    <a:pt x="569392" y="378599"/>
                    <a:pt x="568678" y="378647"/>
                    <a:pt x="568773" y="378075"/>
                  </a:cubicBezTo>
                  <a:cubicBezTo>
                    <a:pt x="568916" y="377361"/>
                    <a:pt x="569202" y="376694"/>
                    <a:pt x="569392" y="375980"/>
                  </a:cubicBezTo>
                  <a:cubicBezTo>
                    <a:pt x="569678" y="374885"/>
                    <a:pt x="569916" y="373837"/>
                    <a:pt x="570202" y="372742"/>
                  </a:cubicBezTo>
                  <a:cubicBezTo>
                    <a:pt x="570726" y="370694"/>
                    <a:pt x="571297" y="368599"/>
                    <a:pt x="571773" y="366456"/>
                  </a:cubicBezTo>
                  <a:cubicBezTo>
                    <a:pt x="572773" y="362170"/>
                    <a:pt x="573678" y="357836"/>
                    <a:pt x="574440" y="353503"/>
                  </a:cubicBezTo>
                  <a:cubicBezTo>
                    <a:pt x="575963" y="344740"/>
                    <a:pt x="577154" y="335930"/>
                    <a:pt x="577868" y="327120"/>
                  </a:cubicBezTo>
                  <a:cubicBezTo>
                    <a:pt x="578582" y="318263"/>
                    <a:pt x="578916" y="309405"/>
                    <a:pt x="578773" y="300500"/>
                  </a:cubicBezTo>
                  <a:cubicBezTo>
                    <a:pt x="578678" y="291690"/>
                    <a:pt x="578106" y="282832"/>
                    <a:pt x="577106" y="274070"/>
                  </a:cubicBezTo>
                  <a:cubicBezTo>
                    <a:pt x="576154" y="265403"/>
                    <a:pt x="574725" y="256784"/>
                    <a:pt x="572964" y="248212"/>
                  </a:cubicBezTo>
                  <a:cubicBezTo>
                    <a:pt x="571154" y="239687"/>
                    <a:pt x="568964" y="231306"/>
                    <a:pt x="566392" y="223020"/>
                  </a:cubicBezTo>
                  <a:cubicBezTo>
                    <a:pt x="563773" y="214734"/>
                    <a:pt x="560821" y="206638"/>
                    <a:pt x="557488" y="198685"/>
                  </a:cubicBezTo>
                  <a:cubicBezTo>
                    <a:pt x="555774" y="194685"/>
                    <a:pt x="554012" y="190733"/>
                    <a:pt x="552107" y="186780"/>
                  </a:cubicBezTo>
                  <a:cubicBezTo>
                    <a:pt x="551298" y="185066"/>
                    <a:pt x="550441" y="183399"/>
                    <a:pt x="549584" y="181732"/>
                  </a:cubicBezTo>
                  <a:cubicBezTo>
                    <a:pt x="549488" y="181589"/>
                    <a:pt x="549250" y="181304"/>
                    <a:pt x="549345" y="181113"/>
                  </a:cubicBezTo>
                  <a:cubicBezTo>
                    <a:pt x="549393" y="180875"/>
                    <a:pt x="549869" y="180780"/>
                    <a:pt x="550060" y="180732"/>
                  </a:cubicBezTo>
                  <a:cubicBezTo>
                    <a:pt x="550917" y="180303"/>
                    <a:pt x="551822" y="179827"/>
                    <a:pt x="552679" y="179399"/>
                  </a:cubicBezTo>
                  <a:cubicBezTo>
                    <a:pt x="560631" y="175398"/>
                    <a:pt x="568535" y="171351"/>
                    <a:pt x="576535" y="167398"/>
                  </a:cubicBezTo>
                  <a:close/>
                  <a:moveTo>
                    <a:pt x="497419" y="123025"/>
                  </a:moveTo>
                  <a:cubicBezTo>
                    <a:pt x="498847" y="124740"/>
                    <a:pt x="500276" y="126407"/>
                    <a:pt x="501895" y="128121"/>
                  </a:cubicBezTo>
                  <a:cubicBezTo>
                    <a:pt x="506990" y="134217"/>
                    <a:pt x="512038" y="140265"/>
                    <a:pt x="517181" y="146361"/>
                  </a:cubicBezTo>
                  <a:cubicBezTo>
                    <a:pt x="515705" y="147599"/>
                    <a:pt x="514134" y="148885"/>
                    <a:pt x="512657" y="150171"/>
                  </a:cubicBezTo>
                  <a:cubicBezTo>
                    <a:pt x="506467" y="155315"/>
                    <a:pt x="500276" y="160553"/>
                    <a:pt x="494085" y="165744"/>
                  </a:cubicBezTo>
                  <a:cubicBezTo>
                    <a:pt x="487847" y="170935"/>
                    <a:pt x="481656" y="176174"/>
                    <a:pt x="475370" y="181413"/>
                  </a:cubicBezTo>
                  <a:cubicBezTo>
                    <a:pt x="472275" y="184032"/>
                    <a:pt x="469180" y="186556"/>
                    <a:pt x="466084" y="189176"/>
                  </a:cubicBezTo>
                  <a:cubicBezTo>
                    <a:pt x="464560" y="190509"/>
                    <a:pt x="462941" y="191795"/>
                    <a:pt x="461417" y="193128"/>
                  </a:cubicBezTo>
                  <a:lnTo>
                    <a:pt x="460513" y="193843"/>
                  </a:lnTo>
                  <a:cubicBezTo>
                    <a:pt x="460322" y="193938"/>
                    <a:pt x="460036" y="194081"/>
                    <a:pt x="459846" y="194319"/>
                  </a:cubicBezTo>
                  <a:cubicBezTo>
                    <a:pt x="459560" y="194652"/>
                    <a:pt x="459989" y="194986"/>
                    <a:pt x="460227" y="195272"/>
                  </a:cubicBezTo>
                  <a:cubicBezTo>
                    <a:pt x="462417" y="197986"/>
                    <a:pt x="464275" y="201034"/>
                    <a:pt x="466084" y="203939"/>
                  </a:cubicBezTo>
                  <a:cubicBezTo>
                    <a:pt x="468180" y="207273"/>
                    <a:pt x="470227" y="210607"/>
                    <a:pt x="472037" y="214083"/>
                  </a:cubicBezTo>
                  <a:cubicBezTo>
                    <a:pt x="475751" y="220894"/>
                    <a:pt x="479085" y="227942"/>
                    <a:pt x="481942" y="235181"/>
                  </a:cubicBezTo>
                  <a:cubicBezTo>
                    <a:pt x="484799" y="242515"/>
                    <a:pt x="487228" y="250040"/>
                    <a:pt x="489180" y="257660"/>
                  </a:cubicBezTo>
                  <a:cubicBezTo>
                    <a:pt x="491228" y="265375"/>
                    <a:pt x="492657" y="273185"/>
                    <a:pt x="493657" y="281091"/>
                  </a:cubicBezTo>
                  <a:cubicBezTo>
                    <a:pt x="494609" y="289139"/>
                    <a:pt x="495085" y="297140"/>
                    <a:pt x="495085" y="305237"/>
                  </a:cubicBezTo>
                  <a:cubicBezTo>
                    <a:pt x="495038" y="313285"/>
                    <a:pt x="494514" y="321238"/>
                    <a:pt x="493466" y="329239"/>
                  </a:cubicBezTo>
                  <a:cubicBezTo>
                    <a:pt x="492466" y="337097"/>
                    <a:pt x="490990" y="344908"/>
                    <a:pt x="488942" y="352575"/>
                  </a:cubicBezTo>
                  <a:cubicBezTo>
                    <a:pt x="487609" y="352194"/>
                    <a:pt x="486275" y="351861"/>
                    <a:pt x="484894" y="351480"/>
                  </a:cubicBezTo>
                  <a:cubicBezTo>
                    <a:pt x="482132" y="350766"/>
                    <a:pt x="479370" y="350051"/>
                    <a:pt x="476561" y="349337"/>
                  </a:cubicBezTo>
                  <a:cubicBezTo>
                    <a:pt x="475132" y="349003"/>
                    <a:pt x="473799" y="348622"/>
                    <a:pt x="472370" y="348289"/>
                  </a:cubicBezTo>
                  <a:cubicBezTo>
                    <a:pt x="471037" y="348003"/>
                    <a:pt x="469751" y="347670"/>
                    <a:pt x="468465" y="347337"/>
                  </a:cubicBezTo>
                  <a:cubicBezTo>
                    <a:pt x="468084" y="347194"/>
                    <a:pt x="467941" y="347194"/>
                    <a:pt x="467989" y="346813"/>
                  </a:cubicBezTo>
                  <a:cubicBezTo>
                    <a:pt x="468084" y="346432"/>
                    <a:pt x="468180" y="346146"/>
                    <a:pt x="468322" y="345765"/>
                  </a:cubicBezTo>
                  <a:cubicBezTo>
                    <a:pt x="468656" y="344670"/>
                    <a:pt x="468894" y="343527"/>
                    <a:pt x="469132" y="342384"/>
                  </a:cubicBezTo>
                  <a:cubicBezTo>
                    <a:pt x="469751" y="339669"/>
                    <a:pt x="470322" y="336859"/>
                    <a:pt x="470799" y="334097"/>
                  </a:cubicBezTo>
                  <a:cubicBezTo>
                    <a:pt x="472751" y="323000"/>
                    <a:pt x="473608" y="311618"/>
                    <a:pt x="473323" y="300331"/>
                  </a:cubicBezTo>
                  <a:cubicBezTo>
                    <a:pt x="472989" y="289044"/>
                    <a:pt x="471561" y="277948"/>
                    <a:pt x="469084" y="266994"/>
                  </a:cubicBezTo>
                  <a:cubicBezTo>
                    <a:pt x="466560" y="256374"/>
                    <a:pt x="463132" y="246039"/>
                    <a:pt x="458655" y="236086"/>
                  </a:cubicBezTo>
                  <a:cubicBezTo>
                    <a:pt x="454322" y="226370"/>
                    <a:pt x="449036" y="217179"/>
                    <a:pt x="442941" y="208464"/>
                  </a:cubicBezTo>
                  <a:cubicBezTo>
                    <a:pt x="440226" y="210797"/>
                    <a:pt x="437464" y="213036"/>
                    <a:pt x="434750" y="215369"/>
                  </a:cubicBezTo>
                  <a:cubicBezTo>
                    <a:pt x="423083" y="225132"/>
                    <a:pt x="411368" y="234943"/>
                    <a:pt x="399701" y="244801"/>
                  </a:cubicBezTo>
                  <a:cubicBezTo>
                    <a:pt x="387986" y="254659"/>
                    <a:pt x="376176" y="264470"/>
                    <a:pt x="364462" y="274376"/>
                  </a:cubicBezTo>
                  <a:cubicBezTo>
                    <a:pt x="358700" y="279234"/>
                    <a:pt x="352842" y="284139"/>
                    <a:pt x="347032" y="288997"/>
                  </a:cubicBezTo>
                  <a:cubicBezTo>
                    <a:pt x="344175" y="291425"/>
                    <a:pt x="341270" y="293902"/>
                    <a:pt x="338318" y="296331"/>
                  </a:cubicBezTo>
                  <a:cubicBezTo>
                    <a:pt x="337556" y="296997"/>
                    <a:pt x="336842" y="297569"/>
                    <a:pt x="336080" y="298236"/>
                  </a:cubicBezTo>
                  <a:cubicBezTo>
                    <a:pt x="335699" y="298521"/>
                    <a:pt x="335413" y="298807"/>
                    <a:pt x="335080" y="299045"/>
                  </a:cubicBezTo>
                  <a:cubicBezTo>
                    <a:pt x="334889" y="299188"/>
                    <a:pt x="334699" y="299283"/>
                    <a:pt x="334651" y="299474"/>
                  </a:cubicBezTo>
                  <a:cubicBezTo>
                    <a:pt x="334603" y="299712"/>
                    <a:pt x="334746" y="300141"/>
                    <a:pt x="334842" y="300379"/>
                  </a:cubicBezTo>
                  <a:cubicBezTo>
                    <a:pt x="334937" y="300665"/>
                    <a:pt x="334937" y="300950"/>
                    <a:pt x="334984" y="301331"/>
                  </a:cubicBezTo>
                  <a:cubicBezTo>
                    <a:pt x="335127" y="302236"/>
                    <a:pt x="335175" y="303093"/>
                    <a:pt x="335175" y="303998"/>
                  </a:cubicBezTo>
                  <a:cubicBezTo>
                    <a:pt x="335365" y="310761"/>
                    <a:pt x="333175" y="317524"/>
                    <a:pt x="329127" y="322905"/>
                  </a:cubicBezTo>
                  <a:cubicBezTo>
                    <a:pt x="325222" y="328144"/>
                    <a:pt x="319698" y="332049"/>
                    <a:pt x="313460" y="333859"/>
                  </a:cubicBezTo>
                  <a:cubicBezTo>
                    <a:pt x="306983" y="335859"/>
                    <a:pt x="300031" y="335526"/>
                    <a:pt x="293697" y="333097"/>
                  </a:cubicBezTo>
                  <a:cubicBezTo>
                    <a:pt x="287745" y="330858"/>
                    <a:pt x="282649" y="326620"/>
                    <a:pt x="279173" y="321334"/>
                  </a:cubicBezTo>
                  <a:cubicBezTo>
                    <a:pt x="275411" y="315666"/>
                    <a:pt x="273744" y="308761"/>
                    <a:pt x="274363" y="301998"/>
                  </a:cubicBezTo>
                  <a:cubicBezTo>
                    <a:pt x="274935" y="295616"/>
                    <a:pt x="277554" y="289425"/>
                    <a:pt x="281840" y="284615"/>
                  </a:cubicBezTo>
                  <a:cubicBezTo>
                    <a:pt x="286078" y="279853"/>
                    <a:pt x="291840" y="276376"/>
                    <a:pt x="298126" y="274995"/>
                  </a:cubicBezTo>
                  <a:cubicBezTo>
                    <a:pt x="301602" y="274233"/>
                    <a:pt x="305317" y="274138"/>
                    <a:pt x="308936" y="274614"/>
                  </a:cubicBezTo>
                  <a:cubicBezTo>
                    <a:pt x="310698" y="274900"/>
                    <a:pt x="312698" y="275185"/>
                    <a:pt x="314365" y="275900"/>
                  </a:cubicBezTo>
                  <a:cubicBezTo>
                    <a:pt x="314603" y="276043"/>
                    <a:pt x="314889" y="276281"/>
                    <a:pt x="315174" y="276138"/>
                  </a:cubicBezTo>
                  <a:cubicBezTo>
                    <a:pt x="315365" y="276043"/>
                    <a:pt x="315650" y="275709"/>
                    <a:pt x="315841" y="275566"/>
                  </a:cubicBezTo>
                  <a:cubicBezTo>
                    <a:pt x="316555" y="274995"/>
                    <a:pt x="317222" y="274423"/>
                    <a:pt x="317936" y="273804"/>
                  </a:cubicBezTo>
                  <a:cubicBezTo>
                    <a:pt x="329603" y="263994"/>
                    <a:pt x="341318" y="254183"/>
                    <a:pt x="353033" y="244372"/>
                  </a:cubicBezTo>
                  <a:cubicBezTo>
                    <a:pt x="364795" y="234467"/>
                    <a:pt x="376557" y="224656"/>
                    <a:pt x="388272" y="214798"/>
                  </a:cubicBezTo>
                  <a:cubicBezTo>
                    <a:pt x="399987" y="204987"/>
                    <a:pt x="411654" y="195224"/>
                    <a:pt x="423321" y="185366"/>
                  </a:cubicBezTo>
                  <a:cubicBezTo>
                    <a:pt x="421607" y="183651"/>
                    <a:pt x="419797" y="181984"/>
                    <a:pt x="417940" y="180317"/>
                  </a:cubicBezTo>
                  <a:cubicBezTo>
                    <a:pt x="417225" y="179651"/>
                    <a:pt x="416511" y="179032"/>
                    <a:pt x="415797" y="178413"/>
                  </a:cubicBezTo>
                  <a:cubicBezTo>
                    <a:pt x="415511" y="178174"/>
                    <a:pt x="415321" y="178127"/>
                    <a:pt x="415511" y="177841"/>
                  </a:cubicBezTo>
                  <a:cubicBezTo>
                    <a:pt x="415702" y="177460"/>
                    <a:pt x="416130" y="177127"/>
                    <a:pt x="416416" y="176793"/>
                  </a:cubicBezTo>
                  <a:cubicBezTo>
                    <a:pt x="417844" y="175222"/>
                    <a:pt x="419273" y="173555"/>
                    <a:pt x="420702" y="171888"/>
                  </a:cubicBezTo>
                  <a:cubicBezTo>
                    <a:pt x="423654" y="168459"/>
                    <a:pt x="426607" y="165078"/>
                    <a:pt x="429512" y="161696"/>
                  </a:cubicBezTo>
                  <a:cubicBezTo>
                    <a:pt x="431464" y="163411"/>
                    <a:pt x="433369" y="165125"/>
                    <a:pt x="435274" y="166935"/>
                  </a:cubicBezTo>
                  <a:cubicBezTo>
                    <a:pt x="436226" y="167840"/>
                    <a:pt x="437178" y="168697"/>
                    <a:pt x="438131" y="169650"/>
                  </a:cubicBezTo>
                  <a:cubicBezTo>
                    <a:pt x="438559" y="170031"/>
                    <a:pt x="438893" y="170459"/>
                    <a:pt x="439321" y="170840"/>
                  </a:cubicBezTo>
                  <a:lnTo>
                    <a:pt x="439995" y="171364"/>
                  </a:lnTo>
                  <a:lnTo>
                    <a:pt x="439940" y="171412"/>
                  </a:lnTo>
                  <a:cubicBezTo>
                    <a:pt x="439940" y="171459"/>
                    <a:pt x="440083" y="171507"/>
                    <a:pt x="440179" y="171507"/>
                  </a:cubicBezTo>
                  <a:lnTo>
                    <a:pt x="439995" y="171364"/>
                  </a:lnTo>
                  <a:lnTo>
                    <a:pt x="440321" y="171078"/>
                  </a:lnTo>
                  <a:cubicBezTo>
                    <a:pt x="440464" y="170935"/>
                    <a:pt x="440560" y="170793"/>
                    <a:pt x="440750" y="170697"/>
                  </a:cubicBezTo>
                  <a:cubicBezTo>
                    <a:pt x="441274" y="170221"/>
                    <a:pt x="441845" y="169792"/>
                    <a:pt x="442369" y="169316"/>
                  </a:cubicBezTo>
                  <a:cubicBezTo>
                    <a:pt x="443417" y="168411"/>
                    <a:pt x="444464" y="167507"/>
                    <a:pt x="445512" y="166649"/>
                  </a:cubicBezTo>
                  <a:cubicBezTo>
                    <a:pt x="447655" y="164792"/>
                    <a:pt x="449798" y="162982"/>
                    <a:pt x="451941" y="161220"/>
                  </a:cubicBezTo>
                  <a:cubicBezTo>
                    <a:pt x="459513" y="154791"/>
                    <a:pt x="467132" y="148409"/>
                    <a:pt x="474751" y="142075"/>
                  </a:cubicBezTo>
                  <a:cubicBezTo>
                    <a:pt x="482275" y="135693"/>
                    <a:pt x="489847" y="129359"/>
                    <a:pt x="497419" y="123025"/>
                  </a:cubicBezTo>
                  <a:close/>
                  <a:moveTo>
                    <a:pt x="305356" y="115538"/>
                  </a:moveTo>
                  <a:cubicBezTo>
                    <a:pt x="306022" y="115585"/>
                    <a:pt x="305880" y="115919"/>
                    <a:pt x="305880" y="116443"/>
                  </a:cubicBezTo>
                  <a:cubicBezTo>
                    <a:pt x="305832" y="117395"/>
                    <a:pt x="305880" y="118348"/>
                    <a:pt x="305880" y="119300"/>
                  </a:cubicBezTo>
                  <a:lnTo>
                    <a:pt x="305880" y="125253"/>
                  </a:lnTo>
                  <a:lnTo>
                    <a:pt x="305880" y="137206"/>
                  </a:lnTo>
                  <a:cubicBezTo>
                    <a:pt x="304213" y="137206"/>
                    <a:pt x="302499" y="137206"/>
                    <a:pt x="301023" y="137349"/>
                  </a:cubicBezTo>
                  <a:cubicBezTo>
                    <a:pt x="286880" y="137730"/>
                    <a:pt x="272928" y="139873"/>
                    <a:pt x="259357" y="143778"/>
                  </a:cubicBezTo>
                  <a:cubicBezTo>
                    <a:pt x="246120" y="147588"/>
                    <a:pt x="233406" y="153064"/>
                    <a:pt x="221502" y="159922"/>
                  </a:cubicBezTo>
                  <a:cubicBezTo>
                    <a:pt x="209835" y="166731"/>
                    <a:pt x="199026" y="175018"/>
                    <a:pt x="189312" y="184399"/>
                  </a:cubicBezTo>
                  <a:cubicBezTo>
                    <a:pt x="179599" y="193876"/>
                    <a:pt x="171028" y="204543"/>
                    <a:pt x="163885" y="216020"/>
                  </a:cubicBezTo>
                  <a:cubicBezTo>
                    <a:pt x="162028" y="218924"/>
                    <a:pt x="160314" y="221877"/>
                    <a:pt x="158695" y="224925"/>
                  </a:cubicBezTo>
                  <a:cubicBezTo>
                    <a:pt x="157933" y="226401"/>
                    <a:pt x="157123" y="227925"/>
                    <a:pt x="156409" y="229401"/>
                  </a:cubicBezTo>
                  <a:cubicBezTo>
                    <a:pt x="156171" y="229830"/>
                    <a:pt x="156028" y="230306"/>
                    <a:pt x="155790" y="230639"/>
                  </a:cubicBezTo>
                  <a:cubicBezTo>
                    <a:pt x="155552" y="231020"/>
                    <a:pt x="155266" y="230830"/>
                    <a:pt x="154885" y="230592"/>
                  </a:cubicBezTo>
                  <a:cubicBezTo>
                    <a:pt x="153600" y="229830"/>
                    <a:pt x="152124" y="229163"/>
                    <a:pt x="150743" y="228496"/>
                  </a:cubicBezTo>
                  <a:cubicBezTo>
                    <a:pt x="149219" y="227687"/>
                    <a:pt x="147600" y="226877"/>
                    <a:pt x="145981" y="226115"/>
                  </a:cubicBezTo>
                  <a:cubicBezTo>
                    <a:pt x="142695" y="224496"/>
                    <a:pt x="139505" y="222925"/>
                    <a:pt x="136219" y="221306"/>
                  </a:cubicBezTo>
                  <a:cubicBezTo>
                    <a:pt x="137077" y="219591"/>
                    <a:pt x="137934" y="217924"/>
                    <a:pt x="138838" y="216162"/>
                  </a:cubicBezTo>
                  <a:cubicBezTo>
                    <a:pt x="142362" y="209591"/>
                    <a:pt x="146267" y="203162"/>
                    <a:pt x="150552" y="196971"/>
                  </a:cubicBezTo>
                  <a:cubicBezTo>
                    <a:pt x="154838" y="190780"/>
                    <a:pt x="159504" y="184828"/>
                    <a:pt x="164504" y="179208"/>
                  </a:cubicBezTo>
                  <a:cubicBezTo>
                    <a:pt x="169409" y="173636"/>
                    <a:pt x="174742" y="168351"/>
                    <a:pt x="180313" y="163398"/>
                  </a:cubicBezTo>
                  <a:cubicBezTo>
                    <a:pt x="185932" y="158398"/>
                    <a:pt x="191789" y="153778"/>
                    <a:pt x="197931" y="149492"/>
                  </a:cubicBezTo>
                  <a:cubicBezTo>
                    <a:pt x="204121" y="145111"/>
                    <a:pt x="210597" y="141206"/>
                    <a:pt x="217264" y="137635"/>
                  </a:cubicBezTo>
                  <a:cubicBezTo>
                    <a:pt x="223978" y="134063"/>
                    <a:pt x="230882" y="130920"/>
                    <a:pt x="237977" y="128158"/>
                  </a:cubicBezTo>
                  <a:cubicBezTo>
                    <a:pt x="245167" y="125444"/>
                    <a:pt x="252548" y="123063"/>
                    <a:pt x="260071" y="121205"/>
                  </a:cubicBezTo>
                  <a:cubicBezTo>
                    <a:pt x="267595" y="119348"/>
                    <a:pt x="275357" y="117919"/>
                    <a:pt x="283166" y="116966"/>
                  </a:cubicBezTo>
                  <a:cubicBezTo>
                    <a:pt x="287071" y="116490"/>
                    <a:pt x="291071" y="116157"/>
                    <a:pt x="295070" y="115919"/>
                  </a:cubicBezTo>
                  <a:cubicBezTo>
                    <a:pt x="297023" y="115776"/>
                    <a:pt x="298975" y="115728"/>
                    <a:pt x="300927" y="115681"/>
                  </a:cubicBezTo>
                  <a:cubicBezTo>
                    <a:pt x="301832" y="115585"/>
                    <a:pt x="302784" y="115585"/>
                    <a:pt x="303689" y="115585"/>
                  </a:cubicBezTo>
                  <a:cubicBezTo>
                    <a:pt x="304213" y="115585"/>
                    <a:pt x="304832" y="115490"/>
                    <a:pt x="305356" y="115538"/>
                  </a:cubicBezTo>
                  <a:close/>
                  <a:moveTo>
                    <a:pt x="316212" y="199"/>
                  </a:moveTo>
                  <a:cubicBezTo>
                    <a:pt x="327307" y="627"/>
                    <a:pt x="338354" y="1627"/>
                    <a:pt x="349306" y="3294"/>
                  </a:cubicBezTo>
                  <a:cubicBezTo>
                    <a:pt x="360211" y="4913"/>
                    <a:pt x="370972" y="7104"/>
                    <a:pt x="381638" y="9913"/>
                  </a:cubicBezTo>
                  <a:cubicBezTo>
                    <a:pt x="392209" y="12723"/>
                    <a:pt x="402637" y="16057"/>
                    <a:pt x="412875" y="19914"/>
                  </a:cubicBezTo>
                  <a:cubicBezTo>
                    <a:pt x="412589" y="20724"/>
                    <a:pt x="412208" y="21581"/>
                    <a:pt x="411923" y="22390"/>
                  </a:cubicBezTo>
                  <a:cubicBezTo>
                    <a:pt x="408828" y="30629"/>
                    <a:pt x="405732" y="38772"/>
                    <a:pt x="402637" y="47011"/>
                  </a:cubicBezTo>
                  <a:cubicBezTo>
                    <a:pt x="402447" y="47392"/>
                    <a:pt x="402399" y="48439"/>
                    <a:pt x="401923" y="48439"/>
                  </a:cubicBezTo>
                  <a:cubicBezTo>
                    <a:pt x="401685" y="48439"/>
                    <a:pt x="401399" y="48249"/>
                    <a:pt x="401161" y="48106"/>
                  </a:cubicBezTo>
                  <a:cubicBezTo>
                    <a:pt x="400780" y="48011"/>
                    <a:pt x="400399" y="47820"/>
                    <a:pt x="400018" y="47725"/>
                  </a:cubicBezTo>
                  <a:cubicBezTo>
                    <a:pt x="398019" y="46915"/>
                    <a:pt x="395923" y="46201"/>
                    <a:pt x="393876" y="45487"/>
                  </a:cubicBezTo>
                  <a:cubicBezTo>
                    <a:pt x="389828" y="44058"/>
                    <a:pt x="385733" y="42772"/>
                    <a:pt x="381638" y="41582"/>
                  </a:cubicBezTo>
                  <a:cubicBezTo>
                    <a:pt x="373353" y="39153"/>
                    <a:pt x="364925" y="37105"/>
                    <a:pt x="356401" y="35439"/>
                  </a:cubicBezTo>
                  <a:cubicBezTo>
                    <a:pt x="347878" y="33772"/>
                    <a:pt x="339307" y="32534"/>
                    <a:pt x="330688" y="31676"/>
                  </a:cubicBezTo>
                  <a:cubicBezTo>
                    <a:pt x="322022" y="30867"/>
                    <a:pt x="313260" y="30438"/>
                    <a:pt x="304499" y="30438"/>
                  </a:cubicBezTo>
                  <a:lnTo>
                    <a:pt x="298785" y="30438"/>
                  </a:lnTo>
                  <a:cubicBezTo>
                    <a:pt x="291023" y="30629"/>
                    <a:pt x="283166" y="31105"/>
                    <a:pt x="275405" y="31915"/>
                  </a:cubicBezTo>
                  <a:cubicBezTo>
                    <a:pt x="267595" y="32772"/>
                    <a:pt x="259881" y="33962"/>
                    <a:pt x="252215" y="35439"/>
                  </a:cubicBezTo>
                  <a:cubicBezTo>
                    <a:pt x="244596" y="36915"/>
                    <a:pt x="237072" y="38724"/>
                    <a:pt x="229644" y="40867"/>
                  </a:cubicBezTo>
                  <a:cubicBezTo>
                    <a:pt x="222263" y="43010"/>
                    <a:pt x="215026" y="45391"/>
                    <a:pt x="207788" y="48106"/>
                  </a:cubicBezTo>
                  <a:cubicBezTo>
                    <a:pt x="200598" y="50868"/>
                    <a:pt x="193550" y="53820"/>
                    <a:pt x="186646" y="57154"/>
                  </a:cubicBezTo>
                  <a:cubicBezTo>
                    <a:pt x="179789" y="60440"/>
                    <a:pt x="173123" y="64011"/>
                    <a:pt x="166552" y="67821"/>
                  </a:cubicBezTo>
                  <a:cubicBezTo>
                    <a:pt x="160076" y="71631"/>
                    <a:pt x="153743" y="75679"/>
                    <a:pt x="147552" y="80012"/>
                  </a:cubicBezTo>
                  <a:cubicBezTo>
                    <a:pt x="141410" y="84346"/>
                    <a:pt x="135410" y="88870"/>
                    <a:pt x="129601" y="93727"/>
                  </a:cubicBezTo>
                  <a:cubicBezTo>
                    <a:pt x="126696" y="96156"/>
                    <a:pt x="123791" y="98632"/>
                    <a:pt x="120982" y="101204"/>
                  </a:cubicBezTo>
                  <a:cubicBezTo>
                    <a:pt x="120649" y="101490"/>
                    <a:pt x="120315" y="101966"/>
                    <a:pt x="119934" y="102204"/>
                  </a:cubicBezTo>
                  <a:cubicBezTo>
                    <a:pt x="119506" y="102442"/>
                    <a:pt x="119125" y="101728"/>
                    <a:pt x="118887" y="101442"/>
                  </a:cubicBezTo>
                  <a:lnTo>
                    <a:pt x="114982" y="97156"/>
                  </a:lnTo>
                  <a:cubicBezTo>
                    <a:pt x="109697" y="91394"/>
                    <a:pt x="104459" y="85632"/>
                    <a:pt x="99173" y="79822"/>
                  </a:cubicBezTo>
                  <a:cubicBezTo>
                    <a:pt x="101126" y="78012"/>
                    <a:pt x="103126" y="76203"/>
                    <a:pt x="105173" y="74488"/>
                  </a:cubicBezTo>
                  <a:cubicBezTo>
                    <a:pt x="113173" y="67535"/>
                    <a:pt x="121601" y="60964"/>
                    <a:pt x="130315" y="54916"/>
                  </a:cubicBezTo>
                  <a:cubicBezTo>
                    <a:pt x="139076" y="48773"/>
                    <a:pt x="148171" y="43106"/>
                    <a:pt x="157600" y="37963"/>
                  </a:cubicBezTo>
                  <a:cubicBezTo>
                    <a:pt x="167028" y="32772"/>
                    <a:pt x="176789" y="28010"/>
                    <a:pt x="186741" y="23819"/>
                  </a:cubicBezTo>
                  <a:cubicBezTo>
                    <a:pt x="196741" y="19628"/>
                    <a:pt x="206978" y="15914"/>
                    <a:pt x="217311" y="12818"/>
                  </a:cubicBezTo>
                  <a:cubicBezTo>
                    <a:pt x="227787" y="9675"/>
                    <a:pt x="238501" y="7104"/>
                    <a:pt x="249310" y="5104"/>
                  </a:cubicBezTo>
                  <a:cubicBezTo>
                    <a:pt x="260214" y="3056"/>
                    <a:pt x="271357" y="1627"/>
                    <a:pt x="282500" y="818"/>
                  </a:cubicBezTo>
                  <a:cubicBezTo>
                    <a:pt x="293737" y="-39"/>
                    <a:pt x="304975" y="-182"/>
                    <a:pt x="316212" y="1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3" name="矩形: 圆角 42">
              <a:extLst>
                <a:ext uri="{FF2B5EF4-FFF2-40B4-BE49-F238E27FC236}">
                  <a16:creationId xmlns:a16="http://schemas.microsoft.com/office/drawing/2014/main" id="{195D3323-8C4A-4656-B130-EE7F3DAEBEE7}"/>
                </a:ext>
              </a:extLst>
            </p:cNvPr>
            <p:cNvSpPr/>
            <p:nvPr/>
          </p:nvSpPr>
          <p:spPr>
            <a:xfrm>
              <a:off x="1829316" y="3186625"/>
              <a:ext cx="7510930" cy="3125756"/>
            </a:xfrm>
            <a:prstGeom prst="roundRect">
              <a:avLst/>
            </a:prstGeom>
            <a:solidFill>
              <a:srgbClr val="E7EE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 name="矩形: 圆角 43">
              <a:extLst>
                <a:ext uri="{FF2B5EF4-FFF2-40B4-BE49-F238E27FC236}">
                  <a16:creationId xmlns:a16="http://schemas.microsoft.com/office/drawing/2014/main" id="{EC684DC1-FA2D-4376-835C-AC7F76E3CF60}"/>
                </a:ext>
              </a:extLst>
            </p:cNvPr>
            <p:cNvSpPr/>
            <p:nvPr/>
          </p:nvSpPr>
          <p:spPr>
            <a:xfrm>
              <a:off x="2124099" y="5239922"/>
              <a:ext cx="7031888" cy="387350"/>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5" name="矩形: 圆角 44">
              <a:extLst>
                <a:ext uri="{FF2B5EF4-FFF2-40B4-BE49-F238E27FC236}">
                  <a16:creationId xmlns:a16="http://schemas.microsoft.com/office/drawing/2014/main" id="{5702BCBC-9388-450B-89FF-52F595EB305F}"/>
                </a:ext>
              </a:extLst>
            </p:cNvPr>
            <p:cNvSpPr/>
            <p:nvPr/>
          </p:nvSpPr>
          <p:spPr>
            <a:xfrm>
              <a:off x="2124099" y="3734972"/>
              <a:ext cx="1017934" cy="38735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流量异常</a:t>
              </a:r>
            </a:p>
          </p:txBody>
        </p:sp>
        <p:sp>
          <p:nvSpPr>
            <p:cNvPr id="46" name="矩形: 圆角 45">
              <a:extLst>
                <a:ext uri="{FF2B5EF4-FFF2-40B4-BE49-F238E27FC236}">
                  <a16:creationId xmlns:a16="http://schemas.microsoft.com/office/drawing/2014/main" id="{21A1FC25-B856-4708-85A3-E803658E3971}"/>
                </a:ext>
              </a:extLst>
            </p:cNvPr>
            <p:cNvSpPr/>
            <p:nvPr/>
          </p:nvSpPr>
          <p:spPr>
            <a:xfrm>
              <a:off x="2124099" y="4240010"/>
              <a:ext cx="1017934" cy="3873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特征异常</a:t>
              </a:r>
            </a:p>
          </p:txBody>
        </p:sp>
        <p:sp>
          <p:nvSpPr>
            <p:cNvPr id="47" name="矩形: 圆角 46">
              <a:extLst>
                <a:ext uri="{FF2B5EF4-FFF2-40B4-BE49-F238E27FC236}">
                  <a16:creationId xmlns:a16="http://schemas.microsoft.com/office/drawing/2014/main" id="{42A6F372-FB1E-4242-A010-78FB89E55D3C}"/>
                </a:ext>
              </a:extLst>
            </p:cNvPr>
            <p:cNvSpPr/>
            <p:nvPr/>
          </p:nvSpPr>
          <p:spPr>
            <a:xfrm>
              <a:off x="2124099" y="4745047"/>
              <a:ext cx="1017934" cy="38735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行为异常</a:t>
              </a:r>
            </a:p>
          </p:txBody>
        </p:sp>
        <p:sp>
          <p:nvSpPr>
            <p:cNvPr id="48" name="矩形: 圆角 47">
              <a:extLst>
                <a:ext uri="{FF2B5EF4-FFF2-40B4-BE49-F238E27FC236}">
                  <a16:creationId xmlns:a16="http://schemas.microsoft.com/office/drawing/2014/main" id="{32040E90-42BA-47CE-A2DC-FC7FAFA3F914}"/>
                </a:ext>
              </a:extLst>
            </p:cNvPr>
            <p:cNvSpPr/>
            <p:nvPr/>
          </p:nvSpPr>
          <p:spPr>
            <a:xfrm>
              <a:off x="3326890" y="3725474"/>
              <a:ext cx="1017934" cy="38735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主动外联</a:t>
              </a:r>
            </a:p>
          </p:txBody>
        </p:sp>
        <p:sp>
          <p:nvSpPr>
            <p:cNvPr id="49" name="矩形: 圆角 48">
              <a:extLst>
                <a:ext uri="{FF2B5EF4-FFF2-40B4-BE49-F238E27FC236}">
                  <a16:creationId xmlns:a16="http://schemas.microsoft.com/office/drawing/2014/main" id="{30E3FAED-5A49-40CF-84DF-B6685F27253F}"/>
                </a:ext>
              </a:extLst>
            </p:cNvPr>
            <p:cNvSpPr/>
            <p:nvPr/>
          </p:nvSpPr>
          <p:spPr>
            <a:xfrm>
              <a:off x="3326890" y="4235032"/>
              <a:ext cx="1017934" cy="3873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端口复用</a:t>
              </a:r>
            </a:p>
          </p:txBody>
        </p:sp>
        <p:sp>
          <p:nvSpPr>
            <p:cNvPr id="50" name="矩形: 圆角 49">
              <a:extLst>
                <a:ext uri="{FF2B5EF4-FFF2-40B4-BE49-F238E27FC236}">
                  <a16:creationId xmlns:a16="http://schemas.microsoft.com/office/drawing/2014/main" id="{7FFBB8FA-6C5C-49E1-AFF1-CAFE38AE8A5B}"/>
                </a:ext>
              </a:extLst>
            </p:cNvPr>
            <p:cNvSpPr/>
            <p:nvPr/>
          </p:nvSpPr>
          <p:spPr>
            <a:xfrm>
              <a:off x="3336374" y="4737477"/>
              <a:ext cx="1017934" cy="38735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异常</a:t>
              </a:r>
              <a:r>
                <a:rPr lang="en-US" altLang="zh-CN" sz="1400" dirty="0">
                  <a:latin typeface="微软雅黑" panose="020B0503020204020204" pitchFamily="34" charset="-122"/>
                  <a:ea typeface="微软雅黑" panose="020B0503020204020204" pitchFamily="34" charset="-122"/>
                </a:rPr>
                <a:t>DNS</a:t>
              </a:r>
              <a:endParaRPr lang="zh-CN" altLang="en-US" sz="1400" dirty="0">
                <a:latin typeface="微软雅黑" panose="020B0503020204020204" pitchFamily="34" charset="-122"/>
                <a:ea typeface="微软雅黑" panose="020B0503020204020204" pitchFamily="34" charset="-122"/>
              </a:endParaRPr>
            </a:p>
          </p:txBody>
        </p:sp>
        <p:sp>
          <p:nvSpPr>
            <p:cNvPr id="51" name="矩形: 圆角 50">
              <a:extLst>
                <a:ext uri="{FF2B5EF4-FFF2-40B4-BE49-F238E27FC236}">
                  <a16:creationId xmlns:a16="http://schemas.microsoft.com/office/drawing/2014/main" id="{0E64AE16-84B9-41CB-B53F-69F82C8883CA}"/>
                </a:ext>
              </a:extLst>
            </p:cNvPr>
            <p:cNvSpPr/>
            <p:nvPr/>
          </p:nvSpPr>
          <p:spPr>
            <a:xfrm>
              <a:off x="4529681" y="3756630"/>
              <a:ext cx="1017934" cy="38735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数据回查</a:t>
              </a:r>
            </a:p>
          </p:txBody>
        </p:sp>
        <p:sp>
          <p:nvSpPr>
            <p:cNvPr id="52" name="矩形: 圆角 51">
              <a:extLst>
                <a:ext uri="{FF2B5EF4-FFF2-40B4-BE49-F238E27FC236}">
                  <a16:creationId xmlns:a16="http://schemas.microsoft.com/office/drawing/2014/main" id="{B1EF6309-0108-440B-A452-DA5279FA4AB9}"/>
                </a:ext>
              </a:extLst>
            </p:cNvPr>
            <p:cNvSpPr/>
            <p:nvPr/>
          </p:nvSpPr>
          <p:spPr>
            <a:xfrm>
              <a:off x="4531364" y="4261847"/>
              <a:ext cx="1017934" cy="3873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时间挖掘</a:t>
              </a:r>
            </a:p>
          </p:txBody>
        </p:sp>
        <p:sp>
          <p:nvSpPr>
            <p:cNvPr id="53" name="矩形: 圆角 52">
              <a:extLst>
                <a:ext uri="{FF2B5EF4-FFF2-40B4-BE49-F238E27FC236}">
                  <a16:creationId xmlns:a16="http://schemas.microsoft.com/office/drawing/2014/main" id="{03AC856D-A4E5-4675-BF62-C33221CD1CD4}"/>
                </a:ext>
              </a:extLst>
            </p:cNvPr>
            <p:cNvSpPr/>
            <p:nvPr/>
          </p:nvSpPr>
          <p:spPr>
            <a:xfrm>
              <a:off x="4529681" y="4761520"/>
              <a:ext cx="1017934" cy="38735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对象挖掘</a:t>
              </a:r>
            </a:p>
          </p:txBody>
        </p:sp>
        <p:sp>
          <p:nvSpPr>
            <p:cNvPr id="54" name="矩形: 圆角 53">
              <a:extLst>
                <a:ext uri="{FF2B5EF4-FFF2-40B4-BE49-F238E27FC236}">
                  <a16:creationId xmlns:a16="http://schemas.microsoft.com/office/drawing/2014/main" id="{BF18DCBE-757B-4BE2-931D-2FE07F1FDA7F}"/>
                </a:ext>
              </a:extLst>
            </p:cNvPr>
            <p:cNvSpPr/>
            <p:nvPr/>
          </p:nvSpPr>
          <p:spPr>
            <a:xfrm>
              <a:off x="5732472" y="3755014"/>
              <a:ext cx="1017934" cy="38735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元数据提取</a:t>
              </a:r>
            </a:p>
          </p:txBody>
        </p:sp>
        <p:sp>
          <p:nvSpPr>
            <p:cNvPr id="55" name="矩形: 圆角 54">
              <a:extLst>
                <a:ext uri="{FF2B5EF4-FFF2-40B4-BE49-F238E27FC236}">
                  <a16:creationId xmlns:a16="http://schemas.microsoft.com/office/drawing/2014/main" id="{F4D57AF4-825C-449A-9C8C-3D0C9E495D23}"/>
                </a:ext>
              </a:extLst>
            </p:cNvPr>
            <p:cNvSpPr/>
            <p:nvPr/>
          </p:nvSpPr>
          <p:spPr>
            <a:xfrm>
              <a:off x="5740831" y="4265357"/>
              <a:ext cx="1017934" cy="3873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采集过滤</a:t>
              </a:r>
            </a:p>
          </p:txBody>
        </p:sp>
        <p:sp>
          <p:nvSpPr>
            <p:cNvPr id="56" name="矩形: 圆角 55">
              <a:extLst>
                <a:ext uri="{FF2B5EF4-FFF2-40B4-BE49-F238E27FC236}">
                  <a16:creationId xmlns:a16="http://schemas.microsoft.com/office/drawing/2014/main" id="{6ADCF09E-80B8-40C6-82F7-9BD24CF7662F}"/>
                </a:ext>
              </a:extLst>
            </p:cNvPr>
            <p:cNvSpPr/>
            <p:nvPr/>
          </p:nvSpPr>
          <p:spPr>
            <a:xfrm>
              <a:off x="5740831" y="4762856"/>
              <a:ext cx="1017934" cy="38735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定制存储</a:t>
              </a:r>
            </a:p>
          </p:txBody>
        </p:sp>
        <p:sp>
          <p:nvSpPr>
            <p:cNvPr id="57" name="矩形: 圆角 56">
              <a:extLst>
                <a:ext uri="{FF2B5EF4-FFF2-40B4-BE49-F238E27FC236}">
                  <a16:creationId xmlns:a16="http://schemas.microsoft.com/office/drawing/2014/main" id="{F453F364-C8B6-4A50-8885-1DF350F6628D}"/>
                </a:ext>
              </a:extLst>
            </p:cNvPr>
            <p:cNvSpPr/>
            <p:nvPr/>
          </p:nvSpPr>
          <p:spPr>
            <a:xfrm>
              <a:off x="6935263" y="3766890"/>
              <a:ext cx="1017934" cy="38735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行为建模</a:t>
              </a:r>
            </a:p>
          </p:txBody>
        </p:sp>
        <p:sp>
          <p:nvSpPr>
            <p:cNvPr id="58" name="矩形: 圆角 57">
              <a:extLst>
                <a:ext uri="{FF2B5EF4-FFF2-40B4-BE49-F238E27FC236}">
                  <a16:creationId xmlns:a16="http://schemas.microsoft.com/office/drawing/2014/main" id="{3BF9CF9B-4DBD-4B76-B555-E6F92FB690C0}"/>
                </a:ext>
              </a:extLst>
            </p:cNvPr>
            <p:cNvSpPr/>
            <p:nvPr/>
          </p:nvSpPr>
          <p:spPr>
            <a:xfrm>
              <a:off x="6950709" y="4269801"/>
              <a:ext cx="1017934" cy="3873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行为回查</a:t>
              </a:r>
            </a:p>
          </p:txBody>
        </p:sp>
        <p:sp>
          <p:nvSpPr>
            <p:cNvPr id="59" name="矩形: 圆角 58">
              <a:extLst>
                <a:ext uri="{FF2B5EF4-FFF2-40B4-BE49-F238E27FC236}">
                  <a16:creationId xmlns:a16="http://schemas.microsoft.com/office/drawing/2014/main" id="{D4F0F7F2-84AF-4BC8-B0EA-38BC87134F4F}"/>
                </a:ext>
              </a:extLst>
            </p:cNvPr>
            <p:cNvSpPr/>
            <p:nvPr/>
          </p:nvSpPr>
          <p:spPr>
            <a:xfrm>
              <a:off x="6960536" y="4777358"/>
              <a:ext cx="1017934" cy="38735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行为警报</a:t>
              </a:r>
            </a:p>
          </p:txBody>
        </p:sp>
        <p:sp>
          <p:nvSpPr>
            <p:cNvPr id="60" name="矩形: 圆角 59">
              <a:extLst>
                <a:ext uri="{FF2B5EF4-FFF2-40B4-BE49-F238E27FC236}">
                  <a16:creationId xmlns:a16="http://schemas.microsoft.com/office/drawing/2014/main" id="{B9708825-5FE4-48EF-A184-00EC0D5B2073}"/>
                </a:ext>
              </a:extLst>
            </p:cNvPr>
            <p:cNvSpPr/>
            <p:nvPr/>
          </p:nvSpPr>
          <p:spPr>
            <a:xfrm>
              <a:off x="8138053" y="3763688"/>
              <a:ext cx="1017934" cy="38735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行为取证</a:t>
              </a:r>
            </a:p>
          </p:txBody>
        </p:sp>
        <p:sp>
          <p:nvSpPr>
            <p:cNvPr id="61" name="矩形: 圆角 60">
              <a:extLst>
                <a:ext uri="{FF2B5EF4-FFF2-40B4-BE49-F238E27FC236}">
                  <a16:creationId xmlns:a16="http://schemas.microsoft.com/office/drawing/2014/main" id="{D426FE30-8EED-4793-95F3-0B68F753208C}"/>
                </a:ext>
              </a:extLst>
            </p:cNvPr>
            <p:cNvSpPr/>
            <p:nvPr/>
          </p:nvSpPr>
          <p:spPr>
            <a:xfrm>
              <a:off x="8138053" y="4268726"/>
              <a:ext cx="1017934" cy="3873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数据重组</a:t>
              </a:r>
            </a:p>
          </p:txBody>
        </p:sp>
        <p:sp>
          <p:nvSpPr>
            <p:cNvPr id="62" name="矩形: 圆角 61">
              <a:extLst>
                <a:ext uri="{FF2B5EF4-FFF2-40B4-BE49-F238E27FC236}">
                  <a16:creationId xmlns:a16="http://schemas.microsoft.com/office/drawing/2014/main" id="{A56E75A9-08AC-46AE-B11F-6DE356BCF69B}"/>
                </a:ext>
              </a:extLst>
            </p:cNvPr>
            <p:cNvSpPr/>
            <p:nvPr/>
          </p:nvSpPr>
          <p:spPr>
            <a:xfrm>
              <a:off x="8138053" y="4773763"/>
              <a:ext cx="1017934" cy="38735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事件回查</a:t>
              </a:r>
            </a:p>
          </p:txBody>
        </p:sp>
        <p:sp>
          <p:nvSpPr>
            <p:cNvPr id="3" name="文本框 2">
              <a:extLst>
                <a:ext uri="{FF2B5EF4-FFF2-40B4-BE49-F238E27FC236}">
                  <a16:creationId xmlns:a16="http://schemas.microsoft.com/office/drawing/2014/main" id="{099CA2ED-EB7B-4058-9BA5-533B3672E0A5}"/>
                </a:ext>
              </a:extLst>
            </p:cNvPr>
            <p:cNvSpPr txBox="1"/>
            <p:nvPr/>
          </p:nvSpPr>
          <p:spPr>
            <a:xfrm>
              <a:off x="2171514" y="3410621"/>
              <a:ext cx="895883"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异常预警</a:t>
              </a:r>
            </a:p>
          </p:txBody>
        </p:sp>
        <p:sp>
          <p:nvSpPr>
            <p:cNvPr id="28" name="文本框 27">
              <a:extLst>
                <a:ext uri="{FF2B5EF4-FFF2-40B4-BE49-F238E27FC236}">
                  <a16:creationId xmlns:a16="http://schemas.microsoft.com/office/drawing/2014/main" id="{9B37C9F0-84DB-4FB2-B495-7A0F740323A9}"/>
                </a:ext>
              </a:extLst>
            </p:cNvPr>
            <p:cNvSpPr txBox="1"/>
            <p:nvPr/>
          </p:nvSpPr>
          <p:spPr>
            <a:xfrm>
              <a:off x="3409595" y="3427194"/>
              <a:ext cx="895883"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异常行为</a:t>
              </a:r>
            </a:p>
          </p:txBody>
        </p:sp>
        <p:sp>
          <p:nvSpPr>
            <p:cNvPr id="29" name="文本框 28">
              <a:extLst>
                <a:ext uri="{FF2B5EF4-FFF2-40B4-BE49-F238E27FC236}">
                  <a16:creationId xmlns:a16="http://schemas.microsoft.com/office/drawing/2014/main" id="{CC1B1544-0693-4A6E-BC54-4B8A6117E958}"/>
                </a:ext>
              </a:extLst>
            </p:cNvPr>
            <p:cNvSpPr txBox="1"/>
            <p:nvPr/>
          </p:nvSpPr>
          <p:spPr>
            <a:xfrm>
              <a:off x="4573041" y="3427195"/>
              <a:ext cx="895883"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数据追踪</a:t>
              </a:r>
            </a:p>
          </p:txBody>
        </p:sp>
        <p:sp>
          <p:nvSpPr>
            <p:cNvPr id="30" name="文本框 29">
              <a:extLst>
                <a:ext uri="{FF2B5EF4-FFF2-40B4-BE49-F238E27FC236}">
                  <a16:creationId xmlns:a16="http://schemas.microsoft.com/office/drawing/2014/main" id="{D1C5747C-917A-4020-AFD9-CCF703597DC7}"/>
                </a:ext>
              </a:extLst>
            </p:cNvPr>
            <p:cNvSpPr txBox="1"/>
            <p:nvPr/>
          </p:nvSpPr>
          <p:spPr>
            <a:xfrm>
              <a:off x="5767762" y="3450182"/>
              <a:ext cx="895883"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数据管理</a:t>
              </a:r>
            </a:p>
          </p:txBody>
        </p:sp>
        <p:sp>
          <p:nvSpPr>
            <p:cNvPr id="31" name="文本框 30">
              <a:extLst>
                <a:ext uri="{FF2B5EF4-FFF2-40B4-BE49-F238E27FC236}">
                  <a16:creationId xmlns:a16="http://schemas.microsoft.com/office/drawing/2014/main" id="{73A75895-6E0E-4C21-BD09-5F178091F612}"/>
                </a:ext>
              </a:extLst>
            </p:cNvPr>
            <p:cNvSpPr txBox="1"/>
            <p:nvPr/>
          </p:nvSpPr>
          <p:spPr>
            <a:xfrm>
              <a:off x="6996288" y="3450182"/>
              <a:ext cx="895883"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行为模型</a:t>
              </a:r>
            </a:p>
          </p:txBody>
        </p:sp>
        <p:sp>
          <p:nvSpPr>
            <p:cNvPr id="32" name="文本框 31">
              <a:extLst>
                <a:ext uri="{FF2B5EF4-FFF2-40B4-BE49-F238E27FC236}">
                  <a16:creationId xmlns:a16="http://schemas.microsoft.com/office/drawing/2014/main" id="{51B6651A-640C-41AF-9BD5-093E9A855D41}"/>
                </a:ext>
              </a:extLst>
            </p:cNvPr>
            <p:cNvSpPr txBox="1"/>
            <p:nvPr/>
          </p:nvSpPr>
          <p:spPr>
            <a:xfrm>
              <a:off x="8175525" y="3453127"/>
              <a:ext cx="895883"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数据取证</a:t>
              </a:r>
            </a:p>
          </p:txBody>
        </p:sp>
        <p:sp>
          <p:nvSpPr>
            <p:cNvPr id="4" name="文本框 3">
              <a:extLst>
                <a:ext uri="{FF2B5EF4-FFF2-40B4-BE49-F238E27FC236}">
                  <a16:creationId xmlns:a16="http://schemas.microsoft.com/office/drawing/2014/main" id="{A01233FD-D595-45D9-89EC-DC2B9506EAB5}"/>
                </a:ext>
              </a:extLst>
            </p:cNvPr>
            <p:cNvSpPr txBox="1"/>
            <p:nvPr/>
          </p:nvSpPr>
          <p:spPr>
            <a:xfrm>
              <a:off x="2823666" y="5282919"/>
              <a:ext cx="1409413" cy="307777"/>
            </a:xfrm>
            <a:prstGeom prst="rect">
              <a:avLst/>
            </a:prstGeom>
            <a:noFill/>
          </p:spPr>
          <p:txBody>
            <a:bodyPr wrap="square" rtlCol="0">
              <a:spAutoFit/>
            </a:bodyPr>
            <a:lstStyle/>
            <a:p>
              <a:pPr algn="ctr"/>
              <a:r>
                <a:rPr lang="zh-CN" altLang="en-US" sz="1400" dirty="0">
                  <a:solidFill>
                    <a:schemeClr val="lt1"/>
                  </a:solidFill>
                  <a:latin typeface="微软雅黑" panose="020B0503020204020204" pitchFamily="34" charset="-122"/>
                  <a:ea typeface="微软雅黑" panose="020B0503020204020204" pitchFamily="34" charset="-122"/>
                </a:rPr>
                <a:t>实时处理分析</a:t>
              </a:r>
            </a:p>
          </p:txBody>
        </p:sp>
        <p:sp>
          <p:nvSpPr>
            <p:cNvPr id="34" name="文本框 33">
              <a:extLst>
                <a:ext uri="{FF2B5EF4-FFF2-40B4-BE49-F238E27FC236}">
                  <a16:creationId xmlns:a16="http://schemas.microsoft.com/office/drawing/2014/main" id="{7D652C3C-994D-4DAF-B55D-CA64279099ED}"/>
                </a:ext>
              </a:extLst>
            </p:cNvPr>
            <p:cNvSpPr txBox="1"/>
            <p:nvPr/>
          </p:nvSpPr>
          <p:spPr>
            <a:xfrm>
              <a:off x="6372409" y="5298518"/>
              <a:ext cx="1409413" cy="307777"/>
            </a:xfrm>
            <a:prstGeom prst="rect">
              <a:avLst/>
            </a:prstGeom>
            <a:noFill/>
          </p:spPr>
          <p:txBody>
            <a:bodyPr wrap="square" rtlCol="0">
              <a:spAutoFit/>
            </a:bodyPr>
            <a:lstStyle/>
            <a:p>
              <a:pPr algn="ctr"/>
              <a:r>
                <a:rPr lang="zh-CN" altLang="en-US" sz="1400" dirty="0">
                  <a:solidFill>
                    <a:schemeClr val="lt1"/>
                  </a:solidFill>
                  <a:latin typeface="微软雅黑" panose="020B0503020204020204" pitchFamily="34" charset="-122"/>
                  <a:ea typeface="微软雅黑" panose="020B0503020204020204" pitchFamily="34" charset="-122"/>
                </a:rPr>
                <a:t>回溯数据分析</a:t>
              </a:r>
            </a:p>
          </p:txBody>
        </p:sp>
        <p:sp>
          <p:nvSpPr>
            <p:cNvPr id="35" name="文本框 34">
              <a:extLst>
                <a:ext uri="{FF2B5EF4-FFF2-40B4-BE49-F238E27FC236}">
                  <a16:creationId xmlns:a16="http://schemas.microsoft.com/office/drawing/2014/main" id="{6FCB7F51-714E-4749-A752-92A0B97742DD}"/>
                </a:ext>
              </a:extLst>
            </p:cNvPr>
            <p:cNvSpPr txBox="1"/>
            <p:nvPr/>
          </p:nvSpPr>
          <p:spPr>
            <a:xfrm>
              <a:off x="2655303" y="5973591"/>
              <a:ext cx="1660696" cy="261702"/>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前端数据实时采集</a:t>
              </a:r>
            </a:p>
          </p:txBody>
        </p:sp>
        <p:sp>
          <p:nvSpPr>
            <p:cNvPr id="36" name="文本框 35">
              <a:extLst>
                <a:ext uri="{FF2B5EF4-FFF2-40B4-BE49-F238E27FC236}">
                  <a16:creationId xmlns:a16="http://schemas.microsoft.com/office/drawing/2014/main" id="{D26B45A2-CD25-4E6A-8345-ED75C50751F7}"/>
                </a:ext>
              </a:extLst>
            </p:cNvPr>
            <p:cNvSpPr txBox="1"/>
            <p:nvPr/>
          </p:nvSpPr>
          <p:spPr>
            <a:xfrm>
              <a:off x="6287619" y="5975309"/>
              <a:ext cx="1611462" cy="261702"/>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导入历史数据文件</a:t>
              </a:r>
            </a:p>
          </p:txBody>
        </p:sp>
        <p:sp>
          <p:nvSpPr>
            <p:cNvPr id="41" name="iconfont-11899-5651474">
              <a:extLst>
                <a:ext uri="{FF2B5EF4-FFF2-40B4-BE49-F238E27FC236}">
                  <a16:creationId xmlns:a16="http://schemas.microsoft.com/office/drawing/2014/main" id="{F59137B6-BA97-4870-9E12-28957A894D89}"/>
                </a:ext>
              </a:extLst>
            </p:cNvPr>
            <p:cNvSpPr/>
            <p:nvPr/>
          </p:nvSpPr>
          <p:spPr>
            <a:xfrm>
              <a:off x="3326890" y="5670269"/>
              <a:ext cx="396145" cy="309992"/>
            </a:xfrm>
            <a:custGeom>
              <a:avLst/>
              <a:gdLst>
                <a:gd name="T0" fmla="*/ 115 w 10489"/>
                <a:gd name="T1" fmla="*/ 6958 h 8207"/>
                <a:gd name="T2" fmla="*/ 4489 w 10489"/>
                <a:gd name="T3" fmla="*/ 527 h 8207"/>
                <a:gd name="T4" fmla="*/ 5622 w 10489"/>
                <a:gd name="T5" fmla="*/ 233 h 8207"/>
                <a:gd name="T6" fmla="*/ 5919 w 10489"/>
                <a:gd name="T7" fmla="*/ 530 h 8207"/>
                <a:gd name="T8" fmla="*/ 10259 w 10489"/>
                <a:gd name="T9" fmla="*/ 6960 h 8207"/>
                <a:gd name="T10" fmla="*/ 9961 w 10489"/>
                <a:gd name="T11" fmla="*/ 8093 h 8207"/>
                <a:gd name="T12" fmla="*/ 9541 w 10489"/>
                <a:gd name="T13" fmla="*/ 8205 h 8207"/>
                <a:gd name="T14" fmla="*/ 829 w 10489"/>
                <a:gd name="T15" fmla="*/ 8205 h 8207"/>
                <a:gd name="T16" fmla="*/ 1 w 10489"/>
                <a:gd name="T17" fmla="*/ 7377 h 8207"/>
                <a:gd name="T18" fmla="*/ 115 w 10489"/>
                <a:gd name="T19" fmla="*/ 6958 h 8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9" h="8207">
                  <a:moveTo>
                    <a:pt x="115" y="6958"/>
                  </a:moveTo>
                  <a:lnTo>
                    <a:pt x="4489" y="527"/>
                  </a:lnTo>
                  <a:cubicBezTo>
                    <a:pt x="4721" y="133"/>
                    <a:pt x="5229" y="0"/>
                    <a:pt x="5622" y="233"/>
                  </a:cubicBezTo>
                  <a:cubicBezTo>
                    <a:pt x="5745" y="305"/>
                    <a:pt x="5846" y="407"/>
                    <a:pt x="5919" y="530"/>
                  </a:cubicBezTo>
                  <a:lnTo>
                    <a:pt x="10259" y="6960"/>
                  </a:lnTo>
                  <a:cubicBezTo>
                    <a:pt x="10489" y="7355"/>
                    <a:pt x="10356" y="7863"/>
                    <a:pt x="9961" y="8093"/>
                  </a:cubicBezTo>
                  <a:cubicBezTo>
                    <a:pt x="9834" y="8167"/>
                    <a:pt x="9689" y="8207"/>
                    <a:pt x="9541" y="8205"/>
                  </a:cubicBezTo>
                  <a:lnTo>
                    <a:pt x="829" y="8205"/>
                  </a:lnTo>
                  <a:cubicBezTo>
                    <a:pt x="371" y="8205"/>
                    <a:pt x="0" y="7834"/>
                    <a:pt x="1" y="7377"/>
                  </a:cubicBezTo>
                  <a:cubicBezTo>
                    <a:pt x="1" y="7229"/>
                    <a:pt x="41" y="7084"/>
                    <a:pt x="115" y="695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3" name="iconfont-11899-5651474">
              <a:extLst>
                <a:ext uri="{FF2B5EF4-FFF2-40B4-BE49-F238E27FC236}">
                  <a16:creationId xmlns:a16="http://schemas.microsoft.com/office/drawing/2014/main" id="{0A1252E2-F7CF-497D-BE99-02515EF3331E}"/>
                </a:ext>
              </a:extLst>
            </p:cNvPr>
            <p:cNvSpPr/>
            <p:nvPr/>
          </p:nvSpPr>
          <p:spPr>
            <a:xfrm>
              <a:off x="6877597" y="5656260"/>
              <a:ext cx="396145" cy="309992"/>
            </a:xfrm>
            <a:custGeom>
              <a:avLst/>
              <a:gdLst>
                <a:gd name="T0" fmla="*/ 115 w 10489"/>
                <a:gd name="T1" fmla="*/ 6958 h 8207"/>
                <a:gd name="T2" fmla="*/ 4489 w 10489"/>
                <a:gd name="T3" fmla="*/ 527 h 8207"/>
                <a:gd name="T4" fmla="*/ 5622 w 10489"/>
                <a:gd name="T5" fmla="*/ 233 h 8207"/>
                <a:gd name="T6" fmla="*/ 5919 w 10489"/>
                <a:gd name="T7" fmla="*/ 530 h 8207"/>
                <a:gd name="T8" fmla="*/ 10259 w 10489"/>
                <a:gd name="T9" fmla="*/ 6960 h 8207"/>
                <a:gd name="T10" fmla="*/ 9961 w 10489"/>
                <a:gd name="T11" fmla="*/ 8093 h 8207"/>
                <a:gd name="T12" fmla="*/ 9541 w 10489"/>
                <a:gd name="T13" fmla="*/ 8205 h 8207"/>
                <a:gd name="T14" fmla="*/ 829 w 10489"/>
                <a:gd name="T15" fmla="*/ 8205 h 8207"/>
                <a:gd name="T16" fmla="*/ 1 w 10489"/>
                <a:gd name="T17" fmla="*/ 7377 h 8207"/>
                <a:gd name="T18" fmla="*/ 115 w 10489"/>
                <a:gd name="T19" fmla="*/ 6958 h 8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9" h="8207">
                  <a:moveTo>
                    <a:pt x="115" y="6958"/>
                  </a:moveTo>
                  <a:lnTo>
                    <a:pt x="4489" y="527"/>
                  </a:lnTo>
                  <a:cubicBezTo>
                    <a:pt x="4721" y="133"/>
                    <a:pt x="5229" y="0"/>
                    <a:pt x="5622" y="233"/>
                  </a:cubicBezTo>
                  <a:cubicBezTo>
                    <a:pt x="5745" y="305"/>
                    <a:pt x="5846" y="407"/>
                    <a:pt x="5919" y="530"/>
                  </a:cubicBezTo>
                  <a:lnTo>
                    <a:pt x="10259" y="6960"/>
                  </a:lnTo>
                  <a:cubicBezTo>
                    <a:pt x="10489" y="7355"/>
                    <a:pt x="10356" y="7863"/>
                    <a:pt x="9961" y="8093"/>
                  </a:cubicBezTo>
                  <a:cubicBezTo>
                    <a:pt x="9834" y="8167"/>
                    <a:pt x="9689" y="8207"/>
                    <a:pt x="9541" y="8205"/>
                  </a:cubicBezTo>
                  <a:lnTo>
                    <a:pt x="829" y="8205"/>
                  </a:lnTo>
                  <a:cubicBezTo>
                    <a:pt x="371" y="8205"/>
                    <a:pt x="0" y="7834"/>
                    <a:pt x="1" y="7377"/>
                  </a:cubicBezTo>
                  <a:cubicBezTo>
                    <a:pt x="1" y="7229"/>
                    <a:pt x="41" y="7084"/>
                    <a:pt x="115" y="695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sp>
        <p:nvSpPr>
          <p:cNvPr id="6" name="箭头: 下 5">
            <a:extLst>
              <a:ext uri="{FF2B5EF4-FFF2-40B4-BE49-F238E27FC236}">
                <a16:creationId xmlns:a16="http://schemas.microsoft.com/office/drawing/2014/main" id="{B2A11E63-A497-4FBB-8FBE-8229DF5AD6B5}"/>
              </a:ext>
            </a:extLst>
          </p:cNvPr>
          <p:cNvSpPr/>
          <p:nvPr/>
        </p:nvSpPr>
        <p:spPr>
          <a:xfrm>
            <a:off x="5586974" y="2768627"/>
            <a:ext cx="1203143" cy="2523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3091F32-2243-4BEB-80C3-ECA31A00A9C6}"/>
              </a:ext>
            </a:extLst>
          </p:cNvPr>
          <p:cNvSpPr txBox="1"/>
          <p:nvPr/>
        </p:nvSpPr>
        <p:spPr>
          <a:xfrm>
            <a:off x="5464157" y="6161495"/>
            <a:ext cx="1583671"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流量分析系统</a:t>
            </a:r>
          </a:p>
        </p:txBody>
      </p:sp>
    </p:spTree>
    <p:custDataLst>
      <p:tags r:id="rId1"/>
    </p:custDataLst>
    <p:extLst>
      <p:ext uri="{BB962C8B-B14F-4D97-AF65-F5344CB8AC3E}">
        <p14:creationId xmlns:p14="http://schemas.microsoft.com/office/powerpoint/2010/main" val="388154932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4F0CF-19BF-47E7-A9B7-59494D4D0800}"/>
              </a:ext>
            </a:extLst>
          </p:cNvPr>
          <p:cNvSpPr>
            <a:spLocks noGrp="1"/>
          </p:cNvSpPr>
          <p:nvPr>
            <p:ph type="title"/>
          </p:nvPr>
        </p:nvSpPr>
        <p:spPr/>
        <p:txBody>
          <a:bodyPr>
            <a:normAutofit fontScale="90000"/>
          </a:bodyPr>
          <a:lstStyle/>
          <a:p>
            <a:r>
              <a:rPr lang="zh-CN" altLang="en-US" dirty="0"/>
              <a:t>信息系统运维保障</a:t>
            </a:r>
            <a:r>
              <a:rPr lang="en-US" altLang="zh-CN" dirty="0"/>
              <a:t>-</a:t>
            </a:r>
            <a:r>
              <a:rPr lang="zh-CN" altLang="en-US" dirty="0"/>
              <a:t>安全监测</a:t>
            </a:r>
            <a:r>
              <a:rPr lang="en-US" altLang="zh-CN" dirty="0"/>
              <a:t>-</a:t>
            </a:r>
            <a:r>
              <a:rPr lang="zh-CN" altLang="en-US" dirty="0"/>
              <a:t>异常行为监测</a:t>
            </a:r>
          </a:p>
        </p:txBody>
      </p:sp>
      <p:sp>
        <p:nvSpPr>
          <p:cNvPr id="84" name="Rectangle 6">
            <a:extLst>
              <a:ext uri="{FF2B5EF4-FFF2-40B4-BE49-F238E27FC236}">
                <a16:creationId xmlns:a16="http://schemas.microsoft.com/office/drawing/2014/main" id="{D07D7DE3-9139-460F-85A4-187786C82140}"/>
              </a:ext>
            </a:extLst>
          </p:cNvPr>
          <p:cNvSpPr>
            <a:spLocks noChangeArrowheads="1"/>
          </p:cNvSpPr>
          <p:nvPr/>
        </p:nvSpPr>
        <p:spPr bwMode="auto">
          <a:xfrm>
            <a:off x="6163487" y="1433650"/>
            <a:ext cx="2450672" cy="1440000"/>
          </a:xfrm>
          <a:prstGeom prst="rect">
            <a:avLst/>
          </a:prstGeom>
          <a:solidFill>
            <a:schemeClr val="accent5">
              <a:lumMod val="40000"/>
              <a:lumOff val="60000"/>
            </a:schemeClr>
          </a:solidFill>
          <a:ln w="9525" algn="ctr">
            <a:noFill/>
            <a:miter lim="800000"/>
            <a:headEnd/>
            <a:tailEnd/>
          </a:ln>
          <a:effectLst>
            <a:outerShdw dist="35921" dir="2700000" algn="ctr" rotWithShape="0">
              <a:srgbClr val="727272">
                <a:alpha val="50000"/>
              </a:srgbClr>
            </a:outerShdw>
          </a:effectLst>
        </p:spPr>
        <p:txBody>
          <a:bodyPr anchor="ctr"/>
          <a:lstStyle/>
          <a:p>
            <a:pPr lvl="0" defTabSz="818845">
              <a:spcBef>
                <a:spcPct val="50000"/>
              </a:spcBef>
              <a:defRPr/>
            </a:pPr>
            <a:r>
              <a:rPr lang="en-US" altLang="zh-CN"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c) </a:t>
            </a:r>
            <a:r>
              <a:rPr lang="zh-CN" altLang="en-US"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宜采取措施监测数据传输过程，并</a:t>
            </a:r>
            <a:r>
              <a:rPr lang="zh-CN" altLang="en-US" sz="1200" b="1" kern="0" dirty="0">
                <a:solidFill>
                  <a:schemeClr val="accent1">
                    <a:lumMod val="75000"/>
                  </a:schemeClr>
                </a:solidFill>
                <a:latin typeface="Arial" panose="020B0604020202020204" pitchFamily="34" charset="0"/>
                <a:ea typeface="Microsoft YaHei" panose="020B0503020204020204" pitchFamily="34" charset="-122"/>
                <a:cs typeface="Arial" panose="020B0604020202020204" pitchFamily="34" charset="0"/>
              </a:rPr>
              <a:t>联动管理系统</a:t>
            </a:r>
            <a:r>
              <a:rPr lang="zh-CN" altLang="en-US"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和</a:t>
            </a:r>
            <a:r>
              <a:rPr lang="zh-CN" altLang="en-US" sz="1200" b="1" kern="0" dirty="0">
                <a:solidFill>
                  <a:schemeClr val="accent1">
                    <a:lumMod val="75000"/>
                  </a:schemeClr>
                </a:solidFill>
                <a:latin typeface="Arial" panose="020B0604020202020204" pitchFamily="34" charset="0"/>
                <a:ea typeface="Microsoft YaHei" panose="020B0503020204020204" pitchFamily="34" charset="-122"/>
                <a:cs typeface="Arial" panose="020B0604020202020204" pitchFamily="34" charset="0"/>
              </a:rPr>
              <a:t>安全防护设备</a:t>
            </a:r>
            <a:r>
              <a:rPr lang="zh-CN" altLang="en-US"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，记录并预警数据未经授权或高风险的数据下载和传输等行为，防止数据泄露。</a:t>
            </a:r>
            <a:endParaRPr kumimoji="0" lang="zh-CN" altLang="en-US" sz="1200" b="1" u="none" strike="noStrike" kern="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
        <p:nvSpPr>
          <p:cNvPr id="85" name="Rectangle 7">
            <a:extLst>
              <a:ext uri="{FF2B5EF4-FFF2-40B4-BE49-F238E27FC236}">
                <a16:creationId xmlns:a16="http://schemas.microsoft.com/office/drawing/2014/main" id="{26332EB8-2179-4633-B8DB-7A82CF094B39}"/>
              </a:ext>
            </a:extLst>
          </p:cNvPr>
          <p:cNvSpPr>
            <a:spLocks noChangeArrowheads="1"/>
          </p:cNvSpPr>
          <p:nvPr/>
        </p:nvSpPr>
        <p:spPr bwMode="auto">
          <a:xfrm>
            <a:off x="3422938" y="1433650"/>
            <a:ext cx="2450672" cy="1440000"/>
          </a:xfrm>
          <a:prstGeom prst="rect">
            <a:avLst/>
          </a:prstGeom>
          <a:solidFill>
            <a:schemeClr val="accent5">
              <a:lumMod val="40000"/>
              <a:lumOff val="60000"/>
            </a:schemeClr>
          </a:solidFill>
          <a:ln w="9525" algn="ctr">
            <a:noFill/>
            <a:miter lim="800000"/>
            <a:headEnd/>
            <a:tailEnd/>
          </a:ln>
          <a:effectLst>
            <a:outerShdw dist="35921" dir="2700000" algn="ctr" rotWithShape="0">
              <a:srgbClr val="727272">
                <a:alpha val="50000"/>
              </a:srgbClr>
            </a:outerShdw>
          </a:effectLst>
        </p:spPr>
        <p:txBody>
          <a:bodyPr anchor="ctr"/>
          <a:lstStyle/>
          <a:p>
            <a:pPr marL="0" marR="0" lvl="0" indent="0" defTabSz="818845" rtl="0" eaLnBrk="1" fontAlgn="auto" latinLnBrk="0" hangingPunct="1">
              <a:lnSpc>
                <a:spcPct val="100000"/>
              </a:lnSpc>
              <a:spcBef>
                <a:spcPct val="50000"/>
              </a:spcBef>
              <a:spcAft>
                <a:spcPts val="0"/>
              </a:spcAft>
              <a:buClrTx/>
              <a:buSzTx/>
              <a:buFontTx/>
              <a:buNone/>
              <a:tabLst/>
              <a:defRPr/>
            </a:pPr>
            <a:r>
              <a:rPr lang="en-US" altLang="zh-CN"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b) </a:t>
            </a:r>
            <a:r>
              <a:rPr lang="zh-CN" altLang="en-US"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应采取措施监测用户数据访问行为，防止未经授权的数据传输或下载。</a:t>
            </a:r>
            <a:endParaRPr kumimoji="0" lang="zh-CN" altLang="en-US" sz="1200" b="1" u="none" strike="noStrike" kern="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
        <p:nvSpPr>
          <p:cNvPr id="88" name="AutoShape 16">
            <a:extLst>
              <a:ext uri="{FF2B5EF4-FFF2-40B4-BE49-F238E27FC236}">
                <a16:creationId xmlns:a16="http://schemas.microsoft.com/office/drawing/2014/main" id="{3ACE79F4-38B1-4C45-AA5C-9392E9FB2481}"/>
              </a:ext>
            </a:extLst>
          </p:cNvPr>
          <p:cNvSpPr>
            <a:spLocks noChangeArrowheads="1"/>
          </p:cNvSpPr>
          <p:nvPr/>
        </p:nvSpPr>
        <p:spPr bwMode="gray">
          <a:xfrm rot="10800000">
            <a:off x="5311474" y="3017969"/>
            <a:ext cx="1574232" cy="215234"/>
          </a:xfrm>
          <a:prstGeom prst="triangle">
            <a:avLst>
              <a:gd name="adj" fmla="val 50000"/>
            </a:avLst>
          </a:prstGeom>
          <a:solidFill>
            <a:schemeClr val="accent5">
              <a:lumMod val="40000"/>
              <a:lumOff val="60000"/>
            </a:schemeClr>
          </a:solidFill>
          <a:ln w="3175" algn="ctr">
            <a:noFill/>
            <a:miter lim="800000"/>
            <a:headEnd/>
            <a:tailEnd/>
          </a:ln>
        </p:spPr>
        <p:txBody>
          <a:bodyPr rot="10800000" vert="eaVert" wrap="square" tIns="32239" bIns="32239" anchor="ctr">
            <a:spAutoFit/>
          </a:bodyPr>
          <a:lstStyle/>
          <a:p>
            <a:pPr marL="0" marR="0" lvl="0" indent="0" algn="ctr" defTabSz="818845" rtl="0" eaLnBrk="1" fontAlgn="auto" latinLnBrk="0" hangingPunct="1">
              <a:lnSpc>
                <a:spcPct val="100000"/>
              </a:lnSpc>
              <a:spcBef>
                <a:spcPct val="50000"/>
              </a:spcBef>
              <a:spcAft>
                <a:spcPts val="0"/>
              </a:spcAft>
              <a:buClrTx/>
              <a:buSzTx/>
              <a:buFontTx/>
              <a:buNone/>
              <a:tabLst/>
              <a:defRPr/>
            </a:pPr>
            <a:endParaRPr kumimoji="0" lang="ko-KR" altLang="en-US" sz="1600" u="none" strike="noStrike" kern="0" cap="none" spc="0" normalizeH="0" baseline="0" noProof="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91" name="Rectangle 5">
            <a:extLst>
              <a:ext uri="{FF2B5EF4-FFF2-40B4-BE49-F238E27FC236}">
                <a16:creationId xmlns:a16="http://schemas.microsoft.com/office/drawing/2014/main" id="{9DE95065-AE27-4336-B53B-FF3CE80B0331}"/>
              </a:ext>
            </a:extLst>
          </p:cNvPr>
          <p:cNvSpPr>
            <a:spLocks noChangeArrowheads="1"/>
          </p:cNvSpPr>
          <p:nvPr/>
        </p:nvSpPr>
        <p:spPr bwMode="auto">
          <a:xfrm>
            <a:off x="8904036" y="1433650"/>
            <a:ext cx="2450672" cy="1440000"/>
          </a:xfrm>
          <a:prstGeom prst="rect">
            <a:avLst/>
          </a:prstGeom>
          <a:solidFill>
            <a:schemeClr val="accent5">
              <a:lumMod val="40000"/>
              <a:lumOff val="60000"/>
            </a:schemeClr>
          </a:solidFill>
          <a:ln w="9525" algn="ctr">
            <a:noFill/>
            <a:miter lim="800000"/>
            <a:headEnd/>
            <a:tailEnd/>
          </a:ln>
          <a:effectLst>
            <a:outerShdw dist="35921" dir="2700000" algn="ctr" rotWithShape="0">
              <a:srgbClr val="727272">
                <a:alpha val="50000"/>
              </a:srgbClr>
            </a:outerShdw>
          </a:effectLst>
        </p:spPr>
        <p:txBody>
          <a:bodyPr anchor="ctr"/>
          <a:lstStyle/>
          <a:p>
            <a:pPr lvl="0" defTabSz="818845">
              <a:spcBef>
                <a:spcPct val="50000"/>
              </a:spcBef>
              <a:defRPr/>
            </a:pPr>
            <a:r>
              <a:rPr lang="en-US" altLang="zh-CN"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d) </a:t>
            </a:r>
            <a:r>
              <a:rPr lang="zh-CN" altLang="en-US"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应利用系统运行日志、上网行为、终端等安全系统日志监控资源，结合业务操作日志，对数据异常使用、用户异常行为进行分析，形成数据安全分析报告，并对异常情况及时处置。</a:t>
            </a:r>
            <a:endParaRPr kumimoji="0" lang="zh-CN" altLang="en-US" sz="1200" b="1" u="none" strike="noStrike" kern="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
        <p:nvSpPr>
          <p:cNvPr id="93" name="Rectangle 7">
            <a:extLst>
              <a:ext uri="{FF2B5EF4-FFF2-40B4-BE49-F238E27FC236}">
                <a16:creationId xmlns:a16="http://schemas.microsoft.com/office/drawing/2014/main" id="{89FD2EEA-EDE4-49A1-83A9-DE72E8EA90B5}"/>
              </a:ext>
            </a:extLst>
          </p:cNvPr>
          <p:cNvSpPr>
            <a:spLocks noChangeArrowheads="1"/>
          </p:cNvSpPr>
          <p:nvPr/>
        </p:nvSpPr>
        <p:spPr bwMode="auto">
          <a:xfrm>
            <a:off x="682389" y="1433650"/>
            <a:ext cx="2450672" cy="1440000"/>
          </a:xfrm>
          <a:prstGeom prst="rect">
            <a:avLst/>
          </a:prstGeom>
          <a:solidFill>
            <a:schemeClr val="accent5">
              <a:lumMod val="40000"/>
              <a:lumOff val="60000"/>
            </a:schemeClr>
          </a:solidFill>
          <a:ln w="9525" algn="ctr">
            <a:noFill/>
            <a:miter lim="800000"/>
            <a:headEnd/>
            <a:tailEnd/>
          </a:ln>
          <a:effectLst>
            <a:outerShdw dist="35921" dir="2700000" algn="ctr" rotWithShape="0">
              <a:srgbClr val="727272">
                <a:alpha val="50000"/>
              </a:srgbClr>
            </a:outerShdw>
          </a:effectLst>
        </p:spPr>
        <p:txBody>
          <a:bodyPr anchor="ctr"/>
          <a:lstStyle/>
          <a:p>
            <a:pPr lvl="0" defTabSz="818845">
              <a:spcBef>
                <a:spcPct val="50000"/>
              </a:spcBef>
              <a:defRPr/>
            </a:pPr>
            <a:r>
              <a:rPr lang="en-US" altLang="zh-CN"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a)</a:t>
            </a:r>
            <a:r>
              <a:rPr lang="zh-CN" altLang="en-US"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应建立</a:t>
            </a:r>
            <a:r>
              <a:rPr lang="zh-CN" altLang="en-US" sz="1200" b="1" kern="0" dirty="0">
                <a:solidFill>
                  <a:schemeClr val="accent1">
                    <a:lumMod val="75000"/>
                  </a:schemeClr>
                </a:solidFill>
                <a:latin typeface="Arial" panose="020B0604020202020204" pitchFamily="34" charset="0"/>
                <a:ea typeface="Microsoft YaHei" panose="020B0503020204020204" pitchFamily="34" charset="-122"/>
                <a:cs typeface="Arial" panose="020B0604020202020204" pitchFamily="34" charset="0"/>
              </a:rPr>
              <a:t>异常行为监测指标</a:t>
            </a:r>
            <a:r>
              <a:rPr lang="zh-CN" altLang="en-US"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，包括 </a:t>
            </a:r>
            <a:r>
              <a:rPr lang="en-US" altLang="zh-CN"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IP</a:t>
            </a:r>
            <a:r>
              <a:rPr lang="zh-CN" altLang="en-US" sz="1200" b="1"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、账号、数据、使用场景等多个维度，对异常行为事件进行识别、发现、跟踪和监控。</a:t>
            </a:r>
            <a:endParaRPr kumimoji="0" lang="zh-CN" altLang="en-US" sz="1200" b="1" u="none" strike="noStrike" kern="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
        <p:nvSpPr>
          <p:cNvPr id="100" name="矩形: 圆角 99">
            <a:extLst>
              <a:ext uri="{FF2B5EF4-FFF2-40B4-BE49-F238E27FC236}">
                <a16:creationId xmlns:a16="http://schemas.microsoft.com/office/drawing/2014/main" id="{8C662719-CA0E-49D3-9B1C-A0E75C0BFCF2}"/>
              </a:ext>
            </a:extLst>
          </p:cNvPr>
          <p:cNvSpPr/>
          <p:nvPr/>
        </p:nvSpPr>
        <p:spPr>
          <a:xfrm>
            <a:off x="5058355" y="869252"/>
            <a:ext cx="2075290" cy="4885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18845" rtl="0" eaLnBrk="1" fontAlgn="base" latinLnBrk="0" hangingPunct="1">
              <a:lnSpc>
                <a:spcPct val="100000"/>
              </a:lnSpc>
              <a:spcBef>
                <a:spcPct val="50000"/>
              </a:spcBef>
              <a:spcAft>
                <a:spcPct val="0"/>
              </a:spcAft>
              <a:buClrTx/>
              <a:buSzTx/>
              <a:buFontTx/>
              <a:buNone/>
              <a:tabLst/>
              <a:defRPr/>
            </a:pPr>
            <a:r>
              <a:rPr lang="zh-CN" altLang="en-US" b="1">
                <a:solidFill>
                  <a:srgbClr val="000000"/>
                </a:solidFill>
                <a:latin typeface="Arial Black" panose="020B0604020202020204" pitchFamily="34" charset="0"/>
                <a:ea typeface="Microsoft YaHei" panose="020B0503020204020204" pitchFamily="34" charset="-122"/>
                <a:cs typeface="Arial Black" panose="020B0604020202020204" pitchFamily="34" charset="0"/>
              </a:rPr>
              <a:t>异常行为监测要求</a:t>
            </a:r>
            <a:endParaRPr kumimoji="1" lang="en-US" altLang="zh-CN" sz="1800" b="1" u="none" strike="noStrike" kern="1200" cap="none" spc="0" normalizeH="0" baseline="0" noProof="0" dirty="0">
              <a:ln>
                <a:noFill/>
              </a:ln>
              <a:solidFill>
                <a:srgbClr val="000000"/>
              </a:solidFill>
              <a:effectLst/>
              <a:uLnTx/>
              <a:uFillTx/>
              <a:latin typeface="Arial Black" panose="020B0604020202020204" pitchFamily="34" charset="0"/>
              <a:ea typeface="Microsoft YaHei" panose="020B0503020204020204" pitchFamily="34" charset="-122"/>
              <a:cs typeface="Arial Black" panose="020B0604020202020204" pitchFamily="34" charset="0"/>
            </a:endParaRPr>
          </a:p>
        </p:txBody>
      </p:sp>
      <p:sp>
        <p:nvSpPr>
          <p:cNvPr id="10" name="矩形 9">
            <a:extLst>
              <a:ext uri="{FF2B5EF4-FFF2-40B4-BE49-F238E27FC236}">
                <a16:creationId xmlns:a16="http://schemas.microsoft.com/office/drawing/2014/main" id="{7A018EE1-EE02-49BA-A8D9-4D43273950D4}"/>
              </a:ext>
            </a:extLst>
          </p:cNvPr>
          <p:cNvSpPr/>
          <p:nvPr/>
        </p:nvSpPr>
        <p:spPr>
          <a:xfrm flipV="1">
            <a:off x="11161058" y="3587241"/>
            <a:ext cx="187325" cy="187960"/>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 name="矩形 10">
            <a:extLst>
              <a:ext uri="{FF2B5EF4-FFF2-40B4-BE49-F238E27FC236}">
                <a16:creationId xmlns:a16="http://schemas.microsoft.com/office/drawing/2014/main" id="{56DA7DEF-189B-4028-9A3C-750A557D27B8}"/>
              </a:ext>
            </a:extLst>
          </p:cNvPr>
          <p:cNvSpPr/>
          <p:nvPr/>
        </p:nvSpPr>
        <p:spPr>
          <a:xfrm flipV="1">
            <a:off x="11162541" y="3903062"/>
            <a:ext cx="187325" cy="187960"/>
          </a:xfrm>
          <a:prstGeom prst="rect">
            <a:avLst/>
          </a:prstGeom>
          <a:solidFill>
            <a:srgbClr val="A6350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685800">
              <a:buClrTx/>
              <a:buSzTx/>
              <a:buFontTx/>
              <a:defRPr/>
            </a:pPr>
            <a:endParaRPr lang="zh-CN" altLang="en-US" sz="1400" b="1" dirty="0">
              <a:solidFill>
                <a:srgbClr val="FFFFFF"/>
              </a:solidFill>
              <a:latin typeface="微软雅黑" panose="020B0503020204020204" charset="-122"/>
              <a:ea typeface="微软雅黑" panose="020B0503020204020204" charset="-122"/>
              <a:sym typeface="+mn-ea"/>
            </a:endParaRPr>
          </a:p>
        </p:txBody>
      </p:sp>
      <p:sp>
        <p:nvSpPr>
          <p:cNvPr id="12" name="文本框 11">
            <a:extLst>
              <a:ext uri="{FF2B5EF4-FFF2-40B4-BE49-F238E27FC236}">
                <a16:creationId xmlns:a16="http://schemas.microsoft.com/office/drawing/2014/main" id="{071A4380-D089-420C-BF82-37EA22DC9049}"/>
              </a:ext>
            </a:extLst>
          </p:cNvPr>
          <p:cNvSpPr txBox="1"/>
          <p:nvPr/>
        </p:nvSpPr>
        <p:spPr>
          <a:xfrm>
            <a:off x="11372696" y="3523106"/>
            <a:ext cx="755650" cy="306705"/>
          </a:xfrm>
          <a:prstGeom prst="rect">
            <a:avLst/>
          </a:prstGeom>
          <a:noFill/>
        </p:spPr>
        <p:txBody>
          <a:bodyPr wrap="square" rtlCol="0">
            <a:spAutoFit/>
          </a:bodyPr>
          <a:lstStyle/>
          <a:p>
            <a:r>
              <a:rPr lang="en-US" altLang="zh-CN" sz="1400" dirty="0"/>
              <a:t>UEBA</a:t>
            </a:r>
          </a:p>
        </p:txBody>
      </p:sp>
      <p:sp>
        <p:nvSpPr>
          <p:cNvPr id="13" name="文本框 12">
            <a:extLst>
              <a:ext uri="{FF2B5EF4-FFF2-40B4-BE49-F238E27FC236}">
                <a16:creationId xmlns:a16="http://schemas.microsoft.com/office/drawing/2014/main" id="{92E75053-B6AC-4454-B58B-61F2586E4265}"/>
              </a:ext>
            </a:extLst>
          </p:cNvPr>
          <p:cNvSpPr txBox="1"/>
          <p:nvPr/>
        </p:nvSpPr>
        <p:spPr>
          <a:xfrm>
            <a:off x="11330274" y="3859882"/>
            <a:ext cx="927735" cy="306705"/>
          </a:xfrm>
          <a:prstGeom prst="rect">
            <a:avLst/>
          </a:prstGeom>
          <a:noFill/>
        </p:spPr>
        <p:txBody>
          <a:bodyPr wrap="square" rtlCol="0">
            <a:spAutoFit/>
          </a:bodyPr>
          <a:lstStyle/>
          <a:p>
            <a:r>
              <a:rPr lang="zh-CN" altLang="en-US" sz="1400" dirty="0"/>
              <a:t>客户系统</a:t>
            </a:r>
          </a:p>
        </p:txBody>
      </p:sp>
      <p:grpSp>
        <p:nvGrpSpPr>
          <p:cNvPr id="14" name="组合 13">
            <a:extLst>
              <a:ext uri="{FF2B5EF4-FFF2-40B4-BE49-F238E27FC236}">
                <a16:creationId xmlns:a16="http://schemas.microsoft.com/office/drawing/2014/main" id="{54D5E9BA-0C74-4D59-9816-B16846BBE313}"/>
              </a:ext>
            </a:extLst>
          </p:cNvPr>
          <p:cNvGrpSpPr/>
          <p:nvPr/>
        </p:nvGrpSpPr>
        <p:grpSpPr>
          <a:xfrm>
            <a:off x="1238161" y="3435579"/>
            <a:ext cx="9916932" cy="3319196"/>
            <a:chOff x="583462" y="1972731"/>
            <a:chExt cx="9916932" cy="3319196"/>
          </a:xfrm>
        </p:grpSpPr>
        <p:grpSp>
          <p:nvGrpSpPr>
            <p:cNvPr id="15" name="组合 14">
              <a:extLst>
                <a:ext uri="{FF2B5EF4-FFF2-40B4-BE49-F238E27FC236}">
                  <a16:creationId xmlns:a16="http://schemas.microsoft.com/office/drawing/2014/main" id="{FD23F5DD-47D7-49F9-9E65-4BA7260C1738}"/>
                </a:ext>
              </a:extLst>
            </p:cNvPr>
            <p:cNvGrpSpPr/>
            <p:nvPr/>
          </p:nvGrpSpPr>
          <p:grpSpPr>
            <a:xfrm>
              <a:off x="583462" y="1972731"/>
              <a:ext cx="9916932" cy="3319196"/>
              <a:chOff x="583462" y="1623483"/>
              <a:chExt cx="9916932" cy="3556486"/>
            </a:xfrm>
          </p:grpSpPr>
          <p:sp>
            <p:nvSpPr>
              <p:cNvPr id="17" name="矩形 16">
                <a:extLst>
                  <a:ext uri="{FF2B5EF4-FFF2-40B4-BE49-F238E27FC236}">
                    <a16:creationId xmlns:a16="http://schemas.microsoft.com/office/drawing/2014/main" id="{04390CDA-D7B4-48B4-9F30-0A24E2C82396}"/>
                  </a:ext>
                </a:extLst>
              </p:cNvPr>
              <p:cNvSpPr/>
              <p:nvPr/>
            </p:nvSpPr>
            <p:spPr>
              <a:xfrm>
                <a:off x="1714288" y="2390007"/>
                <a:ext cx="8550428" cy="490076"/>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srgbClr val="262626"/>
                  </a:solidFill>
                  <a:latin typeface="微软雅黑" panose="020B0503020204020204" charset="-122"/>
                  <a:ea typeface="微软雅黑" panose="020B0503020204020204" charset="-122"/>
                </a:endParaRPr>
              </a:p>
            </p:txBody>
          </p:sp>
          <p:sp>
            <p:nvSpPr>
              <p:cNvPr id="18" name="矩形 17">
                <a:extLst>
                  <a:ext uri="{FF2B5EF4-FFF2-40B4-BE49-F238E27FC236}">
                    <a16:creationId xmlns:a16="http://schemas.microsoft.com/office/drawing/2014/main" id="{442AA418-3D37-4ED6-844A-3595572F0A32}"/>
                  </a:ext>
                </a:extLst>
              </p:cNvPr>
              <p:cNvSpPr/>
              <p:nvPr/>
            </p:nvSpPr>
            <p:spPr>
              <a:xfrm>
                <a:off x="1714288" y="3112387"/>
                <a:ext cx="8551123" cy="543145"/>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srgbClr val="262626"/>
                  </a:solidFill>
                  <a:latin typeface="微软雅黑" panose="020B0503020204020204" charset="-122"/>
                  <a:ea typeface="微软雅黑" panose="020B0503020204020204" charset="-122"/>
                </a:endParaRPr>
              </a:p>
            </p:txBody>
          </p:sp>
          <p:sp>
            <p:nvSpPr>
              <p:cNvPr id="19" name="矩形 18">
                <a:extLst>
                  <a:ext uri="{FF2B5EF4-FFF2-40B4-BE49-F238E27FC236}">
                    <a16:creationId xmlns:a16="http://schemas.microsoft.com/office/drawing/2014/main" id="{AF975846-A810-4887-B874-42BCDA439440}"/>
                  </a:ext>
                </a:extLst>
              </p:cNvPr>
              <p:cNvSpPr/>
              <p:nvPr/>
            </p:nvSpPr>
            <p:spPr>
              <a:xfrm>
                <a:off x="1734450" y="4588087"/>
                <a:ext cx="8519081" cy="538813"/>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srgbClr val="262626"/>
                  </a:solidFill>
                  <a:latin typeface="微软雅黑" panose="020B0503020204020204" charset="-122"/>
                  <a:ea typeface="微软雅黑" panose="020B0503020204020204" charset="-122"/>
                </a:endParaRPr>
              </a:p>
            </p:txBody>
          </p:sp>
          <p:sp>
            <p:nvSpPr>
              <p:cNvPr id="20" name="Flowchart: Alternate Process 24">
                <a:extLst>
                  <a:ext uri="{FF2B5EF4-FFF2-40B4-BE49-F238E27FC236}">
                    <a16:creationId xmlns:a16="http://schemas.microsoft.com/office/drawing/2014/main" id="{736EEB9E-178B-4096-93F1-5ACF3AF03F17}"/>
                  </a:ext>
                </a:extLst>
              </p:cNvPr>
              <p:cNvSpPr/>
              <p:nvPr/>
            </p:nvSpPr>
            <p:spPr>
              <a:xfrm rot="16200000">
                <a:off x="5217410" y="-2288650"/>
                <a:ext cx="602172" cy="9846306"/>
              </a:xfrm>
              <a:prstGeom prst="roundRect">
                <a:avLst>
                  <a:gd name="adj" fmla="val 620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eaVert" wrap="square" numCol="1" spcCol="0" rtlCol="0" fromWordArt="0" anchor="ctr" anchorCtr="0" forceAA="0" compatLnSpc="1">
                <a:noAutofit/>
              </a:bodyPr>
              <a:lstStyle/>
              <a:p>
                <a:pPr defTabSz="685800">
                  <a:defRPr/>
                </a:pPr>
                <a:r>
                  <a:rPr lang="zh-CN" altLang="en-US" sz="1465" b="1" dirty="0">
                    <a:solidFill>
                      <a:schemeClr val="tx1">
                        <a:lumMod val="75000"/>
                        <a:lumOff val="25000"/>
                      </a:schemeClr>
                    </a:solidFill>
                    <a:latin typeface="微软雅黑" panose="020B0503020204020204" charset="-122"/>
                    <a:ea typeface="微软雅黑" panose="020B0503020204020204" charset="-122"/>
                    <a:sym typeface="+mn-ea"/>
                  </a:rPr>
                  <a:t>展示及配置</a:t>
                </a:r>
              </a:p>
            </p:txBody>
          </p:sp>
          <p:sp>
            <p:nvSpPr>
              <p:cNvPr id="21" name="Flowchart: Alternate Process 24">
                <a:extLst>
                  <a:ext uri="{FF2B5EF4-FFF2-40B4-BE49-F238E27FC236}">
                    <a16:creationId xmlns:a16="http://schemas.microsoft.com/office/drawing/2014/main" id="{820EA259-ECBA-465A-BF95-CE4296B92283}"/>
                  </a:ext>
                </a:extLst>
              </p:cNvPr>
              <p:cNvSpPr/>
              <p:nvPr/>
            </p:nvSpPr>
            <p:spPr>
              <a:xfrm rot="16200000">
                <a:off x="5219550" y="-1553789"/>
                <a:ext cx="631955" cy="9880371"/>
              </a:xfrm>
              <a:prstGeom prst="roundRect">
                <a:avLst>
                  <a:gd name="adj" fmla="val 620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eaVert" wrap="square" numCol="1" spcCol="0" rtlCol="0" fromWordArt="0" anchor="ctr" anchorCtr="0" forceAA="0" compatLnSpc="1">
                <a:noAutofit/>
              </a:bodyPr>
              <a:lstStyle/>
              <a:p>
                <a:pPr defTabSz="685800">
                  <a:defRPr/>
                </a:pPr>
                <a:r>
                  <a:rPr lang="zh-CN" altLang="en-US" sz="1465" b="1" dirty="0">
                    <a:solidFill>
                      <a:schemeClr val="tx1">
                        <a:lumMod val="75000"/>
                        <a:lumOff val="25000"/>
                      </a:schemeClr>
                    </a:solidFill>
                    <a:latin typeface="微软雅黑" panose="020B0503020204020204" charset="-122"/>
                    <a:ea typeface="微软雅黑" panose="020B0503020204020204" charset="-122"/>
                    <a:sym typeface="+mn-ea"/>
                  </a:rPr>
                  <a:t>模型引擎</a:t>
                </a:r>
              </a:p>
            </p:txBody>
          </p:sp>
          <p:sp>
            <p:nvSpPr>
              <p:cNvPr id="22" name="矩形 21">
                <a:extLst>
                  <a:ext uri="{FF2B5EF4-FFF2-40B4-BE49-F238E27FC236}">
                    <a16:creationId xmlns:a16="http://schemas.microsoft.com/office/drawing/2014/main" id="{B05F2E69-ECDD-4707-96D1-DE85C58A0579}"/>
                  </a:ext>
                </a:extLst>
              </p:cNvPr>
              <p:cNvSpPr/>
              <p:nvPr/>
            </p:nvSpPr>
            <p:spPr>
              <a:xfrm>
                <a:off x="1998631" y="1691445"/>
                <a:ext cx="2229549" cy="421845"/>
              </a:xfrm>
              <a:prstGeom prst="rect">
                <a:avLst/>
              </a:prstGeom>
              <a:solidFill>
                <a:srgbClr val="A6350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685800">
                  <a:buClrTx/>
                  <a:buSzTx/>
                  <a:buFontTx/>
                  <a:defRPr/>
                </a:pPr>
                <a:r>
                  <a:rPr lang="en-US" altLang="zh-CN" sz="1400" b="1" dirty="0">
                    <a:solidFill>
                      <a:srgbClr val="FFFFFF"/>
                    </a:solidFill>
                    <a:latin typeface="微软雅黑" panose="020B0503020204020204" charset="-122"/>
                    <a:ea typeface="微软雅黑" panose="020B0503020204020204" charset="-122"/>
                    <a:sym typeface="+mn-ea"/>
                  </a:rPr>
                  <a:t>ECC可视化（大屏展示）</a:t>
                </a:r>
              </a:p>
            </p:txBody>
          </p:sp>
          <p:sp>
            <p:nvSpPr>
              <p:cNvPr id="23" name="Flowchart: Alternate Process 24">
                <a:extLst>
                  <a:ext uri="{FF2B5EF4-FFF2-40B4-BE49-F238E27FC236}">
                    <a16:creationId xmlns:a16="http://schemas.microsoft.com/office/drawing/2014/main" id="{6212B421-7567-406B-AECE-58F25CA545C1}"/>
                  </a:ext>
                </a:extLst>
              </p:cNvPr>
              <p:cNvSpPr/>
              <p:nvPr/>
            </p:nvSpPr>
            <p:spPr>
              <a:xfrm rot="16200000">
                <a:off x="5242353" y="-78071"/>
                <a:ext cx="611377" cy="9904704"/>
              </a:xfrm>
              <a:prstGeom prst="roundRect">
                <a:avLst>
                  <a:gd name="adj" fmla="val 620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eaVert" wrap="square" numCol="1" spcCol="0" rtlCol="0" fromWordArt="0" anchor="ctr" anchorCtr="0" forceAA="0" compatLnSpc="1">
                <a:noAutofit/>
              </a:bodyPr>
              <a:lstStyle/>
              <a:p>
                <a:pPr defTabSz="685800">
                  <a:defRPr/>
                </a:pPr>
                <a:r>
                  <a:rPr lang="zh-CN" altLang="en-US" sz="1465" b="1" dirty="0">
                    <a:solidFill>
                      <a:schemeClr val="tx1">
                        <a:lumMod val="75000"/>
                        <a:lumOff val="25000"/>
                      </a:schemeClr>
                    </a:solidFill>
                    <a:latin typeface="微软雅黑" panose="020B0503020204020204" charset="-122"/>
                    <a:ea typeface="微软雅黑" panose="020B0503020204020204" charset="-122"/>
                    <a:sym typeface="+mn-ea"/>
                  </a:rPr>
                  <a:t>数据存储</a:t>
                </a:r>
              </a:p>
            </p:txBody>
          </p:sp>
          <p:sp>
            <p:nvSpPr>
              <p:cNvPr id="24" name="矩形 23">
                <a:extLst>
                  <a:ext uri="{FF2B5EF4-FFF2-40B4-BE49-F238E27FC236}">
                    <a16:creationId xmlns:a16="http://schemas.microsoft.com/office/drawing/2014/main" id="{C17DD508-4683-4494-9F78-281C1F05ED46}"/>
                  </a:ext>
                </a:extLst>
              </p:cNvPr>
              <p:cNvSpPr/>
              <p:nvPr/>
            </p:nvSpPr>
            <p:spPr>
              <a:xfrm>
                <a:off x="1941344" y="4643321"/>
                <a:ext cx="8145814" cy="428343"/>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b="1" dirty="0">
                    <a:solidFill>
                      <a:srgbClr val="FFFFFF"/>
                    </a:solidFill>
                    <a:latin typeface="微软雅黑" panose="020B0503020204020204" charset="-122"/>
                    <a:ea typeface="微软雅黑" panose="020B0503020204020204" charset="-122"/>
                  </a:rPr>
                  <a:t>UEBA</a:t>
                </a:r>
                <a:r>
                  <a:rPr lang="zh-CN" altLang="en-US" b="1" dirty="0">
                    <a:solidFill>
                      <a:srgbClr val="FFFFFF"/>
                    </a:solidFill>
                    <a:latin typeface="微软雅黑" panose="020B0503020204020204" charset="-122"/>
                    <a:ea typeface="微软雅黑" panose="020B0503020204020204" charset="-122"/>
                  </a:rPr>
                  <a:t>实时数仓</a:t>
                </a:r>
                <a:endParaRPr lang="en-US" altLang="zh-CN" dirty="0">
                  <a:solidFill>
                    <a:srgbClr val="FFFFFF"/>
                  </a:solidFill>
                  <a:latin typeface="微软雅黑" panose="020B0503020204020204" charset="-122"/>
                  <a:ea typeface="微软雅黑" panose="020B0503020204020204" charset="-122"/>
                </a:endParaRPr>
              </a:p>
            </p:txBody>
          </p:sp>
          <p:sp>
            <p:nvSpPr>
              <p:cNvPr id="25" name="矩形 24">
                <a:extLst>
                  <a:ext uri="{FF2B5EF4-FFF2-40B4-BE49-F238E27FC236}">
                    <a16:creationId xmlns:a16="http://schemas.microsoft.com/office/drawing/2014/main" id="{F60B2DBA-2C68-4EB7-B286-93B92A76D661}"/>
                  </a:ext>
                </a:extLst>
              </p:cNvPr>
              <p:cNvSpPr/>
              <p:nvPr/>
            </p:nvSpPr>
            <p:spPr>
              <a:xfrm>
                <a:off x="4755151" y="1703899"/>
                <a:ext cx="2308108" cy="407765"/>
              </a:xfrm>
              <a:prstGeom prst="rect">
                <a:avLst/>
              </a:prstGeom>
              <a:solidFill>
                <a:srgbClr val="A6350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685800">
                  <a:defRPr/>
                </a:pPr>
                <a:r>
                  <a:rPr lang="zh-CN" altLang="en-US" sz="1400" dirty="0">
                    <a:solidFill>
                      <a:srgbClr val="FFFFFF"/>
                    </a:solidFill>
                    <a:latin typeface="微软雅黑" panose="020B0503020204020204" charset="-122"/>
                    <a:ea typeface="微软雅黑" panose="020B0503020204020204" charset="-122"/>
                    <a:sym typeface="+mn-ea"/>
                  </a:rPr>
                  <a:t>合规审计平台</a:t>
                </a:r>
                <a:r>
                  <a:rPr lang="en-US" altLang="zh-CN" sz="1400" dirty="0">
                    <a:solidFill>
                      <a:srgbClr val="FFFFFF"/>
                    </a:solidFill>
                    <a:latin typeface="微软雅黑" panose="020B0503020204020204" charset="-122"/>
                    <a:ea typeface="微软雅黑" panose="020B0503020204020204" charset="-122"/>
                    <a:sym typeface="+mn-ea"/>
                  </a:rPr>
                  <a:t>/SOC</a:t>
                </a:r>
              </a:p>
            </p:txBody>
          </p:sp>
          <p:sp>
            <p:nvSpPr>
              <p:cNvPr id="26" name="矩形 25">
                <a:extLst>
                  <a:ext uri="{FF2B5EF4-FFF2-40B4-BE49-F238E27FC236}">
                    <a16:creationId xmlns:a16="http://schemas.microsoft.com/office/drawing/2014/main" id="{ABD3E314-3454-4CC4-9BD9-3DBB06BAD85D}"/>
                  </a:ext>
                </a:extLst>
              </p:cNvPr>
              <p:cNvSpPr/>
              <p:nvPr/>
            </p:nvSpPr>
            <p:spPr>
              <a:xfrm>
                <a:off x="1885032" y="3143795"/>
                <a:ext cx="1472741" cy="478705"/>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机器学习和深度学习分析引擎</a:t>
                </a:r>
              </a:p>
            </p:txBody>
          </p:sp>
          <p:sp>
            <p:nvSpPr>
              <p:cNvPr id="27" name="矩形 26">
                <a:extLst>
                  <a:ext uri="{FF2B5EF4-FFF2-40B4-BE49-F238E27FC236}">
                    <a16:creationId xmlns:a16="http://schemas.microsoft.com/office/drawing/2014/main" id="{2BD47EAF-B8C3-4DF2-A0BA-B03614C4ADCE}"/>
                  </a:ext>
                </a:extLst>
              </p:cNvPr>
              <p:cNvSpPr/>
              <p:nvPr/>
            </p:nvSpPr>
            <p:spPr>
              <a:xfrm>
                <a:off x="7706332" y="1700651"/>
                <a:ext cx="2100935" cy="407765"/>
              </a:xfrm>
              <a:prstGeom prst="rect">
                <a:avLst/>
              </a:prstGeom>
              <a:solidFill>
                <a:srgbClr val="A6350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685800">
                  <a:buClrTx/>
                  <a:buSzTx/>
                  <a:buFontTx/>
                  <a:defRPr/>
                </a:pPr>
                <a:r>
                  <a:rPr lang="zh-CN" altLang="en-US" sz="1400" b="1" dirty="0">
                    <a:solidFill>
                      <a:srgbClr val="FFFFFF"/>
                    </a:solidFill>
                    <a:latin typeface="微软雅黑" panose="020B0503020204020204" charset="-122"/>
                    <a:ea typeface="微软雅黑" panose="020B0503020204020204" charset="-122"/>
                    <a:sym typeface="+mn-ea"/>
                  </a:rPr>
                  <a:t>统一告警中心</a:t>
                </a:r>
              </a:p>
            </p:txBody>
          </p:sp>
          <p:sp>
            <p:nvSpPr>
              <p:cNvPr id="28" name="矩形 27">
                <a:extLst>
                  <a:ext uri="{FF2B5EF4-FFF2-40B4-BE49-F238E27FC236}">
                    <a16:creationId xmlns:a16="http://schemas.microsoft.com/office/drawing/2014/main" id="{A0CC280F-B76B-4BA9-9B33-4F37D1883D25}"/>
                  </a:ext>
                </a:extLst>
              </p:cNvPr>
              <p:cNvSpPr/>
              <p:nvPr/>
            </p:nvSpPr>
            <p:spPr>
              <a:xfrm>
                <a:off x="3469671" y="3143795"/>
                <a:ext cx="1361227" cy="478705"/>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基于</a:t>
                </a:r>
                <a:r>
                  <a:rPr lang="en-US" altLang="zh-CN" sz="1335" dirty="0">
                    <a:solidFill>
                      <a:srgbClr val="FFFFFF"/>
                    </a:solidFill>
                    <a:latin typeface="微软雅黑" panose="020B0503020204020204" charset="-122"/>
                    <a:ea typeface="微软雅黑" panose="020B0503020204020204" charset="-122"/>
                  </a:rPr>
                  <a:t>GPL</a:t>
                </a:r>
                <a:r>
                  <a:rPr lang="zh-CN" altLang="en-US" sz="1335" dirty="0">
                    <a:solidFill>
                      <a:srgbClr val="FFFFFF"/>
                    </a:solidFill>
                    <a:latin typeface="微软雅黑" panose="020B0503020204020204" charset="-122"/>
                    <a:ea typeface="微软雅黑" panose="020B0503020204020204" charset="-122"/>
                  </a:rPr>
                  <a:t>的</a:t>
                </a:r>
                <a:endParaRPr lang="en-US" altLang="zh-CN" sz="1335" dirty="0">
                  <a:solidFill>
                    <a:srgbClr val="FFFFFF"/>
                  </a:solidFill>
                  <a:latin typeface="微软雅黑" panose="020B0503020204020204" charset="-122"/>
                  <a:ea typeface="微软雅黑" panose="020B0503020204020204" charset="-122"/>
                </a:endParaRPr>
              </a:p>
              <a:p>
                <a:pPr algn="ctr" defTabSz="685800"/>
                <a:r>
                  <a:rPr lang="zh-CN" altLang="en-US" sz="1335" b="1" dirty="0">
                    <a:solidFill>
                      <a:srgbClr val="FFFFFF"/>
                    </a:solidFill>
                    <a:latin typeface="微软雅黑" panose="020B0503020204020204" charset="-122"/>
                    <a:ea typeface="微软雅黑" panose="020B0503020204020204" charset="-122"/>
                  </a:rPr>
                  <a:t>异常模型引擎</a:t>
                </a:r>
              </a:p>
            </p:txBody>
          </p:sp>
          <p:sp>
            <p:nvSpPr>
              <p:cNvPr id="29" name="矩形 28">
                <a:extLst>
                  <a:ext uri="{FF2B5EF4-FFF2-40B4-BE49-F238E27FC236}">
                    <a16:creationId xmlns:a16="http://schemas.microsoft.com/office/drawing/2014/main" id="{02DBC04C-E8A1-411E-B36C-8A4226D70D02}"/>
                  </a:ext>
                </a:extLst>
              </p:cNvPr>
              <p:cNvSpPr/>
              <p:nvPr/>
            </p:nvSpPr>
            <p:spPr>
              <a:xfrm>
                <a:off x="4946859" y="3129346"/>
                <a:ext cx="1560337" cy="478705"/>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基于时序</a:t>
                </a:r>
                <a:r>
                  <a:rPr lang="en-US" altLang="zh-CN" sz="1335" dirty="0">
                    <a:solidFill>
                      <a:srgbClr val="FFFFFF"/>
                    </a:solidFill>
                    <a:latin typeface="微软雅黑" panose="020B0503020204020204" charset="-122"/>
                    <a:ea typeface="微软雅黑" panose="020B0503020204020204" charset="-122"/>
                  </a:rPr>
                  <a:t>+</a:t>
                </a:r>
                <a:r>
                  <a:rPr lang="zh-CN" altLang="en-US" sz="1335" dirty="0">
                    <a:solidFill>
                      <a:srgbClr val="FFFFFF"/>
                    </a:solidFill>
                    <a:latin typeface="微软雅黑" panose="020B0503020204020204" charset="-122"/>
                    <a:ea typeface="微软雅黑" panose="020B0503020204020204" charset="-122"/>
                  </a:rPr>
                  <a:t>行序的</a:t>
                </a:r>
                <a:endParaRPr lang="en-US" altLang="zh-CN" sz="1335" dirty="0">
                  <a:solidFill>
                    <a:srgbClr val="FFFFFF"/>
                  </a:solidFill>
                  <a:latin typeface="微软雅黑" panose="020B0503020204020204" charset="-122"/>
                  <a:ea typeface="微软雅黑" panose="020B0503020204020204" charset="-122"/>
                </a:endParaRPr>
              </a:p>
              <a:p>
                <a:pPr algn="ctr" defTabSz="685800"/>
                <a:r>
                  <a:rPr lang="zh-CN" altLang="en-US" sz="1335" b="1" dirty="0">
                    <a:solidFill>
                      <a:srgbClr val="FFFFFF"/>
                    </a:solidFill>
                    <a:latin typeface="微软雅黑" panose="020B0503020204020204" charset="-122"/>
                    <a:ea typeface="微软雅黑" panose="020B0503020204020204" charset="-122"/>
                  </a:rPr>
                  <a:t>威胁模型引擎</a:t>
                </a:r>
                <a:endParaRPr lang="en-US" altLang="zh-CN" sz="1335" b="1" dirty="0">
                  <a:solidFill>
                    <a:srgbClr val="FFFFFF"/>
                  </a:solidFill>
                  <a:latin typeface="微软雅黑" panose="020B0503020204020204" charset="-122"/>
                  <a:ea typeface="微软雅黑" panose="020B0503020204020204" charset="-122"/>
                </a:endParaRPr>
              </a:p>
            </p:txBody>
          </p:sp>
          <p:sp>
            <p:nvSpPr>
              <p:cNvPr id="30" name="矩形 29">
                <a:extLst>
                  <a:ext uri="{FF2B5EF4-FFF2-40B4-BE49-F238E27FC236}">
                    <a16:creationId xmlns:a16="http://schemas.microsoft.com/office/drawing/2014/main" id="{75409F51-AFFC-48EF-87C9-C92B395987B8}"/>
                  </a:ext>
                </a:extLst>
              </p:cNvPr>
              <p:cNvSpPr/>
              <p:nvPr/>
            </p:nvSpPr>
            <p:spPr>
              <a:xfrm>
                <a:off x="8888889" y="3141087"/>
                <a:ext cx="1146128" cy="478705"/>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全流程分析</a:t>
                </a:r>
                <a:endParaRPr lang="en-US" altLang="zh-CN" sz="1335" dirty="0">
                  <a:solidFill>
                    <a:srgbClr val="FFFFFF"/>
                  </a:solidFill>
                  <a:latin typeface="微软雅黑" panose="020B0503020204020204" charset="-122"/>
                  <a:ea typeface="微软雅黑" panose="020B0503020204020204" charset="-122"/>
                </a:endParaRPr>
              </a:p>
              <a:p>
                <a:pPr algn="ctr" defTabSz="685800"/>
                <a:r>
                  <a:rPr lang="zh-CN" altLang="en-US" sz="1335" b="1" dirty="0">
                    <a:solidFill>
                      <a:srgbClr val="FFFFFF"/>
                    </a:solidFill>
                    <a:latin typeface="微软雅黑" panose="020B0503020204020204" charset="-122"/>
                    <a:ea typeface="微软雅黑" panose="020B0503020204020204" charset="-122"/>
                  </a:rPr>
                  <a:t>调度引擎</a:t>
                </a:r>
              </a:p>
            </p:txBody>
          </p:sp>
          <p:sp>
            <p:nvSpPr>
              <p:cNvPr id="31" name="Flowchart: Alternate Process 24">
                <a:extLst>
                  <a:ext uri="{FF2B5EF4-FFF2-40B4-BE49-F238E27FC236}">
                    <a16:creationId xmlns:a16="http://schemas.microsoft.com/office/drawing/2014/main" id="{BDB7B648-AD45-4B5C-AE61-0A152BC87502}"/>
                  </a:ext>
                </a:extLst>
              </p:cNvPr>
              <p:cNvSpPr/>
              <p:nvPr/>
            </p:nvSpPr>
            <p:spPr>
              <a:xfrm rot="16200000">
                <a:off x="5217410" y="-2998584"/>
                <a:ext cx="602172" cy="9846306"/>
              </a:xfrm>
              <a:prstGeom prst="roundRect">
                <a:avLst>
                  <a:gd name="adj" fmla="val 620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eaVert" wrap="square" numCol="1" spcCol="0" rtlCol="0" fromWordArt="0" anchor="ctr" anchorCtr="0" forceAA="0" compatLnSpc="1">
                <a:noAutofit/>
              </a:bodyPr>
              <a:lstStyle/>
              <a:p>
                <a:pPr defTabSz="685800">
                  <a:defRPr/>
                </a:pPr>
                <a:r>
                  <a:rPr lang="zh-CN" altLang="en-US" sz="1465" b="1" dirty="0">
                    <a:solidFill>
                      <a:schemeClr val="tx1">
                        <a:lumMod val="75000"/>
                        <a:lumOff val="25000"/>
                      </a:schemeClr>
                    </a:solidFill>
                    <a:latin typeface="微软雅黑" panose="020B0503020204020204" charset="-122"/>
                    <a:ea typeface="微软雅黑" panose="020B0503020204020204" charset="-122"/>
                    <a:sym typeface="+mn-ea"/>
                  </a:rPr>
                  <a:t>展现运营</a:t>
                </a:r>
              </a:p>
            </p:txBody>
          </p:sp>
          <p:sp>
            <p:nvSpPr>
              <p:cNvPr id="32" name="矩形 31">
                <a:extLst>
                  <a:ext uri="{FF2B5EF4-FFF2-40B4-BE49-F238E27FC236}">
                    <a16:creationId xmlns:a16="http://schemas.microsoft.com/office/drawing/2014/main" id="{60417256-C9DC-45F5-B821-5FB9BDA58A2D}"/>
                  </a:ext>
                </a:extLst>
              </p:cNvPr>
              <p:cNvSpPr/>
              <p:nvPr/>
            </p:nvSpPr>
            <p:spPr>
              <a:xfrm>
                <a:off x="1885032" y="2405169"/>
                <a:ext cx="1584639" cy="450004"/>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用户、设备、应用、数据画像</a:t>
                </a:r>
              </a:p>
            </p:txBody>
          </p:sp>
          <p:sp>
            <p:nvSpPr>
              <p:cNvPr id="33" name="矩形 32">
                <a:extLst>
                  <a:ext uri="{FF2B5EF4-FFF2-40B4-BE49-F238E27FC236}">
                    <a16:creationId xmlns:a16="http://schemas.microsoft.com/office/drawing/2014/main" id="{CB948306-B2C2-4BD1-9262-4576D55D0852}"/>
                  </a:ext>
                </a:extLst>
              </p:cNvPr>
              <p:cNvSpPr/>
              <p:nvPr/>
            </p:nvSpPr>
            <p:spPr>
              <a:xfrm>
                <a:off x="3571971" y="2409764"/>
                <a:ext cx="1251311" cy="450004"/>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异常和威胁</a:t>
                </a:r>
                <a:endParaRPr lang="en-US" altLang="zh-CN" sz="1335" dirty="0">
                  <a:solidFill>
                    <a:srgbClr val="FFFFFF"/>
                  </a:solidFill>
                  <a:latin typeface="微软雅黑" panose="020B0503020204020204" charset="-122"/>
                  <a:ea typeface="微软雅黑" panose="020B0503020204020204" charset="-122"/>
                </a:endParaRPr>
              </a:p>
              <a:p>
                <a:pPr algn="ctr" defTabSz="685800"/>
                <a:r>
                  <a:rPr lang="zh-CN" altLang="en-US" sz="1335" dirty="0">
                    <a:solidFill>
                      <a:srgbClr val="FFFFFF"/>
                    </a:solidFill>
                    <a:latin typeface="微软雅黑" panose="020B0503020204020204" charset="-122"/>
                    <a:ea typeface="微软雅黑" panose="020B0503020204020204" charset="-122"/>
                  </a:rPr>
                  <a:t>调查、溯源</a:t>
                </a:r>
              </a:p>
            </p:txBody>
          </p:sp>
          <p:sp>
            <p:nvSpPr>
              <p:cNvPr id="34" name="矩形 33">
                <a:extLst>
                  <a:ext uri="{FF2B5EF4-FFF2-40B4-BE49-F238E27FC236}">
                    <a16:creationId xmlns:a16="http://schemas.microsoft.com/office/drawing/2014/main" id="{D727BCB1-B9AD-4B31-B6D9-62B0DFCD62C2}"/>
                  </a:ext>
                </a:extLst>
              </p:cNvPr>
              <p:cNvSpPr/>
              <p:nvPr/>
            </p:nvSpPr>
            <p:spPr>
              <a:xfrm>
                <a:off x="8721551" y="2417624"/>
                <a:ext cx="1290316" cy="450004"/>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告警输出</a:t>
                </a:r>
              </a:p>
            </p:txBody>
          </p:sp>
          <p:sp>
            <p:nvSpPr>
              <p:cNvPr id="35" name="矩形 34">
                <a:extLst>
                  <a:ext uri="{FF2B5EF4-FFF2-40B4-BE49-F238E27FC236}">
                    <a16:creationId xmlns:a16="http://schemas.microsoft.com/office/drawing/2014/main" id="{8F0CEC41-5D35-4E71-8C47-33C3CFA15209}"/>
                  </a:ext>
                </a:extLst>
              </p:cNvPr>
              <p:cNvSpPr/>
              <p:nvPr/>
            </p:nvSpPr>
            <p:spPr>
              <a:xfrm>
                <a:off x="6046402" y="2419790"/>
                <a:ext cx="1040804" cy="450004"/>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1335" dirty="0">
                    <a:solidFill>
                      <a:srgbClr val="FFFFFF"/>
                    </a:solidFill>
                    <a:latin typeface="微软雅黑" panose="020B0503020204020204" charset="-122"/>
                    <a:ea typeface="微软雅黑" panose="020B0503020204020204" charset="-122"/>
                  </a:rPr>
                  <a:t>ETL</a:t>
                </a:r>
                <a:r>
                  <a:rPr lang="zh-CN" altLang="en-US" sz="1335" dirty="0">
                    <a:solidFill>
                      <a:srgbClr val="FFFFFF"/>
                    </a:solidFill>
                    <a:latin typeface="微软雅黑" panose="020B0503020204020204" charset="-122"/>
                    <a:ea typeface="微软雅黑" panose="020B0503020204020204" charset="-122"/>
                  </a:rPr>
                  <a:t>管理</a:t>
                </a:r>
              </a:p>
            </p:txBody>
          </p:sp>
          <p:sp>
            <p:nvSpPr>
              <p:cNvPr id="36" name="矩形 35">
                <a:extLst>
                  <a:ext uri="{FF2B5EF4-FFF2-40B4-BE49-F238E27FC236}">
                    <a16:creationId xmlns:a16="http://schemas.microsoft.com/office/drawing/2014/main" id="{92E9C6CB-8276-43B5-9D95-4AB5B0CDA6C1}"/>
                  </a:ext>
                </a:extLst>
              </p:cNvPr>
              <p:cNvSpPr/>
              <p:nvPr/>
            </p:nvSpPr>
            <p:spPr>
              <a:xfrm>
                <a:off x="7168165" y="2419790"/>
                <a:ext cx="1443958" cy="450004"/>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用户及实体上下文信息管理</a:t>
                </a:r>
              </a:p>
            </p:txBody>
          </p:sp>
          <p:sp>
            <p:nvSpPr>
              <p:cNvPr id="37" name="右箭头 70">
                <a:extLst>
                  <a:ext uri="{FF2B5EF4-FFF2-40B4-BE49-F238E27FC236}">
                    <a16:creationId xmlns:a16="http://schemas.microsoft.com/office/drawing/2014/main" id="{F6753802-BD39-48D3-A7F4-FF4460D3642E}"/>
                  </a:ext>
                </a:extLst>
              </p:cNvPr>
              <p:cNvSpPr/>
              <p:nvPr/>
            </p:nvSpPr>
            <p:spPr>
              <a:xfrm rot="16200000">
                <a:off x="8743945" y="2081166"/>
                <a:ext cx="243143" cy="355254"/>
              </a:xfrm>
              <a:prstGeom prst="rightArrow">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srgbClr val="FFFFFF"/>
                  </a:solidFill>
                  <a:latin typeface="Arial" panose="020B0604020202020204"/>
                </a:endParaRPr>
              </a:p>
            </p:txBody>
          </p:sp>
          <p:sp>
            <p:nvSpPr>
              <p:cNvPr id="38" name="右箭头 70">
                <a:extLst>
                  <a:ext uri="{FF2B5EF4-FFF2-40B4-BE49-F238E27FC236}">
                    <a16:creationId xmlns:a16="http://schemas.microsoft.com/office/drawing/2014/main" id="{E2326EAB-6EB1-4D81-830F-5FA581283F7B}"/>
                  </a:ext>
                </a:extLst>
              </p:cNvPr>
              <p:cNvSpPr/>
              <p:nvPr/>
            </p:nvSpPr>
            <p:spPr>
              <a:xfrm rot="16200000">
                <a:off x="2795089" y="2065899"/>
                <a:ext cx="243143" cy="355254"/>
              </a:xfrm>
              <a:prstGeom prst="rightArrow">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srgbClr val="FFFFFF"/>
                  </a:solidFill>
                  <a:latin typeface="Arial" panose="020B0604020202020204"/>
                </a:endParaRPr>
              </a:p>
            </p:txBody>
          </p:sp>
          <p:sp>
            <p:nvSpPr>
              <p:cNvPr id="39" name="右箭头 70">
                <a:extLst>
                  <a:ext uri="{FF2B5EF4-FFF2-40B4-BE49-F238E27FC236}">
                    <a16:creationId xmlns:a16="http://schemas.microsoft.com/office/drawing/2014/main" id="{3C529ABD-ED65-4AE3-BBB9-F9678C0CAB01}"/>
                  </a:ext>
                </a:extLst>
              </p:cNvPr>
              <p:cNvSpPr/>
              <p:nvPr/>
            </p:nvSpPr>
            <p:spPr>
              <a:xfrm rot="16200000">
                <a:off x="5689262" y="2065899"/>
                <a:ext cx="243143" cy="355254"/>
              </a:xfrm>
              <a:prstGeom prst="rightArrow">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srgbClr val="FFFFFF"/>
                  </a:solidFill>
                  <a:latin typeface="Arial" panose="020B0604020202020204"/>
                </a:endParaRPr>
              </a:p>
            </p:txBody>
          </p:sp>
          <p:sp>
            <p:nvSpPr>
              <p:cNvPr id="40" name="矩形 39">
                <a:extLst>
                  <a:ext uri="{FF2B5EF4-FFF2-40B4-BE49-F238E27FC236}">
                    <a16:creationId xmlns:a16="http://schemas.microsoft.com/office/drawing/2014/main" id="{E103E1BF-DEBB-4513-87DA-57458EB30287}"/>
                  </a:ext>
                </a:extLst>
              </p:cNvPr>
              <p:cNvSpPr/>
              <p:nvPr/>
            </p:nvSpPr>
            <p:spPr>
              <a:xfrm>
                <a:off x="1702408" y="3873059"/>
                <a:ext cx="8551123" cy="543145"/>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srgbClr val="262626"/>
                  </a:solidFill>
                  <a:latin typeface="微软雅黑" panose="020B0503020204020204" charset="-122"/>
                  <a:ea typeface="微软雅黑" panose="020B0503020204020204" charset="-122"/>
                </a:endParaRPr>
              </a:p>
            </p:txBody>
          </p:sp>
          <p:sp>
            <p:nvSpPr>
              <p:cNvPr id="41" name="Flowchart: Alternate Process 24">
                <a:extLst>
                  <a:ext uri="{FF2B5EF4-FFF2-40B4-BE49-F238E27FC236}">
                    <a16:creationId xmlns:a16="http://schemas.microsoft.com/office/drawing/2014/main" id="{99BA29C0-74CD-48B9-B637-C0B797217CC8}"/>
                  </a:ext>
                </a:extLst>
              </p:cNvPr>
              <p:cNvSpPr/>
              <p:nvPr/>
            </p:nvSpPr>
            <p:spPr>
              <a:xfrm rot="16200000">
                <a:off x="5207670" y="-793118"/>
                <a:ext cx="631955" cy="9880371"/>
              </a:xfrm>
              <a:prstGeom prst="roundRect">
                <a:avLst>
                  <a:gd name="adj" fmla="val 620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eaVert" wrap="square" numCol="1" spcCol="0" rtlCol="0" fromWordArt="0" anchor="ctr" anchorCtr="0" forceAA="0" compatLnSpc="1">
                <a:noAutofit/>
              </a:bodyPr>
              <a:lstStyle/>
              <a:p>
                <a:pPr defTabSz="685800">
                  <a:defRPr/>
                </a:pPr>
                <a:r>
                  <a:rPr lang="zh-CN" altLang="en-US" sz="1465" b="1" dirty="0">
                    <a:solidFill>
                      <a:schemeClr val="tx1">
                        <a:lumMod val="75000"/>
                        <a:lumOff val="25000"/>
                      </a:schemeClr>
                    </a:solidFill>
                    <a:latin typeface="微软雅黑" panose="020B0503020204020204" charset="-122"/>
                    <a:ea typeface="微软雅黑" panose="020B0503020204020204" charset="-122"/>
                    <a:sym typeface="+mn-ea"/>
                  </a:rPr>
                  <a:t>行为挖掘</a:t>
                </a:r>
              </a:p>
            </p:txBody>
          </p:sp>
          <p:sp>
            <p:nvSpPr>
              <p:cNvPr id="42" name="矩形 41">
                <a:extLst>
                  <a:ext uri="{FF2B5EF4-FFF2-40B4-BE49-F238E27FC236}">
                    <a16:creationId xmlns:a16="http://schemas.microsoft.com/office/drawing/2014/main" id="{1BDE3812-947A-4A3A-8B58-06FEB1719B6E}"/>
                  </a:ext>
                </a:extLst>
              </p:cNvPr>
              <p:cNvSpPr/>
              <p:nvPr/>
            </p:nvSpPr>
            <p:spPr>
              <a:xfrm>
                <a:off x="1908182" y="3927150"/>
                <a:ext cx="3994285" cy="478705"/>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基于</a:t>
                </a:r>
                <a:r>
                  <a:rPr lang="en-US" altLang="zh-CN" sz="1335" dirty="0">
                    <a:solidFill>
                      <a:srgbClr val="FFFFFF"/>
                    </a:solidFill>
                    <a:latin typeface="微软雅黑" panose="020B0503020204020204" charset="-122"/>
                    <a:ea typeface="微软雅黑" panose="020B0503020204020204" charset="-122"/>
                  </a:rPr>
                  <a:t>CUBE</a:t>
                </a:r>
                <a:r>
                  <a:rPr lang="zh-CN" altLang="en-US" sz="1335" dirty="0">
                    <a:solidFill>
                      <a:srgbClr val="FFFFFF"/>
                    </a:solidFill>
                    <a:latin typeface="微软雅黑" panose="020B0503020204020204" charset="-122"/>
                    <a:ea typeface="微软雅黑" panose="020B0503020204020204" charset="-122"/>
                  </a:rPr>
                  <a:t>的多维度行为基线引擎</a:t>
                </a:r>
              </a:p>
            </p:txBody>
          </p:sp>
          <p:sp>
            <p:nvSpPr>
              <p:cNvPr id="43" name="矩形 42">
                <a:extLst>
                  <a:ext uri="{FF2B5EF4-FFF2-40B4-BE49-F238E27FC236}">
                    <a16:creationId xmlns:a16="http://schemas.microsoft.com/office/drawing/2014/main" id="{16FCB61C-1182-48AA-B54C-7D83E2EA8C2F}"/>
                  </a:ext>
                </a:extLst>
              </p:cNvPr>
              <p:cNvSpPr/>
              <p:nvPr/>
            </p:nvSpPr>
            <p:spPr>
              <a:xfrm>
                <a:off x="6112770" y="3901759"/>
                <a:ext cx="3945397" cy="478705"/>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针对用户及实体的行为会话重组引擎</a:t>
                </a:r>
              </a:p>
            </p:txBody>
          </p:sp>
          <p:sp>
            <p:nvSpPr>
              <p:cNvPr id="44" name="矩形 43">
                <a:extLst>
                  <a:ext uri="{FF2B5EF4-FFF2-40B4-BE49-F238E27FC236}">
                    <a16:creationId xmlns:a16="http://schemas.microsoft.com/office/drawing/2014/main" id="{423072B8-8480-4CEB-BF17-12632C74764C}"/>
                  </a:ext>
                </a:extLst>
              </p:cNvPr>
              <p:cNvSpPr/>
              <p:nvPr/>
            </p:nvSpPr>
            <p:spPr>
              <a:xfrm>
                <a:off x="6622541" y="3134079"/>
                <a:ext cx="2150597" cy="478705"/>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异常、威胁、用户及实体</a:t>
                </a:r>
                <a:r>
                  <a:rPr lang="zh-CN" altLang="en-US" sz="1335" b="1" dirty="0">
                    <a:solidFill>
                      <a:srgbClr val="FFFFFF"/>
                    </a:solidFill>
                    <a:latin typeface="微软雅黑" panose="020B0503020204020204" charset="-122"/>
                    <a:ea typeface="微软雅黑" panose="020B0503020204020204" charset="-122"/>
                  </a:rPr>
                  <a:t>评分模型引擎</a:t>
                </a:r>
              </a:p>
            </p:txBody>
          </p:sp>
        </p:grpSp>
        <p:sp>
          <p:nvSpPr>
            <p:cNvPr id="16" name="矩形 15">
              <a:extLst>
                <a:ext uri="{FF2B5EF4-FFF2-40B4-BE49-F238E27FC236}">
                  <a16:creationId xmlns:a16="http://schemas.microsoft.com/office/drawing/2014/main" id="{10A7483B-EDE0-4E9C-95E7-0CB79A5CCA22}"/>
                </a:ext>
              </a:extLst>
            </p:cNvPr>
            <p:cNvSpPr/>
            <p:nvPr/>
          </p:nvSpPr>
          <p:spPr>
            <a:xfrm>
              <a:off x="4917864" y="2705488"/>
              <a:ext cx="1040804" cy="419980"/>
            </a:xfrm>
            <a:prstGeom prst="rect">
              <a:avLst/>
            </a:prstGeom>
            <a:solidFill>
              <a:srgbClr val="175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35" dirty="0">
                  <a:solidFill>
                    <a:srgbClr val="FFFFFF"/>
                  </a:solidFill>
                  <a:latin typeface="微软雅黑" panose="020B0503020204020204" charset="-122"/>
                  <a:ea typeface="微软雅黑" panose="020B0503020204020204" charset="-122"/>
                </a:rPr>
                <a:t>风险总览</a:t>
              </a:r>
            </a:p>
          </p:txBody>
        </p:sp>
      </p:grpSp>
    </p:spTree>
    <p:extLst>
      <p:ext uri="{BB962C8B-B14F-4D97-AF65-F5344CB8AC3E}">
        <p14:creationId xmlns:p14="http://schemas.microsoft.com/office/powerpoint/2010/main" val="308407050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LIDE.ICON" val="#405481;#391849;#404992;#399119;#379423;#21965;#399976;"/>
</p:tagLst>
</file>

<file path=ppt/tags/tag2.xml><?xml version="1.0" encoding="utf-8"?>
<p:tagLst xmlns:a="http://schemas.openxmlformats.org/drawingml/2006/main" xmlns:r="http://schemas.openxmlformats.org/officeDocument/2006/relationships" xmlns:p="http://schemas.openxmlformats.org/presentationml/2006/main">
  <p:tag name="ISLIDE.ICON" val="#373249;#379715;#407053;"/>
</p:tagLst>
</file>

<file path=ppt/tags/tag3.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4.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5.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6.xml><?xml version="1.0" encoding="utf-8"?>
<p:tagLst xmlns:a="http://schemas.openxmlformats.org/drawingml/2006/main" xmlns:r="http://schemas.openxmlformats.org/officeDocument/2006/relationships" xmlns:p="http://schemas.openxmlformats.org/presentationml/2006/main">
  <p:tag name="BAINBULLETSACTIVATED" val="Fals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TotalTime>
  <Words>7352</Words>
  <Application>Microsoft Office PowerPoint</Application>
  <PresentationFormat>宽屏</PresentationFormat>
  <Paragraphs>1314</Paragraphs>
  <Slides>35</Slides>
  <Notes>5</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58" baseType="lpstr">
      <vt:lpstr>Helvetica Neue</vt:lpstr>
      <vt:lpstr>IBM Plex Sans</vt:lpstr>
      <vt:lpstr>맑은 고딕</vt:lpstr>
      <vt:lpstr>Microsoft YaHei Light</vt:lpstr>
      <vt:lpstr>ＭＳ Ｐゴシック</vt:lpstr>
      <vt:lpstr>等线</vt:lpstr>
      <vt:lpstr>等线 Light</vt:lpstr>
      <vt:lpstr>汉仪粗仿宋简</vt:lpstr>
      <vt:lpstr>黑体</vt:lpstr>
      <vt:lpstr>华文中宋</vt:lpstr>
      <vt:lpstr>楷体</vt:lpstr>
      <vt:lpstr>宋体</vt:lpstr>
      <vt:lpstr>Microsoft YaHei</vt:lpstr>
      <vt:lpstr>Microsoft YaHei</vt:lpstr>
      <vt:lpstr>Arial</vt:lpstr>
      <vt:lpstr>Arial Black</vt:lpstr>
      <vt:lpstr>Calibri</vt:lpstr>
      <vt:lpstr>Helvetica</vt:lpstr>
      <vt:lpstr>Impact</vt:lpstr>
      <vt:lpstr>Times New Roman</vt:lpstr>
      <vt:lpstr>Wingdings</vt:lpstr>
      <vt:lpstr>Office 主题​​</vt:lpstr>
      <vt:lpstr>Visio</vt:lpstr>
      <vt:lpstr>PowerPoint 演示文稿</vt:lpstr>
      <vt:lpstr>PowerPoint 演示文稿</vt:lpstr>
      <vt:lpstr>数据生命周期安全框架</vt:lpstr>
      <vt:lpstr>数据生命周期安全防护-数据采集-从外部机构采集数据</vt:lpstr>
      <vt:lpstr>数据生命周期安全防护-数据传输</vt:lpstr>
      <vt:lpstr>数据生命周期安全防护-数据使用</vt:lpstr>
      <vt:lpstr>信息系统运维保障-安全监测-数据溯源</vt:lpstr>
      <vt:lpstr>信息系统运维保障-安全监测-流量分析</vt:lpstr>
      <vt:lpstr>信息系统运维保障-安全监测-异常行为监测</vt:lpstr>
      <vt:lpstr>信息系统运维保障-安全监测-态势感知</vt:lpstr>
      <vt:lpstr>PowerPoint 演示文稿</vt:lpstr>
      <vt:lpstr>银行业数据安全治理步骤</vt:lpstr>
      <vt:lpstr>步骤二：建立数据安全制度体系</vt:lpstr>
      <vt:lpstr>步骤二：生产数据开发测试使用提取流程</vt:lpstr>
      <vt:lpstr>步骤三：开展数据安全现状评估</vt:lpstr>
      <vt:lpstr>步骤三：调研数据使用过程</vt:lpstr>
      <vt:lpstr>步骤三：调研数据使用过程-客户数据使用场景</vt:lpstr>
      <vt:lpstr>步骤三：调研数据使用过程-业务接口常见脆弱性风险</vt:lpstr>
      <vt:lpstr>步骤四：实施数据安全建设_个人金融信息分级</vt:lpstr>
      <vt:lpstr>步骤四：实施数据安全建设_分级保护策略</vt:lpstr>
      <vt:lpstr>步骤四：实施数据安全建设_隐私保护策略</vt:lpstr>
      <vt:lpstr>步骤四：实施数据安全建设_产品设计嵌入个人金融信息保护策略</vt:lpstr>
      <vt:lpstr>步骤四：实施数据安全建设_数据安全治理规划</vt:lpstr>
      <vt:lpstr>步骤四：实施数据安全建设_数据安全架构设计</vt:lpstr>
      <vt:lpstr>步骤四：实施数据安全建设_敏感数据发现组件</vt:lpstr>
      <vt:lpstr>步骤四：实施数据安全建设_动态脱敏组件</vt:lpstr>
      <vt:lpstr>步骤四：实施数据安全建设_水印溯源组件</vt:lpstr>
      <vt:lpstr>步骤五：审计与监督</vt:lpstr>
      <vt:lpstr>步骤五：审计与监督-个人金融信息保护控制基线</vt:lpstr>
      <vt:lpstr>PowerPoint 演示文稿</vt:lpstr>
      <vt:lpstr>同业数据安全最佳实践-民生银行</vt:lpstr>
      <vt:lpstr>同业数据安全最佳实践-美团</vt:lpstr>
      <vt:lpstr>同业数据安全最佳实践-海通证券-数据分类分级</vt:lpstr>
      <vt:lpstr>同业数据安全最佳实践-海通证券-数据分类分级工作流程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数据生命周期安全防护</dc:title>
  <dc:creator>怡萱</dc:creator>
  <cp:lastModifiedBy>Tau</cp:lastModifiedBy>
  <cp:revision>78</cp:revision>
  <dcterms:created xsi:type="dcterms:W3CDTF">2021-04-20T08:15:29Z</dcterms:created>
  <dcterms:modified xsi:type="dcterms:W3CDTF">2023-03-20T09:22:56Z</dcterms:modified>
</cp:coreProperties>
</file>